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83" r:id="rId3"/>
    <p:sldId id="282" r:id="rId4"/>
    <p:sldId id="273" r:id="rId5"/>
    <p:sldId id="281" r:id="rId6"/>
    <p:sldId id="271" r:id="rId7"/>
    <p:sldId id="285" r:id="rId8"/>
    <p:sldId id="279" r:id="rId9"/>
    <p:sldId id="276" r:id="rId10"/>
    <p:sldId id="284" r:id="rId11"/>
    <p:sldId id="280" r:id="rId12"/>
    <p:sldId id="274" r:id="rId13"/>
    <p:sldId id="28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CCC"/>
    <a:srgbClr val="4295AC"/>
    <a:srgbClr val="FFF9E7"/>
    <a:srgbClr val="FFEEB9"/>
    <a:srgbClr val="FFFFFF"/>
    <a:srgbClr val="CCFFFF"/>
    <a:srgbClr val="54D4D1"/>
    <a:srgbClr val="50BFBC"/>
    <a:srgbClr val="3C9E9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4" autoAdjust="0"/>
    <p:restoredTop sz="90546" autoAdjust="0"/>
  </p:normalViewPr>
  <p:slideViewPr>
    <p:cSldViewPr>
      <p:cViewPr>
        <p:scale>
          <a:sx n="108" d="100"/>
          <a:sy n="108" d="100"/>
        </p:scale>
        <p:origin x="0" y="13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DB72E-93FD-495F-A9E5-D63B2B7609A3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C747-78F4-4022-9DAA-B03E7C28CC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4C747-78F4-4022-9DAA-B03E7C28CC1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CCA3-7A13-4726-82FF-BC5ADE3EF7BA}" type="datetimeFigureOut">
              <a:rPr lang="fr-FR" smtClean="0"/>
              <a:pPr/>
              <a:t>17/06/2018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4009A-4370-4C8C-A025-1805508978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2483768" y="692696"/>
            <a:ext cx="3600400" cy="4824536"/>
            <a:chOff x="2483768" y="692696"/>
            <a:chExt cx="3600400" cy="4824536"/>
          </a:xfrm>
        </p:grpSpPr>
        <p:pic>
          <p:nvPicPr>
            <p:cNvPr id="30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5581"/>
            <a:stretch>
              <a:fillRect/>
            </a:stretch>
          </p:blipFill>
          <p:spPr bwMode="auto">
            <a:xfrm rot="10800000">
              <a:off x="2483768" y="692696"/>
              <a:ext cx="3600400" cy="4824536"/>
            </a:xfrm>
            <a:prstGeom prst="rect">
              <a:avLst/>
            </a:prstGeom>
            <a:noFill/>
          </p:spPr>
        </p:pic>
        <p:sp>
          <p:nvSpPr>
            <p:cNvPr id="31" name="Rectangle à coins arrondis 30"/>
            <p:cNvSpPr/>
            <p:nvPr/>
          </p:nvSpPr>
          <p:spPr>
            <a:xfrm>
              <a:off x="2684657" y="2371167"/>
              <a:ext cx="3168352" cy="1777913"/>
            </a:xfrm>
            <a:prstGeom prst="roundRect">
              <a:avLst>
                <a:gd name="adj" fmla="val 5298"/>
              </a:avLst>
            </a:prstGeom>
            <a:solidFill>
              <a:srgbClr val="4295AC"/>
            </a:solidFill>
            <a:ln w="19050">
              <a:solidFill>
                <a:srgbClr val="FFC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612649" y="827420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Bienvenue sur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972689" y="2636912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 smtClean="0">
                  <a:solidFill>
                    <a:schemeClr val="bg1"/>
                  </a:solidFill>
                </a:rPr>
                <a:t>Identifiant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756665" y="292494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 smtClean="0">
                  <a:solidFill>
                    <a:schemeClr val="bg1"/>
                  </a:solidFill>
                </a:rPr>
                <a:t>Mot-de-Passe</a:t>
              </a:r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4697" y="335699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bg1"/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188713" y="3296017"/>
              <a:ext cx="24482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smtClean="0">
                  <a:solidFill>
                    <a:schemeClr val="bg1"/>
                  </a:solidFill>
                </a:rPr>
                <a:t>Mémoriser les données</a:t>
              </a:r>
              <a:endParaRPr lang="fr-FR" sz="1200" i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4700881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valider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4196825" y="2708920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4196825" y="2996952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logo_fini.png"/>
            <p:cNvPicPr>
              <a:picLocks noChangeAspect="1"/>
            </p:cNvPicPr>
            <p:nvPr/>
          </p:nvPicPr>
          <p:blipFill>
            <a:blip r:embed="rId3" cstate="print"/>
            <a:srcRect l="26087" t="30410" r="21739" b="8771"/>
            <a:stretch>
              <a:fillRect/>
            </a:stretch>
          </p:blipFill>
          <p:spPr>
            <a:xfrm>
              <a:off x="3836785" y="1268760"/>
              <a:ext cx="864096" cy="864096"/>
            </a:xfrm>
            <a:prstGeom prst="round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2483767" y="548681"/>
            <a:ext cx="3600401" cy="5472608"/>
            <a:chOff x="2483767" y="548681"/>
            <a:chExt cx="3600401" cy="5472608"/>
          </a:xfrm>
        </p:grpSpPr>
        <p:pic>
          <p:nvPicPr>
            <p:cNvPr id="44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340768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26" name="Rectangle à coins arrondis 25"/>
            <p:cNvSpPr/>
            <p:nvPr/>
          </p:nvSpPr>
          <p:spPr>
            <a:xfrm>
              <a:off x="2699792" y="2636913"/>
              <a:ext cx="3240360" cy="2808312"/>
            </a:xfrm>
            <a:prstGeom prst="roundRect">
              <a:avLst>
                <a:gd name="adj" fmla="val 3232"/>
              </a:avLst>
            </a:prstGeom>
            <a:solidFill>
              <a:srgbClr val="FFFFFF">
                <a:alpha val="80000"/>
              </a:srgbClr>
            </a:solidFill>
            <a:ln w="190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83767" y="548681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83767" y="548681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/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699791" y="620689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Synchronisation avec </a:t>
              </a:r>
            </a:p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compte bancaire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695600" y="3068960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Raison sociale Banque </a:t>
              </a:r>
              <a:endParaRPr lang="fr-FR" sz="1400" b="1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2695600" y="3429000"/>
              <a:ext cx="1228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Site internet </a:t>
              </a:r>
              <a:endParaRPr lang="fr-FR" sz="1400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695600" y="3769295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Identifiant compte  </a:t>
              </a:r>
              <a:endParaRPr lang="fr-FR" sz="1400" b="1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695600" y="4149080"/>
              <a:ext cx="1296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/>
                <a:t>Mot de passe  </a:t>
              </a:r>
              <a:endParaRPr lang="fr-FR" sz="1400" b="1" dirty="0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3811724" y="5013176"/>
              <a:ext cx="864096" cy="288032"/>
            </a:xfrm>
            <a:prstGeom prst="roundRect">
              <a:avLst/>
            </a:prstGeom>
            <a:solidFill>
              <a:srgbClr val="FFC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valider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639816" y="3068960"/>
              <a:ext cx="1152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LCL</a:t>
              </a:r>
              <a:endParaRPr lang="fr-FR" sz="1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847728" y="3429000"/>
              <a:ext cx="194421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https://particuliers.lcl.fr</a:t>
              </a:r>
              <a:endParaRPr lang="fr-FR" sz="1400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423792" y="3789040"/>
              <a:ext cx="136815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125789</a:t>
              </a:r>
              <a:endParaRPr lang="fr-FR" sz="1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063752" y="4149080"/>
              <a:ext cx="172819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******** </a:t>
              </a:r>
              <a:endParaRPr lang="fr-FR" sz="1400" dirty="0"/>
            </a:p>
          </p:txBody>
        </p:sp>
        <p:pic>
          <p:nvPicPr>
            <p:cNvPr id="39" name="Image 38" descr="logo_moin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7943" y="1694432"/>
              <a:ext cx="224306" cy="216000"/>
            </a:xfrm>
            <a:prstGeom prst="rect">
              <a:avLst/>
            </a:prstGeom>
          </p:spPr>
        </p:pic>
        <p:pic>
          <p:nvPicPr>
            <p:cNvPr id="40" name="Image 39" descr="logo_moin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2079" y="1694432"/>
              <a:ext cx="224306" cy="216000"/>
            </a:xfrm>
            <a:prstGeom prst="rect">
              <a:avLst/>
            </a:prstGeom>
          </p:spPr>
        </p:pic>
        <p:pic>
          <p:nvPicPr>
            <p:cNvPr id="41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11878" y="1556793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42" name="Picture 4" descr="Image associÃ©e"/>
            <p:cNvPicPr>
              <a:picLocks noChangeAspect="1" noChangeArrowheads="1"/>
            </p:cNvPicPr>
            <p:nvPr/>
          </p:nvPicPr>
          <p:blipFill>
            <a:blip r:embed="rId5" cstate="print"/>
            <a:srcRect l="10080" t="11020" r="10541" b="10861"/>
            <a:stretch>
              <a:fillRect/>
            </a:stretch>
          </p:blipFill>
          <p:spPr bwMode="auto">
            <a:xfrm>
              <a:off x="4536014" y="1560794"/>
              <a:ext cx="504056" cy="496055"/>
            </a:xfrm>
            <a:prstGeom prst="rect">
              <a:avLst/>
            </a:prstGeom>
            <a:noFill/>
          </p:spPr>
        </p:pic>
        <p:sp>
          <p:nvSpPr>
            <p:cNvPr id="43" name="ZoneTexte 42"/>
            <p:cNvSpPr txBox="1"/>
            <p:nvPr/>
          </p:nvSpPr>
          <p:spPr>
            <a:xfrm>
              <a:off x="2767608" y="2708921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Ajout nouvelle  banque</a:t>
              </a:r>
              <a:endParaRPr lang="fr-FR" b="1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2483767" y="1268761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pic>
          <p:nvPicPr>
            <p:cNvPr id="46" name="Image 45" descr="Hamburger_icon_bleusurblanc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6159" y="620689"/>
              <a:ext cx="576000" cy="576000"/>
            </a:xfrm>
            <a:prstGeom prst="rect">
              <a:avLst/>
            </a:prstGeom>
          </p:spPr>
        </p:pic>
        <p:pic>
          <p:nvPicPr>
            <p:cNvPr id="53" name="Image 52" descr="logo_homebleu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55775" y="620753"/>
              <a:ext cx="576000" cy="576000"/>
            </a:xfrm>
            <a:prstGeom prst="rect">
              <a:avLst/>
            </a:prstGeom>
          </p:spPr>
        </p:pic>
      </p:grpSp>
      <p:sp>
        <p:nvSpPr>
          <p:cNvPr id="25" name="ZoneTexte 24"/>
          <p:cNvSpPr txBox="1"/>
          <p:nvPr/>
        </p:nvSpPr>
        <p:spPr>
          <a:xfrm>
            <a:off x="2699792" y="4489375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Télécharger logo</a:t>
            </a:r>
            <a:endParaRPr lang="fr-FR" sz="1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4067944" y="4479647"/>
            <a:ext cx="432048" cy="389513"/>
          </a:xfrm>
          <a:prstGeom prst="ellipse">
            <a:avLst/>
          </a:prstGeom>
          <a:solidFill>
            <a:schemeClr val="bg1"/>
          </a:solidFill>
          <a:ln>
            <a:solidFill>
              <a:srgbClr val="FFCC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/>
          </a:p>
        </p:txBody>
      </p:sp>
      <p:sp>
        <p:nvSpPr>
          <p:cNvPr id="48" name="Flèche vers le bas 47"/>
          <p:cNvSpPr/>
          <p:nvPr/>
        </p:nvSpPr>
        <p:spPr>
          <a:xfrm>
            <a:off x="4139952" y="4581128"/>
            <a:ext cx="288032" cy="216024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2555776" y="1988840"/>
            <a:ext cx="3600400" cy="2232248"/>
            <a:chOff x="683568" y="1988840"/>
            <a:chExt cx="3600400" cy="2232248"/>
          </a:xfrm>
        </p:grpSpPr>
        <p:pic>
          <p:nvPicPr>
            <p:cNvPr id="1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683568" y="1988840"/>
              <a:ext cx="3600400" cy="2232248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683568" y="1988840"/>
              <a:ext cx="3600400" cy="2232248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971600" y="2381200"/>
              <a:ext cx="3024336" cy="1191816"/>
            </a:xfrm>
            <a:prstGeom prst="roundRect">
              <a:avLst/>
            </a:prstGeom>
            <a:solidFill>
              <a:srgbClr val="4295AC">
                <a:alpha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1600" b="1" dirty="0" smtClean="0">
                  <a:solidFill>
                    <a:schemeClr val="bg1"/>
                  </a:solidFill>
                </a:rPr>
                <a:t>La banque LCL</a:t>
              </a:r>
            </a:p>
            <a:p>
              <a:pPr algn="ctr"/>
              <a:endParaRPr lang="fr-F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2051720" y="3717032"/>
              <a:ext cx="864096" cy="288032"/>
            </a:xfrm>
            <a:prstGeom prst="roundRect">
              <a:avLst/>
            </a:prstGeom>
            <a:solidFill>
              <a:srgbClr val="FFCC00"/>
            </a:solidFill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rgbClr val="2D7977"/>
                  </a:solidFill>
                </a:rPr>
                <a:t>valider</a:t>
              </a:r>
              <a:endParaRPr lang="fr-FR" sz="1600" dirty="0">
                <a:solidFill>
                  <a:srgbClr val="2D7977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2684656" y="476672"/>
            <a:ext cx="3615536" cy="5472609"/>
            <a:chOff x="2684656" y="476672"/>
            <a:chExt cx="3615536" cy="5472609"/>
          </a:xfrm>
        </p:grpSpPr>
        <p:pic>
          <p:nvPicPr>
            <p:cNvPr id="6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69979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>
            <a:xfrm>
              <a:off x="2684656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84656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3671898" y="683404"/>
              <a:ext cx="1728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Epargne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66" name="Image 65" descr="Hamburger_icon_bleusurblan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0111" y="548680"/>
              <a:ext cx="576000" cy="576000"/>
            </a:xfrm>
            <a:prstGeom prst="rect">
              <a:avLst/>
            </a:prstGeom>
          </p:spPr>
        </p:pic>
        <p:pic>
          <p:nvPicPr>
            <p:cNvPr id="68" name="Image 67" descr="logo_homebleu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871" y="548680"/>
              <a:ext cx="576000" cy="576000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2699791" y="1268760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2843808" y="1988840"/>
              <a:ext cx="3312368" cy="2736304"/>
            </a:xfrm>
            <a:prstGeom prst="roundRect">
              <a:avLst>
                <a:gd name="adj" fmla="val 4314"/>
              </a:avLst>
            </a:prstGeom>
            <a:solidFill>
              <a:srgbClr val="FFC000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9832" y="2276921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75856" y="2215946"/>
              <a:ext cx="1656184" cy="306467"/>
            </a:xfrm>
            <a:prstGeom prst="roundRect">
              <a:avLst>
                <a:gd name="adj" fmla="val 90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Epargne </a:t>
              </a:r>
              <a:r>
                <a:rPr lang="fr-FR" sz="1200" dirty="0" err="1" smtClean="0"/>
                <a:t>asso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Haiti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004104" y="2215946"/>
              <a:ext cx="504000" cy="289441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34€</a:t>
              </a:r>
              <a:endParaRPr lang="fr-FR" sz="1100" dirty="0"/>
            </a:p>
          </p:txBody>
        </p:sp>
        <p:pic>
          <p:nvPicPr>
            <p:cNvPr id="12" name="Image 11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2240055"/>
              <a:ext cx="237580" cy="22878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59832" y="264247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275856" y="2581503"/>
              <a:ext cx="1656184" cy="306467"/>
            </a:xfrm>
            <a:prstGeom prst="roundRect">
              <a:avLst>
                <a:gd name="adj" fmla="val 540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Epargne courante</a:t>
              </a:r>
              <a:endParaRPr lang="fr-FR" sz="12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004104" y="2581503"/>
              <a:ext cx="504000" cy="289441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144€</a:t>
              </a:r>
              <a:endParaRPr lang="fr-FR" sz="1100" dirty="0"/>
            </a:p>
          </p:txBody>
        </p:sp>
        <p:pic>
          <p:nvPicPr>
            <p:cNvPr id="16" name="Image 15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2605612"/>
              <a:ext cx="237580" cy="2287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3059832" y="300251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3275856" y="2941543"/>
              <a:ext cx="1656184" cy="306467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004104" y="2941543"/>
              <a:ext cx="504000" cy="289441"/>
            </a:xfrm>
            <a:prstGeom prst="roundRect">
              <a:avLst>
                <a:gd name="adj" fmla="val 97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€</a:t>
              </a:r>
              <a:endParaRPr lang="fr-FR" sz="1100" dirty="0"/>
            </a:p>
          </p:txBody>
        </p:sp>
        <p:pic>
          <p:nvPicPr>
            <p:cNvPr id="21" name="Image 20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2965652"/>
              <a:ext cx="237580" cy="228781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3059832" y="336255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275856" y="3301583"/>
              <a:ext cx="1656184" cy="306467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004104" y="3301583"/>
              <a:ext cx="504000" cy="289441"/>
            </a:xfrm>
            <a:prstGeom prst="roundRect">
              <a:avLst>
                <a:gd name="adj" fmla="val 636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5" name="Image 24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3325692"/>
              <a:ext cx="237580" cy="228781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3059832" y="372259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275856" y="3661623"/>
              <a:ext cx="1656184" cy="306467"/>
            </a:xfrm>
            <a:prstGeom prst="roundRect">
              <a:avLst>
                <a:gd name="adj" fmla="val 477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004104" y="3661623"/>
              <a:ext cx="504000" cy="289441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9" name="Image 28" descr="logo_moin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556" y="3685732"/>
              <a:ext cx="237580" cy="228781"/>
            </a:xfrm>
            <a:prstGeom prst="rect">
              <a:avLst/>
            </a:prstGeom>
          </p:spPr>
        </p:pic>
        <p:pic>
          <p:nvPicPr>
            <p:cNvPr id="30" name="Image 29" descr="logo_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8104" y="4221088"/>
              <a:ext cx="352421" cy="342896"/>
            </a:xfrm>
            <a:prstGeom prst="rect">
              <a:avLst/>
            </a:prstGeom>
          </p:spPr>
        </p:pic>
        <p:grpSp>
          <p:nvGrpSpPr>
            <p:cNvPr id="70" name="Groupe 69"/>
            <p:cNvGrpSpPr/>
            <p:nvPr/>
          </p:nvGrpSpPr>
          <p:grpSpPr>
            <a:xfrm>
              <a:off x="5940152" y="2092771"/>
              <a:ext cx="176151" cy="2488357"/>
              <a:chOff x="5940152" y="1556792"/>
              <a:chExt cx="176151" cy="2488357"/>
            </a:xfrm>
          </p:grpSpPr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23528" y="260648"/>
            <a:ext cx="1224136" cy="1944216"/>
            <a:chOff x="2483768" y="692696"/>
            <a:chExt cx="3600400" cy="4824536"/>
          </a:xfrm>
        </p:grpSpPr>
        <p:pic>
          <p:nvPicPr>
            <p:cNvPr id="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5581"/>
            <a:stretch>
              <a:fillRect/>
            </a:stretch>
          </p:blipFill>
          <p:spPr bwMode="auto">
            <a:xfrm rot="10800000">
              <a:off x="2483768" y="692696"/>
              <a:ext cx="3600400" cy="4824536"/>
            </a:xfrm>
            <a:prstGeom prst="rect">
              <a:avLst/>
            </a:prstGeom>
            <a:noFill/>
          </p:spPr>
        </p:pic>
        <p:sp>
          <p:nvSpPr>
            <p:cNvPr id="4" name="Rectangle à coins arrondis 3"/>
            <p:cNvSpPr/>
            <p:nvPr/>
          </p:nvSpPr>
          <p:spPr>
            <a:xfrm>
              <a:off x="2684657" y="2371167"/>
              <a:ext cx="3168352" cy="1777913"/>
            </a:xfrm>
            <a:prstGeom prst="roundRect">
              <a:avLst>
                <a:gd name="adj" fmla="val 5298"/>
              </a:avLst>
            </a:prstGeom>
            <a:solidFill>
              <a:srgbClr val="4295AC"/>
            </a:solidFill>
            <a:ln w="19050">
              <a:solidFill>
                <a:srgbClr val="FFC00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2612650" y="827418"/>
              <a:ext cx="3240359" cy="42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>
                  <a:solidFill>
                    <a:schemeClr val="bg1">
                      <a:lumMod val="95000"/>
                    </a:schemeClr>
                  </a:solidFill>
                </a:rPr>
                <a:t>Bienvenue sur</a:t>
              </a:r>
              <a:endParaRPr lang="fr-FR" sz="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972689" y="2636912"/>
              <a:ext cx="1224138" cy="38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>
                  <a:solidFill>
                    <a:schemeClr val="bg1"/>
                  </a:solidFill>
                </a:rPr>
                <a:t>Identifiant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756665" y="2924945"/>
              <a:ext cx="1440159" cy="38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>
                  <a:solidFill>
                    <a:schemeClr val="bg1"/>
                  </a:solidFill>
                </a:rPr>
                <a:t>Mot-de-Passe</a:t>
              </a:r>
              <a:endParaRPr lang="fr-FR" sz="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4697" y="335699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>
                <a:solidFill>
                  <a:schemeClr val="bg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188712" y="3296018"/>
              <a:ext cx="2448271" cy="30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" i="1" dirty="0" smtClean="0">
                  <a:solidFill>
                    <a:schemeClr val="bg1"/>
                  </a:solidFill>
                </a:rPr>
                <a:t>Mémoriser les données</a:t>
              </a:r>
              <a:endParaRPr lang="fr-FR" sz="200" i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700881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" dirty="0" smtClean="0">
                  <a:solidFill>
                    <a:schemeClr val="tx1"/>
                  </a:solidFill>
                </a:rPr>
                <a:t>valider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4196825" y="2708920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4196825" y="2996952"/>
              <a:ext cx="1440160" cy="2160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/>
            </a:p>
          </p:txBody>
        </p:sp>
        <p:pic>
          <p:nvPicPr>
            <p:cNvPr id="13" name="Image 12" descr="logo_fini.png"/>
            <p:cNvPicPr>
              <a:picLocks noChangeAspect="1"/>
            </p:cNvPicPr>
            <p:nvPr/>
          </p:nvPicPr>
          <p:blipFill>
            <a:blip r:embed="rId3" cstate="print"/>
            <a:srcRect l="26087" t="30410" r="21739" b="8771"/>
            <a:stretch>
              <a:fillRect/>
            </a:stretch>
          </p:blipFill>
          <p:spPr>
            <a:xfrm>
              <a:off x="3836785" y="1268760"/>
              <a:ext cx="864096" cy="864096"/>
            </a:xfrm>
            <a:prstGeom prst="roundRect">
              <a:avLst/>
            </a:prstGeom>
            <a:ln w="190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14" name="Groupe 13"/>
          <p:cNvGrpSpPr/>
          <p:nvPr/>
        </p:nvGrpSpPr>
        <p:grpSpPr>
          <a:xfrm>
            <a:off x="2108593" y="260648"/>
            <a:ext cx="1239271" cy="1872208"/>
            <a:chOff x="2699792" y="620688"/>
            <a:chExt cx="3615535" cy="5472608"/>
          </a:xfrm>
        </p:grpSpPr>
        <p:pic>
          <p:nvPicPr>
            <p:cNvPr id="1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0800000">
              <a:off x="2699792" y="620688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>
            <a:xfrm>
              <a:off x="2699792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99792" y="4941168"/>
              <a:ext cx="1872208" cy="115212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72000" y="4941168"/>
              <a:ext cx="1727992" cy="1152128"/>
            </a:xfrm>
            <a:prstGeom prst="rect">
              <a:avLst/>
            </a:prstGeom>
            <a:solidFill>
              <a:srgbClr val="429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pic>
          <p:nvPicPr>
            <p:cNvPr id="19" name="Image 18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2120" y="4448690"/>
              <a:ext cx="352421" cy="342896"/>
            </a:xfrm>
            <a:prstGeom prst="rect">
              <a:avLst/>
            </a:prstGeom>
          </p:spPr>
        </p:pic>
        <p:pic>
          <p:nvPicPr>
            <p:cNvPr id="20" name="Image 19" descr="logo-pdf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824" y="4437112"/>
              <a:ext cx="366052" cy="366052"/>
            </a:xfrm>
            <a:prstGeom prst="rect">
              <a:avLst/>
            </a:prstGeom>
          </p:spPr>
        </p:pic>
        <p:sp>
          <p:nvSpPr>
            <p:cNvPr id="21" name="ZoneTexte 20"/>
            <p:cNvSpPr txBox="1"/>
            <p:nvPr/>
          </p:nvSpPr>
          <p:spPr>
            <a:xfrm>
              <a:off x="2843808" y="5013176"/>
              <a:ext cx="1512168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Dépenses exceptionnelles</a:t>
              </a:r>
              <a:endParaRPr lang="fr-FR" sz="100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4716016" y="5137447"/>
              <a:ext cx="144016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>
                  <a:solidFill>
                    <a:schemeClr val="bg1"/>
                  </a:solidFill>
                </a:rPr>
                <a:t>Solde futur</a:t>
              </a:r>
              <a:endParaRPr lang="fr-FR" sz="1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915816" y="1556792"/>
              <a:ext cx="3240360" cy="2736304"/>
            </a:xfrm>
            <a:prstGeom prst="roundRect">
              <a:avLst>
                <a:gd name="adj" fmla="val 0"/>
              </a:avLst>
            </a:prstGeom>
            <a:solidFill>
              <a:srgbClr val="4295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7824" y="1839307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203848" y="1778332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Assurance voiture</a:t>
              </a:r>
              <a:endParaRPr lang="fr-FR" sz="1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932040" y="1778332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34€</a:t>
              </a:r>
              <a:endParaRPr lang="fr-FR" sz="100" dirty="0"/>
            </a:p>
          </p:txBody>
        </p:sp>
        <p:pic>
          <p:nvPicPr>
            <p:cNvPr id="27" name="Image 2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1802441"/>
              <a:ext cx="237580" cy="228781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2987824" y="227687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203848" y="2215897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Crédit auto</a:t>
              </a:r>
              <a:endParaRPr lang="fr-FR" sz="1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932040" y="2215897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144€</a:t>
              </a:r>
              <a:endParaRPr lang="fr-FR" sz="100" dirty="0"/>
            </a:p>
          </p:txBody>
        </p:sp>
        <p:pic>
          <p:nvPicPr>
            <p:cNvPr id="31" name="Image 3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06"/>
              <a:ext cx="237580" cy="228781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2987824" y="2708920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203848" y="2647945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Assurance maison</a:t>
              </a:r>
              <a:endParaRPr lang="fr-FR" sz="1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932040" y="2647945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44€</a:t>
              </a:r>
              <a:endParaRPr lang="fr-FR" sz="100" dirty="0"/>
            </a:p>
          </p:txBody>
        </p:sp>
        <p:pic>
          <p:nvPicPr>
            <p:cNvPr id="35" name="Image 3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72054"/>
              <a:ext cx="237580" cy="228781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987824" y="314096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203848" y="3079993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/>
                <a:t>Carrefour</a:t>
              </a:r>
              <a:endParaRPr lang="fr-FR" sz="1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4932040" y="3079993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    €</a:t>
              </a:r>
              <a:endParaRPr lang="fr-FR" sz="100" dirty="0"/>
            </a:p>
          </p:txBody>
        </p:sp>
        <p:pic>
          <p:nvPicPr>
            <p:cNvPr id="39" name="Image 3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104102"/>
              <a:ext cx="237580" cy="228781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2987824" y="3573016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203848" y="3512041"/>
              <a:ext cx="16561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932040" y="3512041"/>
              <a:ext cx="50400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00" dirty="0" smtClean="0"/>
                <a:t>    €</a:t>
              </a:r>
              <a:endParaRPr lang="fr-FR" sz="100" dirty="0"/>
            </a:p>
          </p:txBody>
        </p:sp>
        <p:pic>
          <p:nvPicPr>
            <p:cNvPr id="43" name="Image 4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536150"/>
              <a:ext cx="237580" cy="228781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2987824" y="5589240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>
                  <a:solidFill>
                    <a:schemeClr val="tx1"/>
                  </a:solidFill>
                </a:rPr>
                <a:t>45 €</a:t>
              </a:r>
              <a:endParaRPr lang="fr-FR" sz="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60032" y="5517232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>
                  <a:solidFill>
                    <a:schemeClr val="tx1"/>
                  </a:solidFill>
                </a:rPr>
                <a:t>+456 €</a:t>
              </a:r>
              <a:endParaRPr lang="fr-FR" sz="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99792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pic>
          <p:nvPicPr>
            <p:cNvPr id="47" name="Image 46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4128" y="749634"/>
              <a:ext cx="447118" cy="447118"/>
            </a:xfrm>
            <a:prstGeom prst="rect">
              <a:avLst/>
            </a:prstGeom>
          </p:spPr>
        </p:pic>
        <p:sp>
          <p:nvSpPr>
            <p:cNvPr id="48" name="Arrondir un rectangle avec un coin du même côté 47"/>
            <p:cNvSpPr/>
            <p:nvPr/>
          </p:nvSpPr>
          <p:spPr>
            <a:xfrm>
              <a:off x="3779912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 dirty="0"/>
            </a:p>
          </p:txBody>
        </p:sp>
        <p:sp>
          <p:nvSpPr>
            <p:cNvPr id="49" name="Arrondir un rectangle avec un coin du même côté 48"/>
            <p:cNvSpPr/>
            <p:nvPr/>
          </p:nvSpPr>
          <p:spPr>
            <a:xfrm>
              <a:off x="4572000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2714927" y="1412776"/>
              <a:ext cx="3600400" cy="107722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00" b="1" i="1" dirty="0"/>
            </a:p>
          </p:txBody>
        </p:sp>
        <p:sp>
          <p:nvSpPr>
            <p:cNvPr id="51" name="Arrondir un rectangle avec un coin du même côté 50"/>
            <p:cNvSpPr/>
            <p:nvPr/>
          </p:nvSpPr>
          <p:spPr>
            <a:xfrm>
              <a:off x="2915816" y="968727"/>
              <a:ext cx="720000" cy="588065"/>
            </a:xfrm>
            <a:prstGeom prst="round2SameRect">
              <a:avLst/>
            </a:prstGeom>
            <a:solidFill>
              <a:srgbClr val="4295AC">
                <a:alpha val="85098"/>
              </a:srgbClr>
            </a:solidFill>
            <a:ln w="28575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" dirty="0" smtClean="0"/>
                <a:t>LCL</a:t>
              </a:r>
              <a:endParaRPr lang="fr-FR" sz="1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1032991"/>
              <a:ext cx="72008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smtClean="0">
                  <a:solidFill>
                    <a:schemeClr val="bg1"/>
                  </a:solidFill>
                </a:rPr>
                <a:t>CIC</a:t>
              </a:r>
              <a:endParaRPr lang="fr-FR" sz="200" dirty="0">
                <a:solidFill>
                  <a:schemeClr val="bg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572000" y="1013246"/>
              <a:ext cx="720080" cy="10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" dirty="0" err="1" smtClean="0">
                  <a:solidFill>
                    <a:schemeClr val="bg1"/>
                  </a:solidFill>
                </a:rPr>
                <a:t>Bourso</a:t>
              </a:r>
              <a:endParaRPr lang="fr-FR" sz="100" dirty="0">
                <a:solidFill>
                  <a:schemeClr val="bg1"/>
                </a:solidFill>
              </a:endParaRPr>
            </a:p>
          </p:txBody>
        </p:sp>
        <p:grpSp>
          <p:nvGrpSpPr>
            <p:cNvPr id="54" name="Groupe 133"/>
            <p:cNvGrpSpPr/>
            <p:nvPr/>
          </p:nvGrpSpPr>
          <p:grpSpPr>
            <a:xfrm>
              <a:off x="5940152" y="1660723"/>
              <a:ext cx="176151" cy="2488357"/>
              <a:chOff x="5940152" y="1556792"/>
              <a:chExt cx="176151" cy="2488357"/>
            </a:xfrm>
          </p:grpSpPr>
          <p:pic>
            <p:nvPicPr>
              <p:cNvPr id="55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7" name="Groupe 56"/>
          <p:cNvGrpSpPr/>
          <p:nvPr/>
        </p:nvGrpSpPr>
        <p:grpSpPr>
          <a:xfrm>
            <a:off x="5508104" y="260648"/>
            <a:ext cx="1224000" cy="1872208"/>
            <a:chOff x="2843807" y="764704"/>
            <a:chExt cx="3600401" cy="5472608"/>
          </a:xfrm>
        </p:grpSpPr>
        <p:pic>
          <p:nvPicPr>
            <p:cNvPr id="5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4241"/>
            <a:stretch>
              <a:fillRect/>
            </a:stretch>
          </p:blipFill>
          <p:spPr bwMode="auto">
            <a:xfrm rot="10800000">
              <a:off x="2843808" y="764704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59" name="Rectangle 58"/>
            <p:cNvSpPr/>
            <p:nvPr/>
          </p:nvSpPr>
          <p:spPr>
            <a:xfrm>
              <a:off x="2843807" y="764704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43807" y="1628800"/>
              <a:ext cx="3600400" cy="792088"/>
            </a:xfrm>
            <a:prstGeom prst="rect">
              <a:avLst/>
            </a:prstGeom>
            <a:solidFill>
              <a:srgbClr val="2D797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3311859" y="1844824"/>
              <a:ext cx="266429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Thèmes application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43807" y="2420888"/>
              <a:ext cx="3600400" cy="792088"/>
            </a:xfrm>
            <a:prstGeom prst="rect">
              <a:avLst/>
            </a:prstGeom>
            <a:solidFill>
              <a:srgbClr val="3C9E9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43807" y="3212976"/>
              <a:ext cx="3600400" cy="792088"/>
            </a:xfrm>
            <a:prstGeom prst="rect">
              <a:avLst/>
            </a:prstGeom>
            <a:solidFill>
              <a:srgbClr val="50BFB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023827" y="2448583"/>
              <a:ext cx="3240361" cy="80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Ajout des dépenses récurrentes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023827" y="3286725"/>
              <a:ext cx="3240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Synchronisation avec </a:t>
              </a:r>
            </a:p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compte bancaire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43807" y="4005064"/>
              <a:ext cx="3600400" cy="792088"/>
            </a:xfrm>
            <a:prstGeom prst="rect">
              <a:avLst/>
            </a:prstGeom>
            <a:solidFill>
              <a:srgbClr val="54D4D1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3023827" y="4139788"/>
              <a:ext cx="32403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>
                      <a:lumMod val="95000"/>
                    </a:schemeClr>
                  </a:solidFill>
                </a:rPr>
                <a:t>Epargne</a:t>
              </a:r>
              <a:endParaRPr lang="fr-FR" sz="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68" name="Connecteur droit 67"/>
            <p:cNvCxnSpPr/>
            <p:nvPr/>
          </p:nvCxnSpPr>
          <p:spPr>
            <a:xfrm>
              <a:off x="2843807" y="2420888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2843807" y="3212976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843807" y="4005064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2843808" y="4797152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2843807" y="764704"/>
              <a:ext cx="3600401" cy="792087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"/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311860" y="908720"/>
              <a:ext cx="2664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/>
                  </a:solidFill>
                </a:rPr>
                <a:t>Paramètres</a:t>
              </a:r>
              <a:endParaRPr lang="fr-FR" sz="800" dirty="0">
                <a:solidFill>
                  <a:schemeClr val="bg1"/>
                </a:solidFill>
              </a:endParaRPr>
            </a:p>
          </p:txBody>
        </p:sp>
        <p:pic>
          <p:nvPicPr>
            <p:cNvPr id="74" name="Image 73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1271" y="836712"/>
              <a:ext cx="576000" cy="576000"/>
            </a:xfrm>
            <a:prstGeom prst="rect">
              <a:avLst/>
            </a:prstGeom>
          </p:spPr>
        </p:pic>
        <p:pic>
          <p:nvPicPr>
            <p:cNvPr id="75" name="Image 74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2959" y="836712"/>
              <a:ext cx="576000" cy="576000"/>
            </a:xfrm>
            <a:prstGeom prst="rect">
              <a:avLst/>
            </a:prstGeom>
          </p:spPr>
        </p:pic>
        <p:sp>
          <p:nvSpPr>
            <p:cNvPr id="76" name="ZoneTexte 75"/>
            <p:cNvSpPr txBox="1"/>
            <p:nvPr/>
          </p:nvSpPr>
          <p:spPr>
            <a:xfrm>
              <a:off x="2843808" y="1556792"/>
              <a:ext cx="3600400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500" b="1" i="1" dirty="0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7668344" y="1124744"/>
            <a:ext cx="1224000" cy="1872208"/>
            <a:chOff x="2324617" y="476672"/>
            <a:chExt cx="3615535" cy="5472609"/>
          </a:xfrm>
        </p:grpSpPr>
        <p:pic>
          <p:nvPicPr>
            <p:cNvPr id="7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33975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78" name="Rectangle 77"/>
            <p:cNvSpPr/>
            <p:nvPr/>
          </p:nvSpPr>
          <p:spPr>
            <a:xfrm>
              <a:off x="2324617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24617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2792669" y="620688"/>
              <a:ext cx="26642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/>
                  </a:solidFill>
                </a:rPr>
                <a:t>Thèmes application</a:t>
              </a:r>
              <a:endParaRPr lang="fr-FR" sz="700" dirty="0">
                <a:solidFill>
                  <a:schemeClr val="bg1"/>
                </a:solidFill>
              </a:endParaRPr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2720660" y="1630542"/>
              <a:ext cx="2808311" cy="830004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Police</a:t>
              </a:r>
            </a:p>
            <a:p>
              <a:endParaRPr lang="fr-FR" sz="400" dirty="0" smtClean="0"/>
            </a:p>
            <a:p>
              <a:pPr lvl="1">
                <a:buFont typeface="Wingdings" pitchFamily="2" charset="2"/>
                <a:buChar char="q"/>
              </a:pPr>
              <a:r>
                <a:rPr lang="fr-FR" sz="400" dirty="0" smtClean="0"/>
                <a:t> Arial</a:t>
              </a:r>
            </a:p>
            <a:p>
              <a:pPr lvl="1">
                <a:buFont typeface="Wingdings" pitchFamily="2" charset="2"/>
                <a:buChar char="q"/>
              </a:pPr>
              <a:r>
                <a:rPr lang="fr-FR" sz="400" dirty="0" smtClean="0"/>
                <a:t> Times</a:t>
              </a: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2720660" y="2952440"/>
              <a:ext cx="2808311" cy="1584554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Couleurs 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fr-FR" sz="400" dirty="0" smtClean="0"/>
                <a:t> de fond</a:t>
              </a:r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endParaRPr lang="fr-FR" sz="400" dirty="0" smtClean="0"/>
            </a:p>
            <a:p>
              <a:pPr lvl="2">
                <a:buFont typeface="Wingdings" pitchFamily="2" charset="2"/>
                <a:buChar char="q"/>
              </a:pPr>
              <a:r>
                <a:rPr lang="fr-FR" sz="400" dirty="0" smtClean="0"/>
                <a:t> b</a:t>
              </a:r>
            </a:p>
          </p:txBody>
        </p:sp>
        <p:pic>
          <p:nvPicPr>
            <p:cNvPr id="83" name="Image 82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2080" y="548680"/>
              <a:ext cx="576000" cy="576000"/>
            </a:xfrm>
            <a:prstGeom prst="rect">
              <a:avLst/>
            </a:prstGeom>
          </p:spPr>
        </p:pic>
        <p:pic>
          <p:nvPicPr>
            <p:cNvPr id="84" name="Image 83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3768" y="548680"/>
              <a:ext cx="576000" cy="576000"/>
            </a:xfrm>
            <a:prstGeom prst="rect">
              <a:avLst/>
            </a:prstGeom>
          </p:spPr>
        </p:pic>
        <p:sp>
          <p:nvSpPr>
            <p:cNvPr id="85" name="ZoneTexte 84"/>
            <p:cNvSpPr txBox="1"/>
            <p:nvPr/>
          </p:nvSpPr>
          <p:spPr>
            <a:xfrm>
              <a:off x="2339752" y="1268760"/>
              <a:ext cx="3600400" cy="18466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</p:grpSp>
      <p:grpSp>
        <p:nvGrpSpPr>
          <p:cNvPr id="87" name="Groupe 86"/>
          <p:cNvGrpSpPr/>
          <p:nvPr/>
        </p:nvGrpSpPr>
        <p:grpSpPr>
          <a:xfrm>
            <a:off x="3851920" y="1556792"/>
            <a:ext cx="936104" cy="576064"/>
            <a:chOff x="2483768" y="1916832"/>
            <a:chExt cx="3600400" cy="2232248"/>
          </a:xfrm>
        </p:grpSpPr>
        <p:pic>
          <p:nvPicPr>
            <p:cNvPr id="8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2483768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89" name="ZoneTexte 88"/>
            <p:cNvSpPr txBox="1"/>
            <p:nvPr/>
          </p:nvSpPr>
          <p:spPr>
            <a:xfrm>
              <a:off x="2771800" y="2276872"/>
              <a:ext cx="3024336" cy="1464231"/>
            </a:xfrm>
            <a:prstGeom prst="roundRect">
              <a:avLst>
                <a:gd name="adj" fmla="val 5775"/>
              </a:avLst>
            </a:prstGeom>
            <a:solidFill>
              <a:srgbClr val="FFFFFF">
                <a:alpha val="85098"/>
              </a:srgb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</p:txBody>
        </p:sp>
        <p:pic>
          <p:nvPicPr>
            <p:cNvPr id="90" name="Image 89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4127" y="3789040"/>
              <a:ext cx="296000" cy="288000"/>
            </a:xfrm>
            <a:prstGeom prst="rect">
              <a:avLst/>
            </a:prstGeom>
          </p:spPr>
        </p:pic>
        <p:grpSp>
          <p:nvGrpSpPr>
            <p:cNvPr id="91" name="Groupe 19"/>
            <p:cNvGrpSpPr/>
            <p:nvPr/>
          </p:nvGrpSpPr>
          <p:grpSpPr>
            <a:xfrm>
              <a:off x="3563888" y="2756959"/>
              <a:ext cx="1440160" cy="504056"/>
              <a:chOff x="3635896" y="2204864"/>
              <a:chExt cx="1440160" cy="504056"/>
            </a:xfrm>
          </p:grpSpPr>
          <p:pic>
            <p:nvPicPr>
              <p:cNvPr id="92" name="Picture 2" descr="RÃ©sultat de recherche d'images pour &quot;lcl&quot;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635896" y="2204864"/>
                <a:ext cx="504056" cy="504056"/>
              </a:xfrm>
              <a:prstGeom prst="rect">
                <a:avLst/>
              </a:prstGeom>
              <a:noFill/>
            </p:spPr>
          </p:pic>
          <p:pic>
            <p:nvPicPr>
              <p:cNvPr id="93" name="Picture 4" descr="Image associÃ©e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10080" t="11020" r="10541" b="10861"/>
              <a:stretch>
                <a:fillRect/>
              </a:stretch>
            </p:blipFill>
            <p:spPr bwMode="auto">
              <a:xfrm>
                <a:off x="4572000" y="2204864"/>
                <a:ext cx="504056" cy="496055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94" name="Groupe 93"/>
          <p:cNvGrpSpPr/>
          <p:nvPr/>
        </p:nvGrpSpPr>
        <p:grpSpPr>
          <a:xfrm>
            <a:off x="1547664" y="3789040"/>
            <a:ext cx="1224136" cy="1800200"/>
            <a:chOff x="2483768" y="620688"/>
            <a:chExt cx="3600400" cy="5472608"/>
          </a:xfrm>
        </p:grpSpPr>
        <p:pic>
          <p:nvPicPr>
            <p:cNvPr id="9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412775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96" name="Rectangle 95"/>
            <p:cNvSpPr/>
            <p:nvPr/>
          </p:nvSpPr>
          <p:spPr>
            <a:xfrm>
              <a:off x="2483768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83768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2699792" y="692696"/>
              <a:ext cx="3240359" cy="842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" dirty="0" smtClean="0">
                  <a:solidFill>
                    <a:schemeClr val="bg1"/>
                  </a:solidFill>
                </a:rPr>
                <a:t>Ajout des dépenses </a:t>
              </a:r>
            </a:p>
            <a:p>
              <a:pPr algn="ctr"/>
              <a:r>
                <a:rPr lang="fr-FR" sz="600" dirty="0" smtClean="0">
                  <a:solidFill>
                    <a:schemeClr val="bg1"/>
                  </a:solidFill>
                </a:rPr>
                <a:t>récurrentes</a:t>
              </a:r>
              <a:endParaRPr lang="fr-FR" sz="600" dirty="0">
                <a:solidFill>
                  <a:schemeClr val="bg1"/>
                </a:solidFill>
              </a:endParaRPr>
            </a:p>
          </p:txBody>
        </p:sp>
        <p:pic>
          <p:nvPicPr>
            <p:cNvPr id="99" name="Image 98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4088" y="5174336"/>
              <a:ext cx="352421" cy="342896"/>
            </a:xfrm>
            <a:prstGeom prst="rect">
              <a:avLst/>
            </a:prstGeom>
          </p:spPr>
        </p:pic>
        <p:pic>
          <p:nvPicPr>
            <p:cNvPr id="100" name="Image 99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160" y="692696"/>
              <a:ext cx="576000" cy="576000"/>
            </a:xfrm>
            <a:prstGeom prst="rect">
              <a:avLst/>
            </a:prstGeom>
          </p:spPr>
        </p:pic>
        <p:pic>
          <p:nvPicPr>
            <p:cNvPr id="101" name="Image 100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5776" y="692696"/>
              <a:ext cx="576000" cy="576000"/>
            </a:xfrm>
            <a:prstGeom prst="rect">
              <a:avLst/>
            </a:prstGeom>
          </p:spPr>
        </p:pic>
        <p:sp>
          <p:nvSpPr>
            <p:cNvPr id="102" name="ZoneTexte 101"/>
            <p:cNvSpPr txBox="1"/>
            <p:nvPr/>
          </p:nvSpPr>
          <p:spPr>
            <a:xfrm>
              <a:off x="2483768" y="1412775"/>
              <a:ext cx="3600400" cy="1094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  <p:sp>
          <p:nvSpPr>
            <p:cNvPr id="103" name="Rectangle à coins arrondis 102"/>
            <p:cNvSpPr/>
            <p:nvPr/>
          </p:nvSpPr>
          <p:spPr>
            <a:xfrm>
              <a:off x="2699792" y="2276872"/>
              <a:ext cx="3168352" cy="2736304"/>
            </a:xfrm>
            <a:prstGeom prst="roundRect">
              <a:avLst>
                <a:gd name="adj" fmla="val 4314"/>
              </a:avLst>
            </a:prstGeom>
            <a:solidFill>
              <a:srgbClr val="42AC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 dirty="0"/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2771800" y="2607444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987824" y="2546470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 smtClean="0"/>
                <a:t>Assurance voiture</a:t>
              </a:r>
              <a:endParaRPr lang="fr-FR" sz="4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4716071" y="2546470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34€</a:t>
              </a:r>
              <a:endParaRPr lang="fr-FR" sz="300" dirty="0"/>
            </a:p>
          </p:txBody>
        </p:sp>
        <p:pic>
          <p:nvPicPr>
            <p:cNvPr id="107" name="Image 10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2570578"/>
              <a:ext cx="237580" cy="228781"/>
            </a:xfrm>
            <a:prstGeom prst="rect">
              <a:avLst/>
            </a:prstGeom>
          </p:spPr>
        </p:pic>
        <p:sp>
          <p:nvSpPr>
            <p:cNvPr id="108" name="Rectangle à coins arrondis 107"/>
            <p:cNvSpPr/>
            <p:nvPr/>
          </p:nvSpPr>
          <p:spPr>
            <a:xfrm>
              <a:off x="2771800" y="3039492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2987824" y="2978515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 smtClean="0"/>
                <a:t>Crédit auto</a:t>
              </a:r>
              <a:endParaRPr lang="fr-FR" sz="400" dirty="0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4716071" y="2978515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144€</a:t>
              </a:r>
              <a:endParaRPr lang="fr-FR" sz="300" dirty="0"/>
            </a:p>
          </p:txBody>
        </p:sp>
        <p:pic>
          <p:nvPicPr>
            <p:cNvPr id="111" name="Image 11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002626"/>
              <a:ext cx="237580" cy="228781"/>
            </a:xfrm>
            <a:prstGeom prst="rect">
              <a:avLst/>
            </a:prstGeom>
          </p:spPr>
        </p:pic>
        <p:sp>
          <p:nvSpPr>
            <p:cNvPr id="112" name="Rectangle à coins arrondis 111"/>
            <p:cNvSpPr/>
            <p:nvPr/>
          </p:nvSpPr>
          <p:spPr>
            <a:xfrm>
              <a:off x="2771800" y="3471540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2987824" y="3410566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4716071" y="3410566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€</a:t>
              </a:r>
              <a:endParaRPr lang="fr-FR" sz="300" dirty="0"/>
            </a:p>
          </p:txBody>
        </p:sp>
        <p:pic>
          <p:nvPicPr>
            <p:cNvPr id="115" name="Image 11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434674"/>
              <a:ext cx="237580" cy="228781"/>
            </a:xfrm>
            <a:prstGeom prst="rect">
              <a:avLst/>
            </a:prstGeom>
          </p:spPr>
        </p:pic>
        <p:sp>
          <p:nvSpPr>
            <p:cNvPr id="116" name="Rectangle à coins arrondis 115"/>
            <p:cNvSpPr/>
            <p:nvPr/>
          </p:nvSpPr>
          <p:spPr>
            <a:xfrm>
              <a:off x="2771800" y="3903588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2987824" y="3842611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4716071" y="3842611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    €</a:t>
              </a:r>
              <a:endParaRPr lang="fr-FR" sz="300" dirty="0"/>
            </a:p>
          </p:txBody>
        </p:sp>
        <p:pic>
          <p:nvPicPr>
            <p:cNvPr id="119" name="Image 11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866722"/>
              <a:ext cx="237580" cy="228781"/>
            </a:xfrm>
            <a:prstGeom prst="rect">
              <a:avLst/>
            </a:prstGeom>
          </p:spPr>
        </p:pic>
        <p:sp>
          <p:nvSpPr>
            <p:cNvPr id="120" name="Rectangle à coins arrondis 119"/>
            <p:cNvSpPr/>
            <p:nvPr/>
          </p:nvSpPr>
          <p:spPr>
            <a:xfrm>
              <a:off x="2771800" y="4335636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600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2987824" y="4274662"/>
              <a:ext cx="1656182" cy="36970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400" dirty="0"/>
            </a:p>
          </p:txBody>
        </p:sp>
        <p:sp>
          <p:nvSpPr>
            <p:cNvPr id="122" name="ZoneTexte 121"/>
            <p:cNvSpPr txBox="1"/>
            <p:nvPr/>
          </p:nvSpPr>
          <p:spPr>
            <a:xfrm>
              <a:off x="4716071" y="4274662"/>
              <a:ext cx="504000" cy="332734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dirty="0" smtClean="0"/>
                <a:t>    €</a:t>
              </a:r>
              <a:endParaRPr lang="fr-FR" sz="300" dirty="0"/>
            </a:p>
          </p:txBody>
        </p:sp>
        <p:pic>
          <p:nvPicPr>
            <p:cNvPr id="123" name="Image 12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4298770"/>
              <a:ext cx="237580" cy="228781"/>
            </a:xfrm>
            <a:prstGeom prst="rect">
              <a:avLst/>
            </a:prstGeom>
          </p:spPr>
        </p:pic>
        <p:sp>
          <p:nvSpPr>
            <p:cNvPr id="124" name="Rectangle à coins arrondis 123"/>
            <p:cNvSpPr/>
            <p:nvPr/>
          </p:nvSpPr>
          <p:spPr>
            <a:xfrm>
              <a:off x="4072239" y="1715210"/>
              <a:ext cx="529412" cy="328320"/>
            </a:xfrm>
            <a:prstGeom prst="roundRect">
              <a:avLst/>
            </a:prstGeom>
            <a:solidFill>
              <a:srgbClr val="FFC000">
                <a:alpha val="85098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b="1" dirty="0" smtClean="0"/>
                <a:t>LCL</a:t>
              </a:r>
              <a:endParaRPr lang="fr-FR" sz="200" b="1" dirty="0"/>
            </a:p>
          </p:txBody>
        </p:sp>
        <p:grpSp>
          <p:nvGrpSpPr>
            <p:cNvPr id="125" name="Groupe 67"/>
            <p:cNvGrpSpPr/>
            <p:nvPr/>
          </p:nvGrpSpPr>
          <p:grpSpPr>
            <a:xfrm>
              <a:off x="5619985" y="2380803"/>
              <a:ext cx="176151" cy="2488357"/>
              <a:chOff x="5940152" y="1556792"/>
              <a:chExt cx="176151" cy="2488357"/>
            </a:xfrm>
          </p:grpSpPr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28" name="Groupe 127"/>
          <p:cNvGrpSpPr/>
          <p:nvPr/>
        </p:nvGrpSpPr>
        <p:grpSpPr>
          <a:xfrm>
            <a:off x="827584" y="2852936"/>
            <a:ext cx="936000" cy="576000"/>
            <a:chOff x="4499993" y="1916832"/>
            <a:chExt cx="3600400" cy="2232248"/>
          </a:xfrm>
        </p:grpSpPr>
        <p:pic>
          <p:nvPicPr>
            <p:cNvPr id="129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130" name="Rectangle à coins arrondis 129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04047" y="2564903"/>
              <a:ext cx="1224136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Emetteur</a:t>
              </a:r>
              <a:endParaRPr lang="fr-FR" sz="300" b="1" dirty="0"/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4788025" y="2852936"/>
              <a:ext cx="1440161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Montant</a:t>
              </a:r>
              <a:endParaRPr lang="fr-FR" sz="300" b="1" dirty="0"/>
            </a:p>
          </p:txBody>
        </p:sp>
        <p:sp>
          <p:nvSpPr>
            <p:cNvPr id="133" name="Rectangle à coins arrondis 132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à coins arrondis 133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35" name="Rectangle à coins arrondis 134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400" dirty="0" smtClean="0">
                  <a:solidFill>
                    <a:schemeClr val="tx1"/>
                  </a:solidFill>
                </a:rPr>
                <a:t>  €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e 135"/>
          <p:cNvGrpSpPr/>
          <p:nvPr/>
        </p:nvGrpSpPr>
        <p:grpSpPr>
          <a:xfrm>
            <a:off x="2411864" y="2852936"/>
            <a:ext cx="936000" cy="576000"/>
            <a:chOff x="4788024" y="1988840"/>
            <a:chExt cx="3600400" cy="2232248"/>
          </a:xfrm>
        </p:grpSpPr>
        <p:pic>
          <p:nvPicPr>
            <p:cNvPr id="137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788024" y="1988840"/>
              <a:ext cx="3600400" cy="2232248"/>
            </a:xfrm>
            <a:prstGeom prst="rect">
              <a:avLst/>
            </a:prstGeom>
            <a:noFill/>
          </p:spPr>
        </p:pic>
        <p:sp>
          <p:nvSpPr>
            <p:cNvPr id="138" name="Rectangle 137"/>
            <p:cNvSpPr/>
            <p:nvPr/>
          </p:nvSpPr>
          <p:spPr>
            <a:xfrm>
              <a:off x="4788024" y="1988840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5076056" y="2420885"/>
              <a:ext cx="2952328" cy="1583590"/>
            </a:xfrm>
            <a:prstGeom prst="roundRect">
              <a:avLst/>
            </a:prstGeom>
            <a:solidFill>
              <a:srgbClr val="429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300" dirty="0" smtClean="0"/>
            </a:p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400" dirty="0" smtClean="0">
                  <a:solidFill>
                    <a:schemeClr val="bg1"/>
                  </a:solidFill>
                </a:rPr>
                <a:t>voiture 18€</a:t>
              </a:r>
            </a:p>
            <a:p>
              <a:pPr algn="ctr"/>
              <a:endParaRPr lang="fr-FR" sz="300" dirty="0" smtClean="0"/>
            </a:p>
          </p:txBody>
        </p:sp>
        <p:sp>
          <p:nvSpPr>
            <p:cNvPr id="140" name="Rectangle à coins arrondis 139"/>
            <p:cNvSpPr/>
            <p:nvPr/>
          </p:nvSpPr>
          <p:spPr>
            <a:xfrm>
              <a:off x="6084168" y="3717032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rgbClr val="2D7977"/>
                  </a:solidFill>
                </a:rPr>
                <a:t>valider</a:t>
              </a:r>
              <a:endParaRPr lang="fr-FR" sz="300" dirty="0">
                <a:solidFill>
                  <a:srgbClr val="2D7977"/>
                </a:solidFill>
              </a:endParaRPr>
            </a:p>
          </p:txBody>
        </p:sp>
      </p:grpSp>
      <p:grpSp>
        <p:nvGrpSpPr>
          <p:cNvPr id="141" name="Groupe 140"/>
          <p:cNvGrpSpPr/>
          <p:nvPr/>
        </p:nvGrpSpPr>
        <p:grpSpPr>
          <a:xfrm>
            <a:off x="4356112" y="2780928"/>
            <a:ext cx="1224000" cy="1800199"/>
            <a:chOff x="2483767" y="548681"/>
            <a:chExt cx="3600400" cy="5472608"/>
          </a:xfrm>
        </p:grpSpPr>
        <p:pic>
          <p:nvPicPr>
            <p:cNvPr id="14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340768"/>
              <a:ext cx="3600399" cy="4680521"/>
            </a:xfrm>
            <a:prstGeom prst="rect">
              <a:avLst/>
            </a:prstGeom>
            <a:noFill/>
          </p:spPr>
        </p:pic>
        <p:sp>
          <p:nvSpPr>
            <p:cNvPr id="143" name="Rectangle à coins arrondis 142"/>
            <p:cNvSpPr/>
            <p:nvPr/>
          </p:nvSpPr>
          <p:spPr>
            <a:xfrm>
              <a:off x="2699792" y="2636913"/>
              <a:ext cx="3240360" cy="2808312"/>
            </a:xfrm>
            <a:prstGeom prst="roundRect">
              <a:avLst>
                <a:gd name="adj" fmla="val 3232"/>
              </a:avLst>
            </a:prstGeom>
            <a:solidFill>
              <a:srgbClr val="FFFFFF">
                <a:alpha val="80000"/>
              </a:srgbClr>
            </a:solidFill>
            <a:ln w="190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83767" y="548681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83767" y="548681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">
                <a:solidFill>
                  <a:schemeClr val="bg1"/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2699792" y="620690"/>
              <a:ext cx="3240361" cy="748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>
                  <a:solidFill>
                    <a:schemeClr val="bg1"/>
                  </a:solidFill>
                </a:rPr>
                <a:t>Synchronisation avec </a:t>
              </a:r>
            </a:p>
            <a:p>
              <a:pPr algn="ctr"/>
              <a:r>
                <a:rPr lang="fr-FR" sz="500" dirty="0" smtClean="0">
                  <a:solidFill>
                    <a:schemeClr val="bg1"/>
                  </a:solidFill>
                </a:rPr>
                <a:t>compte bancaire</a:t>
              </a:r>
              <a:endParaRPr lang="fr-FR" sz="500" dirty="0">
                <a:solidFill>
                  <a:schemeClr val="bg1"/>
                </a:solidFill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2695600" y="3140969"/>
              <a:ext cx="187220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Raison sociale Banque </a:t>
              </a:r>
              <a:endParaRPr lang="fr-FR" sz="500" b="1" dirty="0"/>
            </a:p>
          </p:txBody>
        </p:sp>
        <p:sp>
          <p:nvSpPr>
            <p:cNvPr id="148" name="ZoneTexte 147"/>
            <p:cNvSpPr txBox="1"/>
            <p:nvPr/>
          </p:nvSpPr>
          <p:spPr>
            <a:xfrm>
              <a:off x="2695600" y="3529269"/>
              <a:ext cx="10801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Site internet </a:t>
              </a:r>
              <a:endParaRPr lang="fr-FR" sz="500" b="1" dirty="0"/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2695600" y="3937314"/>
              <a:ext cx="165618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Identifiant compte  </a:t>
              </a:r>
              <a:endParaRPr lang="fr-FR" sz="500" b="1" dirty="0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2695600" y="4345360"/>
              <a:ext cx="1296144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b="1" dirty="0" smtClean="0"/>
                <a:t>Mot de passe  </a:t>
              </a:r>
              <a:endParaRPr lang="fr-FR" sz="500" b="1" dirty="0"/>
            </a:p>
          </p:txBody>
        </p:sp>
        <p:sp>
          <p:nvSpPr>
            <p:cNvPr id="151" name="Rectangle à coins arrondis 150"/>
            <p:cNvSpPr/>
            <p:nvPr/>
          </p:nvSpPr>
          <p:spPr>
            <a:xfrm>
              <a:off x="3811724" y="4941169"/>
              <a:ext cx="864096" cy="288032"/>
            </a:xfrm>
            <a:prstGeom prst="roundRect">
              <a:avLst/>
            </a:prstGeom>
            <a:solidFill>
              <a:srgbClr val="FFCC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4639817" y="3140969"/>
              <a:ext cx="1152128" cy="1692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LCL</a:t>
              </a:r>
              <a:endParaRPr lang="fr-FR" sz="500" dirty="0"/>
            </a:p>
          </p:txBody>
        </p:sp>
        <p:sp>
          <p:nvSpPr>
            <p:cNvPr id="153" name="ZoneTexte 152"/>
            <p:cNvSpPr txBox="1"/>
            <p:nvPr/>
          </p:nvSpPr>
          <p:spPr>
            <a:xfrm>
              <a:off x="3847728" y="3529269"/>
              <a:ext cx="1944216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https://particuliers.lcl.fr</a:t>
              </a:r>
              <a:endParaRPr lang="fr-FR" sz="500" dirty="0"/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4423792" y="3937314"/>
              <a:ext cx="1368152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125789</a:t>
              </a:r>
              <a:endParaRPr lang="fr-FR" sz="500" dirty="0"/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4063752" y="4345360"/>
              <a:ext cx="1728192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C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500" dirty="0" smtClean="0"/>
                <a:t>******** </a:t>
              </a:r>
              <a:endParaRPr lang="fr-FR" sz="500" dirty="0"/>
            </a:p>
          </p:txBody>
        </p:sp>
        <p:pic>
          <p:nvPicPr>
            <p:cNvPr id="156" name="Image 155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7943" y="1694432"/>
              <a:ext cx="224306" cy="216000"/>
            </a:xfrm>
            <a:prstGeom prst="rect">
              <a:avLst/>
            </a:prstGeom>
          </p:spPr>
        </p:pic>
        <p:pic>
          <p:nvPicPr>
            <p:cNvPr id="157" name="Image 15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2079" y="1694432"/>
              <a:ext cx="224306" cy="216000"/>
            </a:xfrm>
            <a:prstGeom prst="rect">
              <a:avLst/>
            </a:prstGeom>
          </p:spPr>
        </p:pic>
        <p:pic>
          <p:nvPicPr>
            <p:cNvPr id="158" name="Picture 2" descr="RÃ©sultat de recherche d'images pour &quot;lcl&quot;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11878" y="1556793"/>
              <a:ext cx="504056" cy="504056"/>
            </a:xfrm>
            <a:prstGeom prst="rect">
              <a:avLst/>
            </a:prstGeom>
            <a:noFill/>
          </p:spPr>
        </p:pic>
        <p:pic>
          <p:nvPicPr>
            <p:cNvPr id="159" name="Picture 4" descr="Image associÃ©e"/>
            <p:cNvPicPr>
              <a:picLocks noChangeAspect="1" noChangeArrowheads="1"/>
            </p:cNvPicPr>
            <p:nvPr/>
          </p:nvPicPr>
          <p:blipFill>
            <a:blip r:embed="rId11" cstate="print"/>
            <a:srcRect l="10080" t="11020" r="10541" b="10861"/>
            <a:stretch>
              <a:fillRect/>
            </a:stretch>
          </p:blipFill>
          <p:spPr bwMode="auto">
            <a:xfrm>
              <a:off x="4536014" y="1560794"/>
              <a:ext cx="504056" cy="496055"/>
            </a:xfrm>
            <a:prstGeom prst="rect">
              <a:avLst/>
            </a:prstGeom>
            <a:noFill/>
          </p:spPr>
        </p:pic>
        <p:sp>
          <p:nvSpPr>
            <p:cNvPr id="160" name="ZoneTexte 159"/>
            <p:cNvSpPr txBox="1"/>
            <p:nvPr/>
          </p:nvSpPr>
          <p:spPr>
            <a:xfrm>
              <a:off x="2767608" y="2708921"/>
              <a:ext cx="309634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dirty="0" smtClean="0"/>
                <a:t>Ajout nouvelle  banque</a:t>
              </a:r>
              <a:endParaRPr lang="fr-FR" sz="700" b="1" dirty="0"/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2483767" y="1268760"/>
              <a:ext cx="3600400" cy="1094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600" b="1" i="1" dirty="0"/>
            </a:p>
          </p:txBody>
        </p:sp>
        <p:pic>
          <p:nvPicPr>
            <p:cNvPr id="162" name="Image 161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6159" y="620689"/>
              <a:ext cx="576000" cy="576000"/>
            </a:xfrm>
            <a:prstGeom prst="rect">
              <a:avLst/>
            </a:prstGeom>
          </p:spPr>
        </p:pic>
        <p:pic>
          <p:nvPicPr>
            <p:cNvPr id="163" name="Image 162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55775" y="620753"/>
              <a:ext cx="576000" cy="576000"/>
            </a:xfrm>
            <a:prstGeom prst="rect">
              <a:avLst/>
            </a:prstGeom>
          </p:spPr>
        </p:pic>
      </p:grpSp>
      <p:grpSp>
        <p:nvGrpSpPr>
          <p:cNvPr id="164" name="Groupe 163"/>
          <p:cNvGrpSpPr/>
          <p:nvPr/>
        </p:nvGrpSpPr>
        <p:grpSpPr>
          <a:xfrm>
            <a:off x="6012264" y="5013176"/>
            <a:ext cx="936000" cy="576000"/>
            <a:chOff x="426397" y="1988840"/>
            <a:chExt cx="3600404" cy="2232248"/>
          </a:xfrm>
        </p:grpSpPr>
        <p:pic>
          <p:nvPicPr>
            <p:cNvPr id="165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26401" y="1988840"/>
              <a:ext cx="3600400" cy="2232248"/>
            </a:xfrm>
            <a:prstGeom prst="rect">
              <a:avLst/>
            </a:prstGeom>
            <a:noFill/>
            <a:ln w="28575">
              <a:noFill/>
            </a:ln>
          </p:spPr>
        </p:pic>
        <p:sp>
          <p:nvSpPr>
            <p:cNvPr id="166" name="Rectangle 165"/>
            <p:cNvSpPr/>
            <p:nvPr/>
          </p:nvSpPr>
          <p:spPr>
            <a:xfrm>
              <a:off x="426397" y="1988840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683568" y="2381200"/>
              <a:ext cx="3024336" cy="1649569"/>
            </a:xfrm>
            <a:prstGeom prst="roundRect">
              <a:avLst/>
            </a:prstGeom>
            <a:solidFill>
              <a:srgbClr val="4295AC">
                <a:alpha val="80000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3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400" b="1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400" b="1" dirty="0" smtClean="0">
                  <a:solidFill>
                    <a:schemeClr val="bg1"/>
                  </a:solidFill>
                </a:rPr>
                <a:t>La banque LCL</a:t>
              </a:r>
            </a:p>
            <a:p>
              <a:pPr algn="ctr"/>
              <a:endParaRPr lang="fr-FR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Rectangle à coins arrondis 167"/>
            <p:cNvSpPr/>
            <p:nvPr/>
          </p:nvSpPr>
          <p:spPr>
            <a:xfrm>
              <a:off x="1876844" y="3717031"/>
              <a:ext cx="864097" cy="288031"/>
            </a:xfrm>
            <a:prstGeom prst="roundRect">
              <a:avLst/>
            </a:prstGeom>
            <a:solidFill>
              <a:srgbClr val="FFCC00"/>
            </a:solidFill>
            <a:ln w="317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rgbClr val="2D7977"/>
                  </a:solidFill>
                </a:rPr>
                <a:t>valider</a:t>
              </a:r>
              <a:endParaRPr lang="fr-FR" sz="300" dirty="0">
                <a:solidFill>
                  <a:srgbClr val="2D7977"/>
                </a:solidFill>
              </a:endParaRPr>
            </a:p>
          </p:txBody>
        </p:sp>
      </p:grpSp>
      <p:grpSp>
        <p:nvGrpSpPr>
          <p:cNvPr id="169" name="Groupe 168"/>
          <p:cNvGrpSpPr/>
          <p:nvPr/>
        </p:nvGrpSpPr>
        <p:grpSpPr>
          <a:xfrm>
            <a:off x="5940256" y="2708920"/>
            <a:ext cx="1224000" cy="1800200"/>
            <a:chOff x="2684656" y="476672"/>
            <a:chExt cx="3615536" cy="5472609"/>
          </a:xfrm>
        </p:grpSpPr>
        <p:pic>
          <p:nvPicPr>
            <p:cNvPr id="170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699792" y="1268760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171" name="Rectangle 170"/>
            <p:cNvSpPr/>
            <p:nvPr/>
          </p:nvSpPr>
          <p:spPr>
            <a:xfrm>
              <a:off x="2684656" y="476672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684656" y="476672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/>
            </a:p>
          </p:txBody>
        </p:sp>
        <p:sp>
          <p:nvSpPr>
            <p:cNvPr id="173" name="ZoneTexte 172"/>
            <p:cNvSpPr txBox="1"/>
            <p:nvPr/>
          </p:nvSpPr>
          <p:spPr>
            <a:xfrm>
              <a:off x="3671898" y="683404"/>
              <a:ext cx="17281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>
                  <a:solidFill>
                    <a:schemeClr val="bg1"/>
                  </a:solidFill>
                </a:rPr>
                <a:t>Epargne</a:t>
              </a:r>
              <a:endParaRPr lang="fr-FR" sz="800" dirty="0">
                <a:solidFill>
                  <a:schemeClr val="bg1"/>
                </a:solidFill>
              </a:endParaRPr>
            </a:p>
          </p:txBody>
        </p:sp>
        <p:pic>
          <p:nvPicPr>
            <p:cNvPr id="174" name="Image 173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0111" y="548680"/>
              <a:ext cx="576000" cy="576000"/>
            </a:xfrm>
            <a:prstGeom prst="rect">
              <a:avLst/>
            </a:prstGeom>
          </p:spPr>
        </p:pic>
        <p:pic>
          <p:nvPicPr>
            <p:cNvPr id="175" name="Image 174" descr="logo_homebleu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3871" y="548680"/>
              <a:ext cx="576000" cy="576000"/>
            </a:xfrm>
            <a:prstGeom prst="rect">
              <a:avLst/>
            </a:prstGeom>
          </p:spPr>
        </p:pic>
        <p:sp>
          <p:nvSpPr>
            <p:cNvPr id="176" name="ZoneTexte 175"/>
            <p:cNvSpPr txBox="1"/>
            <p:nvPr/>
          </p:nvSpPr>
          <p:spPr>
            <a:xfrm>
              <a:off x="2699791" y="1268760"/>
              <a:ext cx="3600400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700" b="1" i="1" dirty="0"/>
            </a:p>
          </p:txBody>
        </p:sp>
        <p:sp>
          <p:nvSpPr>
            <p:cNvPr id="177" name="Rectangle à coins arrondis 176"/>
            <p:cNvSpPr/>
            <p:nvPr/>
          </p:nvSpPr>
          <p:spPr>
            <a:xfrm>
              <a:off x="2843808" y="1988840"/>
              <a:ext cx="3312368" cy="2736304"/>
            </a:xfrm>
            <a:prstGeom prst="roundRect">
              <a:avLst>
                <a:gd name="adj" fmla="val 4314"/>
              </a:avLst>
            </a:prstGeom>
            <a:solidFill>
              <a:srgbClr val="FFC000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80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059832" y="2276921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3275856" y="2215946"/>
              <a:ext cx="1656184" cy="177463"/>
            </a:xfrm>
            <a:prstGeom prst="roundRect">
              <a:avLst>
                <a:gd name="adj" fmla="val 90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/>
                <a:t>Epargne </a:t>
              </a:r>
              <a:r>
                <a:rPr lang="fr-FR" sz="500" dirty="0" err="1" smtClean="0"/>
                <a:t>asso</a:t>
              </a:r>
              <a:r>
                <a:rPr lang="fr-FR" sz="500" dirty="0" smtClean="0"/>
                <a:t> </a:t>
              </a:r>
              <a:r>
                <a:rPr lang="fr-FR" sz="500" dirty="0" err="1" smtClean="0"/>
                <a:t>Haiti</a:t>
              </a:r>
              <a:endParaRPr lang="fr-FR" sz="500" dirty="0"/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5004104" y="2215946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34€</a:t>
              </a:r>
              <a:endParaRPr lang="fr-FR" sz="400" dirty="0"/>
            </a:p>
          </p:txBody>
        </p:sp>
        <p:pic>
          <p:nvPicPr>
            <p:cNvPr id="181" name="Image 18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55"/>
              <a:ext cx="237580" cy="228781"/>
            </a:xfrm>
            <a:prstGeom prst="rect">
              <a:avLst/>
            </a:prstGeom>
          </p:spPr>
        </p:pic>
        <p:sp>
          <p:nvSpPr>
            <p:cNvPr id="182" name="Rectangle 181"/>
            <p:cNvSpPr/>
            <p:nvPr/>
          </p:nvSpPr>
          <p:spPr>
            <a:xfrm>
              <a:off x="3059832" y="264247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83" name="ZoneTexte 182"/>
            <p:cNvSpPr txBox="1"/>
            <p:nvPr/>
          </p:nvSpPr>
          <p:spPr>
            <a:xfrm>
              <a:off x="3275856" y="2581503"/>
              <a:ext cx="1656184" cy="174188"/>
            </a:xfrm>
            <a:prstGeom prst="roundRect">
              <a:avLst>
                <a:gd name="adj" fmla="val 540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 smtClean="0"/>
                <a:t>Epargne courante</a:t>
              </a:r>
              <a:endParaRPr lang="fr-FR" sz="500" dirty="0"/>
            </a:p>
          </p:txBody>
        </p:sp>
        <p:sp>
          <p:nvSpPr>
            <p:cNvPr id="184" name="ZoneTexte 183"/>
            <p:cNvSpPr txBox="1"/>
            <p:nvPr/>
          </p:nvSpPr>
          <p:spPr>
            <a:xfrm>
              <a:off x="5004104" y="2581503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144€</a:t>
              </a:r>
              <a:endParaRPr lang="fr-FR" sz="400" dirty="0"/>
            </a:p>
          </p:txBody>
        </p:sp>
        <p:pic>
          <p:nvPicPr>
            <p:cNvPr id="185" name="Image 18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05612"/>
              <a:ext cx="237580" cy="228781"/>
            </a:xfrm>
            <a:prstGeom prst="rect">
              <a:avLst/>
            </a:prstGeom>
          </p:spPr>
        </p:pic>
        <p:sp>
          <p:nvSpPr>
            <p:cNvPr id="186" name="Rectangle 185"/>
            <p:cNvSpPr/>
            <p:nvPr/>
          </p:nvSpPr>
          <p:spPr>
            <a:xfrm>
              <a:off x="3059832" y="300251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3275856" y="2941543"/>
              <a:ext cx="1656184" cy="177463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5004104" y="2941543"/>
              <a:ext cx="504000" cy="162818"/>
            </a:xfrm>
            <a:prstGeom prst="roundRect">
              <a:avLst>
                <a:gd name="adj" fmla="val 9799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€</a:t>
              </a:r>
              <a:endParaRPr lang="fr-FR" sz="400" dirty="0"/>
            </a:p>
          </p:txBody>
        </p:sp>
        <p:pic>
          <p:nvPicPr>
            <p:cNvPr id="189" name="Image 18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965652"/>
              <a:ext cx="237580" cy="228781"/>
            </a:xfrm>
            <a:prstGeom prst="rect">
              <a:avLst/>
            </a:prstGeom>
          </p:spPr>
        </p:pic>
        <p:sp>
          <p:nvSpPr>
            <p:cNvPr id="190" name="Rectangle 189"/>
            <p:cNvSpPr/>
            <p:nvPr/>
          </p:nvSpPr>
          <p:spPr>
            <a:xfrm>
              <a:off x="3059832" y="336255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91" name="ZoneTexte 190"/>
            <p:cNvSpPr txBox="1"/>
            <p:nvPr/>
          </p:nvSpPr>
          <p:spPr>
            <a:xfrm>
              <a:off x="3275856" y="3301583"/>
              <a:ext cx="1656184" cy="177463"/>
            </a:xfrm>
            <a:prstGeom prst="roundRect">
              <a:avLst>
                <a:gd name="adj" fmla="val 9100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5004104" y="3301583"/>
              <a:ext cx="504000" cy="158353"/>
            </a:xfrm>
            <a:prstGeom prst="roundRect">
              <a:avLst>
                <a:gd name="adj" fmla="val 636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    €</a:t>
              </a:r>
              <a:endParaRPr lang="fr-FR" sz="400" dirty="0"/>
            </a:p>
          </p:txBody>
        </p:sp>
        <p:pic>
          <p:nvPicPr>
            <p:cNvPr id="193" name="Image 192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325692"/>
              <a:ext cx="237580" cy="228781"/>
            </a:xfrm>
            <a:prstGeom prst="rect">
              <a:avLst/>
            </a:prstGeom>
          </p:spPr>
        </p:pic>
        <p:sp>
          <p:nvSpPr>
            <p:cNvPr id="194" name="Rectangle 193"/>
            <p:cNvSpPr/>
            <p:nvPr/>
          </p:nvSpPr>
          <p:spPr>
            <a:xfrm>
              <a:off x="3059832" y="372259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/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3275856" y="3661623"/>
              <a:ext cx="1656184" cy="172551"/>
            </a:xfrm>
            <a:prstGeom prst="roundRect">
              <a:avLst>
                <a:gd name="adj" fmla="val 477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500" dirty="0"/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5004104" y="3661623"/>
              <a:ext cx="504000" cy="161330"/>
            </a:xfrm>
            <a:prstGeom prst="roundRect">
              <a:avLst>
                <a:gd name="adj" fmla="val 8655"/>
              </a:avLst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400" dirty="0" smtClean="0"/>
                <a:t>    €</a:t>
              </a:r>
              <a:endParaRPr lang="fr-FR" sz="400" dirty="0"/>
            </a:p>
          </p:txBody>
        </p:sp>
        <p:pic>
          <p:nvPicPr>
            <p:cNvPr id="197" name="Image 196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685732"/>
              <a:ext cx="237580" cy="228781"/>
            </a:xfrm>
            <a:prstGeom prst="rect">
              <a:avLst/>
            </a:prstGeom>
          </p:spPr>
        </p:pic>
        <p:pic>
          <p:nvPicPr>
            <p:cNvPr id="198" name="Image 197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8104" y="4221088"/>
              <a:ext cx="352421" cy="342896"/>
            </a:xfrm>
            <a:prstGeom prst="rect">
              <a:avLst/>
            </a:prstGeom>
          </p:spPr>
        </p:pic>
        <p:grpSp>
          <p:nvGrpSpPr>
            <p:cNvPr id="199" name="Groupe 69"/>
            <p:cNvGrpSpPr/>
            <p:nvPr/>
          </p:nvGrpSpPr>
          <p:grpSpPr>
            <a:xfrm>
              <a:off x="5940152" y="2092771"/>
              <a:ext cx="176151" cy="2488357"/>
              <a:chOff x="5940152" y="1556792"/>
              <a:chExt cx="176151" cy="2488357"/>
            </a:xfrm>
          </p:grpSpPr>
          <p:pic>
            <p:nvPicPr>
              <p:cNvPr id="200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1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02" name="Groupe 201"/>
          <p:cNvGrpSpPr/>
          <p:nvPr/>
        </p:nvGrpSpPr>
        <p:grpSpPr>
          <a:xfrm>
            <a:off x="7308408" y="5013176"/>
            <a:ext cx="936000" cy="576000"/>
            <a:chOff x="4499993" y="1916832"/>
            <a:chExt cx="3600400" cy="2232248"/>
          </a:xfrm>
        </p:grpSpPr>
        <p:pic>
          <p:nvPicPr>
            <p:cNvPr id="20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</p:pic>
        <p:sp>
          <p:nvSpPr>
            <p:cNvPr id="204" name="Rectangle à coins arrondis 203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205" name="ZoneTexte 204"/>
            <p:cNvSpPr txBox="1"/>
            <p:nvPr/>
          </p:nvSpPr>
          <p:spPr>
            <a:xfrm>
              <a:off x="5004047" y="2564903"/>
              <a:ext cx="1224136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Emetteur</a:t>
              </a:r>
              <a:endParaRPr lang="fr-FR" sz="300" b="1" dirty="0"/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4788025" y="2852936"/>
              <a:ext cx="1440161" cy="4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00" b="1" dirty="0" smtClean="0"/>
                <a:t>Montant</a:t>
              </a:r>
              <a:endParaRPr lang="fr-FR" sz="300" b="1" dirty="0"/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" dirty="0" smtClean="0">
                  <a:solidFill>
                    <a:schemeClr val="tx1"/>
                  </a:solidFill>
                </a:rPr>
                <a:t>valider</a:t>
              </a:r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400" dirty="0" smtClean="0">
                  <a:solidFill>
                    <a:schemeClr val="tx1"/>
                  </a:solidFill>
                </a:rPr>
                <a:t>  €</a:t>
              </a:r>
              <a:endParaRPr lang="fr-FR" sz="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5" name="Connecteur droit avec flèche 214"/>
          <p:cNvCxnSpPr>
            <a:stCxn id="10" idx="3"/>
          </p:cNvCxnSpPr>
          <p:nvPr/>
        </p:nvCxnSpPr>
        <p:spPr>
          <a:xfrm flipV="1">
            <a:off x="1371139" y="1484784"/>
            <a:ext cx="752589" cy="2364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>
            <a:stCxn id="47" idx="3"/>
            <a:endCxn id="72" idx="1"/>
          </p:cNvCxnSpPr>
          <p:nvPr/>
        </p:nvCxnSpPr>
        <p:spPr>
          <a:xfrm>
            <a:off x="3298478" y="381242"/>
            <a:ext cx="2209626" cy="1489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Forme 224"/>
          <p:cNvCxnSpPr>
            <a:stCxn id="60" idx="3"/>
            <a:endCxn id="79" idx="0"/>
          </p:cNvCxnSpPr>
          <p:nvPr/>
        </p:nvCxnSpPr>
        <p:spPr>
          <a:xfrm>
            <a:off x="6732104" y="691749"/>
            <a:ext cx="1545678" cy="432995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Forme 249"/>
          <p:cNvCxnSpPr>
            <a:stCxn id="63" idx="1"/>
            <a:endCxn id="145" idx="0"/>
          </p:cNvCxnSpPr>
          <p:nvPr/>
        </p:nvCxnSpPr>
        <p:spPr>
          <a:xfrm rot="10800000" flipV="1">
            <a:off x="4968112" y="1233704"/>
            <a:ext cx="539992" cy="1547224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e 251"/>
          <p:cNvCxnSpPr>
            <a:stCxn id="66" idx="3"/>
            <a:endCxn id="177" idx="3"/>
          </p:cNvCxnSpPr>
          <p:nvPr/>
        </p:nvCxnSpPr>
        <p:spPr>
          <a:xfrm>
            <a:off x="6732104" y="1504681"/>
            <a:ext cx="383397" cy="2151713"/>
          </a:xfrm>
          <a:prstGeom prst="bentConnector3">
            <a:avLst>
              <a:gd name="adj1" fmla="val 159625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Forme 260"/>
          <p:cNvCxnSpPr>
            <a:stCxn id="62" idx="1"/>
            <a:endCxn id="88" idx="2"/>
          </p:cNvCxnSpPr>
          <p:nvPr/>
        </p:nvCxnSpPr>
        <p:spPr>
          <a:xfrm rot="10800000" flipV="1">
            <a:off x="4319972" y="962726"/>
            <a:ext cx="1188132" cy="594066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Forme 249"/>
          <p:cNvCxnSpPr>
            <a:stCxn id="99" idx="2"/>
            <a:endCxn id="129" idx="0"/>
          </p:cNvCxnSpPr>
          <p:nvPr/>
        </p:nvCxnSpPr>
        <p:spPr>
          <a:xfrm rot="5400000" flipH="1">
            <a:off x="955830" y="3768691"/>
            <a:ext cx="1970810" cy="1291301"/>
          </a:xfrm>
          <a:prstGeom prst="bentConnector3">
            <a:avLst>
              <a:gd name="adj1" fmla="val -15766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Forme 249"/>
          <p:cNvCxnSpPr>
            <a:stCxn id="107" idx="3"/>
            <a:endCxn id="138" idx="2"/>
          </p:cNvCxnSpPr>
          <p:nvPr/>
        </p:nvCxnSpPr>
        <p:spPr>
          <a:xfrm flipV="1">
            <a:off x="2575938" y="3428936"/>
            <a:ext cx="303926" cy="1039144"/>
          </a:xfrm>
          <a:prstGeom prst="bentConnector2">
            <a:avLst/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Forme 249"/>
          <p:cNvCxnSpPr>
            <a:stCxn id="198" idx="2"/>
            <a:endCxn id="203" idx="2"/>
          </p:cNvCxnSpPr>
          <p:nvPr/>
        </p:nvCxnSpPr>
        <p:spPr>
          <a:xfrm rot="16200000" flipH="1">
            <a:off x="6886210" y="4122977"/>
            <a:ext cx="959745" cy="820651"/>
          </a:xfrm>
          <a:prstGeom prst="bentConnector3">
            <a:avLst>
              <a:gd name="adj1" fmla="val 57547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Forme 249"/>
          <p:cNvCxnSpPr>
            <a:stCxn id="157" idx="3"/>
            <a:endCxn id="166" idx="1"/>
          </p:cNvCxnSpPr>
          <p:nvPr/>
        </p:nvCxnSpPr>
        <p:spPr>
          <a:xfrm>
            <a:off x="5325895" y="3193347"/>
            <a:ext cx="686369" cy="2107829"/>
          </a:xfrm>
          <a:prstGeom prst="bentConnector3">
            <a:avLst>
              <a:gd name="adj1" fmla="val 50000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Forme 309"/>
          <p:cNvCxnSpPr>
            <a:stCxn id="88" idx="3"/>
            <a:endCxn id="95" idx="1"/>
          </p:cNvCxnSpPr>
          <p:nvPr/>
        </p:nvCxnSpPr>
        <p:spPr>
          <a:xfrm rot="10800000" flipV="1">
            <a:off x="2771800" y="1844823"/>
            <a:ext cx="1080120" cy="2974593"/>
          </a:xfrm>
          <a:prstGeom prst="bentConnector3">
            <a:avLst>
              <a:gd name="adj1" fmla="val 11609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Forme 249"/>
          <p:cNvCxnSpPr>
            <a:stCxn id="43" idx="3"/>
            <a:endCxn id="138" idx="3"/>
          </p:cNvCxnSpPr>
          <p:nvPr/>
        </p:nvCxnSpPr>
        <p:spPr>
          <a:xfrm>
            <a:off x="3169905" y="1297177"/>
            <a:ext cx="177959" cy="1843759"/>
          </a:xfrm>
          <a:prstGeom prst="bentConnector3">
            <a:avLst>
              <a:gd name="adj1" fmla="val 228457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Forme 249"/>
          <p:cNvCxnSpPr>
            <a:stCxn id="19" idx="3"/>
            <a:endCxn id="129" idx="2"/>
          </p:cNvCxnSpPr>
          <p:nvPr/>
        </p:nvCxnSpPr>
        <p:spPr>
          <a:xfrm flipH="1">
            <a:off x="1295584" y="1628882"/>
            <a:ext cx="1945754" cy="1224054"/>
          </a:xfrm>
          <a:prstGeom prst="bentConnector4">
            <a:avLst>
              <a:gd name="adj1" fmla="val -11749"/>
              <a:gd name="adj2" fmla="val 67720"/>
            </a:avLst>
          </a:prstGeom>
          <a:ln w="28575">
            <a:solidFill>
              <a:srgbClr val="FFCC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e 134"/>
          <p:cNvGrpSpPr/>
          <p:nvPr/>
        </p:nvGrpSpPr>
        <p:grpSpPr>
          <a:xfrm>
            <a:off x="2699792" y="620688"/>
            <a:ext cx="3615535" cy="5472608"/>
            <a:chOff x="2699792" y="620688"/>
            <a:chExt cx="3615535" cy="5472608"/>
          </a:xfrm>
        </p:grpSpPr>
        <p:pic>
          <p:nvPicPr>
            <p:cNvPr id="94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699792" y="620688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95" name="Rectangle 94"/>
            <p:cNvSpPr/>
            <p:nvPr/>
          </p:nvSpPr>
          <p:spPr>
            <a:xfrm>
              <a:off x="2699792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99792" y="4941168"/>
              <a:ext cx="1872208" cy="115212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72000" y="4941168"/>
              <a:ext cx="1727992" cy="1152128"/>
            </a:xfrm>
            <a:prstGeom prst="rect">
              <a:avLst/>
            </a:prstGeom>
            <a:solidFill>
              <a:srgbClr val="429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pic>
          <p:nvPicPr>
            <p:cNvPr id="98" name="Image 97" descr="logo_plus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2120" y="4448690"/>
              <a:ext cx="352421" cy="342896"/>
            </a:xfrm>
            <a:prstGeom prst="rect">
              <a:avLst/>
            </a:prstGeom>
          </p:spPr>
        </p:pic>
        <p:pic>
          <p:nvPicPr>
            <p:cNvPr id="99" name="Image 98" descr="logo-pdf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7824" y="4437112"/>
              <a:ext cx="366052" cy="366052"/>
            </a:xfrm>
            <a:prstGeom prst="rect">
              <a:avLst/>
            </a:prstGeom>
          </p:spPr>
        </p:pic>
        <p:sp>
          <p:nvSpPr>
            <p:cNvPr id="100" name="ZoneTexte 99"/>
            <p:cNvSpPr txBox="1"/>
            <p:nvPr/>
          </p:nvSpPr>
          <p:spPr>
            <a:xfrm>
              <a:off x="2843808" y="5013176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Dépenses exceptionnelles</a:t>
              </a:r>
              <a:endParaRPr lang="fr-FR" sz="1400" dirty="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716016" y="5137447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Solde futur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2915816" y="1556792"/>
              <a:ext cx="3240360" cy="2736304"/>
            </a:xfrm>
            <a:prstGeom prst="roundRect">
              <a:avLst>
                <a:gd name="adj" fmla="val 0"/>
              </a:avLst>
            </a:prstGeom>
            <a:solidFill>
              <a:srgbClr val="4295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87824" y="1839307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3203848" y="1778332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Assurance voiture</a:t>
              </a:r>
              <a:endParaRPr lang="fr-FR" sz="12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932040" y="1778332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34€</a:t>
              </a:r>
              <a:endParaRPr lang="fr-FR" sz="1100" dirty="0"/>
            </a:p>
          </p:txBody>
        </p:sp>
        <p:pic>
          <p:nvPicPr>
            <p:cNvPr id="106" name="Image 105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1802441"/>
              <a:ext cx="237580" cy="22878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2987824" y="2276872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203848" y="2215897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Crédit auto</a:t>
              </a:r>
              <a:endParaRPr lang="fr-FR" sz="1200" dirty="0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4932040" y="2215897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144€</a:t>
              </a:r>
              <a:endParaRPr lang="fr-FR" sz="1100" dirty="0"/>
            </a:p>
          </p:txBody>
        </p:sp>
        <p:pic>
          <p:nvPicPr>
            <p:cNvPr id="110" name="Image 109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240006"/>
              <a:ext cx="237580" cy="228781"/>
            </a:xfrm>
            <a:prstGeom prst="rect">
              <a:avLst/>
            </a:prstGeom>
          </p:spPr>
        </p:pic>
        <p:sp>
          <p:nvSpPr>
            <p:cNvPr id="111" name="Rectangle 110"/>
            <p:cNvSpPr/>
            <p:nvPr/>
          </p:nvSpPr>
          <p:spPr>
            <a:xfrm>
              <a:off x="2987824" y="2708920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3203848" y="2647945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Assurance maison</a:t>
              </a:r>
              <a:endParaRPr lang="fr-FR" sz="1200" dirty="0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4932040" y="2647945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44€</a:t>
              </a:r>
              <a:endParaRPr lang="fr-FR" sz="1100" dirty="0"/>
            </a:p>
          </p:txBody>
        </p:sp>
        <p:pic>
          <p:nvPicPr>
            <p:cNvPr id="114" name="Image 113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2672054"/>
              <a:ext cx="237580" cy="228781"/>
            </a:xfrm>
            <a:prstGeom prst="rect">
              <a:avLst/>
            </a:prstGeom>
          </p:spPr>
        </p:pic>
        <p:sp>
          <p:nvSpPr>
            <p:cNvPr id="115" name="Rectangle 114"/>
            <p:cNvSpPr/>
            <p:nvPr/>
          </p:nvSpPr>
          <p:spPr>
            <a:xfrm>
              <a:off x="2987824" y="3140968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3203848" y="3079993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Carrefour</a:t>
              </a:r>
              <a:endParaRPr lang="fr-FR" sz="1200" dirty="0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4932040" y="3079993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118" name="Image 117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104102"/>
              <a:ext cx="237580" cy="228781"/>
            </a:xfrm>
            <a:prstGeom prst="rect">
              <a:avLst/>
            </a:prstGeom>
          </p:spPr>
        </p:pic>
        <p:sp>
          <p:nvSpPr>
            <p:cNvPr id="119" name="Rectangle 118"/>
            <p:cNvSpPr/>
            <p:nvPr/>
          </p:nvSpPr>
          <p:spPr>
            <a:xfrm>
              <a:off x="2987824" y="3573016"/>
              <a:ext cx="144016" cy="144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20" name="ZoneTexte 119"/>
            <p:cNvSpPr txBox="1"/>
            <p:nvPr/>
          </p:nvSpPr>
          <p:spPr>
            <a:xfrm>
              <a:off x="3203848" y="3512041"/>
              <a:ext cx="1656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4932040" y="3512041"/>
              <a:ext cx="504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122" name="Image 121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8556" y="3536150"/>
              <a:ext cx="237580" cy="228781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987824" y="5589240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45 €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860032" y="5517232"/>
              <a:ext cx="1152128" cy="28803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+456 €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699792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pic>
          <p:nvPicPr>
            <p:cNvPr id="126" name="Image 125" descr="Hamburger_icon_bleusurblanc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4128" y="749634"/>
              <a:ext cx="447118" cy="447118"/>
            </a:xfrm>
            <a:prstGeom prst="rect">
              <a:avLst/>
            </a:prstGeom>
          </p:spPr>
        </p:pic>
        <p:sp>
          <p:nvSpPr>
            <p:cNvPr id="127" name="Arrondir un rectangle avec un coin du même côté 126"/>
            <p:cNvSpPr/>
            <p:nvPr/>
          </p:nvSpPr>
          <p:spPr>
            <a:xfrm>
              <a:off x="3779912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28" name="Arrondir un rectangle avec un coin du même côté 127"/>
            <p:cNvSpPr/>
            <p:nvPr/>
          </p:nvSpPr>
          <p:spPr>
            <a:xfrm>
              <a:off x="4572000" y="980728"/>
              <a:ext cx="720000" cy="504056"/>
            </a:xfrm>
            <a:prstGeom prst="round2SameRect">
              <a:avLst/>
            </a:prstGeom>
            <a:solidFill>
              <a:srgbClr val="2D797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/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2714927" y="1412776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sp>
          <p:nvSpPr>
            <p:cNvPr id="130" name="Arrondir un rectangle avec un coin du même côté 129"/>
            <p:cNvSpPr/>
            <p:nvPr/>
          </p:nvSpPr>
          <p:spPr>
            <a:xfrm>
              <a:off x="2915816" y="968727"/>
              <a:ext cx="720000" cy="588065"/>
            </a:xfrm>
            <a:prstGeom prst="round2SameRect">
              <a:avLst/>
            </a:prstGeom>
            <a:solidFill>
              <a:srgbClr val="4295AC">
                <a:alpha val="85098"/>
              </a:srgbClr>
            </a:solidFill>
            <a:ln w="28575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LCL</a:t>
              </a:r>
              <a:endParaRPr lang="fr-FR" sz="1600" dirty="0"/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3707904" y="103299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bg1"/>
                  </a:solidFill>
                </a:rPr>
                <a:t>CIC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4572000" y="1013246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>
                  <a:solidFill>
                    <a:schemeClr val="bg1"/>
                  </a:solidFill>
                </a:rPr>
                <a:t>Bourso</a:t>
              </a:r>
              <a:endParaRPr lang="fr-FR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134" name="Groupe 133"/>
            <p:cNvGrpSpPr/>
            <p:nvPr/>
          </p:nvGrpSpPr>
          <p:grpSpPr>
            <a:xfrm>
              <a:off x="5940152" y="1660723"/>
              <a:ext cx="176151" cy="2488357"/>
              <a:chOff x="5940152" y="1556792"/>
              <a:chExt cx="176151" cy="248835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2843807" y="764704"/>
            <a:ext cx="3600401" cy="5472608"/>
            <a:chOff x="2843807" y="764704"/>
            <a:chExt cx="3600401" cy="5472608"/>
          </a:xfrm>
        </p:grpSpPr>
        <p:pic>
          <p:nvPicPr>
            <p:cNvPr id="2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4241"/>
            <a:stretch>
              <a:fillRect/>
            </a:stretch>
          </p:blipFill>
          <p:spPr bwMode="auto">
            <a:xfrm rot="10800000">
              <a:off x="2843808" y="764704"/>
              <a:ext cx="3600400" cy="5472608"/>
            </a:xfrm>
            <a:prstGeom prst="rect">
              <a:avLst/>
            </a:prstGeom>
            <a:noFill/>
          </p:spPr>
        </p:pic>
        <p:sp>
          <p:nvSpPr>
            <p:cNvPr id="23" name="Rectangle 22"/>
            <p:cNvSpPr/>
            <p:nvPr/>
          </p:nvSpPr>
          <p:spPr>
            <a:xfrm>
              <a:off x="2843807" y="764704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43807" y="1628800"/>
              <a:ext cx="3600400" cy="792088"/>
            </a:xfrm>
            <a:prstGeom prst="rect">
              <a:avLst/>
            </a:prstGeom>
            <a:solidFill>
              <a:srgbClr val="2D7977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311859" y="1844824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Thèmes application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43807" y="2420888"/>
              <a:ext cx="3600400" cy="792088"/>
            </a:xfrm>
            <a:prstGeom prst="rect">
              <a:avLst/>
            </a:prstGeom>
            <a:solidFill>
              <a:srgbClr val="3C9E9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843807" y="3212976"/>
              <a:ext cx="3600400" cy="792088"/>
            </a:xfrm>
            <a:prstGeom prst="rect">
              <a:avLst/>
            </a:prstGeom>
            <a:solidFill>
              <a:srgbClr val="50BFBC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023827" y="2632266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Ajout des dépenses récurrentes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023827" y="3286725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Synchronisation avec </a:t>
              </a:r>
            </a:p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compte bancaire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843807" y="4005064"/>
              <a:ext cx="3600400" cy="792088"/>
            </a:xfrm>
            <a:prstGeom prst="rect">
              <a:avLst/>
            </a:prstGeom>
            <a:solidFill>
              <a:srgbClr val="54D4D1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3023827" y="4139788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>
                      <a:lumMod val="95000"/>
                    </a:schemeClr>
                  </a:solidFill>
                </a:rPr>
                <a:t>Epargne</a:t>
              </a:r>
              <a:endParaRPr lang="fr-F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2843807" y="2420888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2843807" y="3212976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2843807" y="4005064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2843808" y="4797152"/>
              <a:ext cx="3600400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3808" y="764704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311860" y="908720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solidFill>
                    <a:schemeClr val="bg1"/>
                  </a:solidFill>
                </a:rPr>
                <a:t>Paramètres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pic>
          <p:nvPicPr>
            <p:cNvPr id="64" name="Image 63" descr="Hamburger_icon_bleusurblanc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1271" y="836712"/>
              <a:ext cx="576000" cy="576000"/>
            </a:xfrm>
            <a:prstGeom prst="rect">
              <a:avLst/>
            </a:prstGeom>
          </p:spPr>
        </p:pic>
        <p:pic>
          <p:nvPicPr>
            <p:cNvPr id="65" name="Image 64" descr="logo_homebleu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2959" y="836712"/>
              <a:ext cx="576000" cy="576000"/>
            </a:xfrm>
            <a:prstGeom prst="rect">
              <a:avLst/>
            </a:prstGeom>
          </p:spPr>
        </p:pic>
        <p:sp>
          <p:nvSpPr>
            <p:cNvPr id="66" name="ZoneTexte 65"/>
            <p:cNvSpPr txBox="1"/>
            <p:nvPr/>
          </p:nvSpPr>
          <p:spPr>
            <a:xfrm>
              <a:off x="2843808" y="1556792"/>
              <a:ext cx="3600400" cy="72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2339752" y="1268760"/>
            <a:ext cx="3600400" cy="468052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324617" y="476672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324617" y="476672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ZoneTexte 14"/>
          <p:cNvSpPr txBox="1"/>
          <p:nvPr/>
        </p:nvSpPr>
        <p:spPr>
          <a:xfrm>
            <a:off x="2792669" y="6206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Thèmes application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20661" y="1630541"/>
            <a:ext cx="2808312" cy="64633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Police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Arial</a:t>
            </a:r>
          </a:p>
          <a:p>
            <a:pPr lvl="1">
              <a:buFont typeface="Wingdings" pitchFamily="2" charset="2"/>
              <a:buChar char="q"/>
            </a:pPr>
            <a:r>
              <a:rPr lang="fr-FR" sz="1200" dirty="0" smtClean="0"/>
              <a:t> Times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720661" y="2564904"/>
            <a:ext cx="2808312" cy="2492990"/>
          </a:xfrm>
          <a:prstGeom prst="rect">
            <a:avLst/>
          </a:prstGeom>
          <a:solidFill>
            <a:srgbClr val="FFFFFF">
              <a:alpha val="85098"/>
            </a:srgb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Couleurs 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de fond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bleu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Titres / sommes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Orange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Blanc</a:t>
            </a:r>
          </a:p>
          <a:p>
            <a:pPr lvl="1">
              <a:buFont typeface="Arial" pitchFamily="34" charset="0"/>
              <a:buChar char="•"/>
            </a:pPr>
            <a:r>
              <a:rPr lang="fr-FR" sz="1200" dirty="0" smtClean="0"/>
              <a:t> solde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 rouge/noir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Vert/jaune	</a:t>
            </a:r>
          </a:p>
          <a:p>
            <a:pPr lvl="2">
              <a:buFont typeface="Wingdings" pitchFamily="2" charset="2"/>
              <a:buChar char="q"/>
            </a:pPr>
            <a:r>
              <a:rPr lang="fr-FR" sz="1200" dirty="0" smtClean="0"/>
              <a:t>Gris/vert</a:t>
            </a:r>
            <a:endParaRPr lang="fr-FR" sz="1200" dirty="0"/>
          </a:p>
        </p:txBody>
      </p:sp>
      <p:pic>
        <p:nvPicPr>
          <p:cNvPr id="22" name="Image 21" descr="Hamburger_icon_bleusurblan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548680"/>
            <a:ext cx="576000" cy="576000"/>
          </a:xfrm>
          <a:prstGeom prst="rect">
            <a:avLst/>
          </a:prstGeom>
        </p:spPr>
      </p:pic>
      <p:pic>
        <p:nvPicPr>
          <p:cNvPr id="24" name="Image 23" descr="logo_homebleu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48680"/>
            <a:ext cx="576000" cy="576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339752" y="1268760"/>
            <a:ext cx="3600400" cy="72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2483768" y="1916832"/>
            <a:ext cx="3600400" cy="2232248"/>
            <a:chOff x="2483768" y="1916832"/>
            <a:chExt cx="3600400" cy="2232248"/>
          </a:xfrm>
        </p:grpSpPr>
        <p:pic>
          <p:nvPicPr>
            <p:cNvPr id="22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2483768" y="1916832"/>
              <a:ext cx="3600400" cy="2232248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2771800" y="2276872"/>
              <a:ext cx="3024336" cy="1464231"/>
            </a:xfrm>
            <a:prstGeom prst="roundRect">
              <a:avLst>
                <a:gd name="adj" fmla="val 5775"/>
              </a:avLst>
            </a:prstGeom>
            <a:solidFill>
              <a:srgbClr val="FFFFFF">
                <a:alpha val="85098"/>
              </a:srgb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 smtClean="0"/>
            </a:p>
            <a:p>
              <a:pPr algn="ctr"/>
              <a:endParaRPr lang="fr-FR" sz="1600" dirty="0"/>
            </a:p>
          </p:txBody>
        </p:sp>
        <p:pic>
          <p:nvPicPr>
            <p:cNvPr id="16" name="Image 15" descr="logo_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27" y="3789040"/>
              <a:ext cx="296000" cy="288000"/>
            </a:xfrm>
            <a:prstGeom prst="rect">
              <a:avLst/>
            </a:prstGeom>
          </p:spPr>
        </p:pic>
        <p:grpSp>
          <p:nvGrpSpPr>
            <p:cNvPr id="2" name="Groupe 19"/>
            <p:cNvGrpSpPr/>
            <p:nvPr/>
          </p:nvGrpSpPr>
          <p:grpSpPr>
            <a:xfrm>
              <a:off x="3563888" y="2756959"/>
              <a:ext cx="1440160" cy="504056"/>
              <a:chOff x="3635896" y="2204864"/>
              <a:chExt cx="1440160" cy="504056"/>
            </a:xfrm>
          </p:grpSpPr>
          <p:pic>
            <p:nvPicPr>
              <p:cNvPr id="18" name="Picture 2" descr="RÃ©sultat de recherche d'images pour &quot;lcl&quot;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35896" y="2204864"/>
                <a:ext cx="504056" cy="504056"/>
              </a:xfrm>
              <a:prstGeom prst="rect">
                <a:avLst/>
              </a:prstGeom>
              <a:noFill/>
            </p:spPr>
          </p:pic>
          <p:pic>
            <p:nvPicPr>
              <p:cNvPr id="19" name="Picture 4" descr="Image associÃ©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0080" t="11020" r="10541" b="10861"/>
              <a:stretch>
                <a:fillRect/>
              </a:stretch>
            </p:blipFill>
            <p:spPr bwMode="auto">
              <a:xfrm>
                <a:off x="4572000" y="2204864"/>
                <a:ext cx="504056" cy="496055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2483768" y="620688"/>
            <a:ext cx="3600400" cy="5472608"/>
            <a:chOff x="2483768" y="620688"/>
            <a:chExt cx="3600400" cy="5472608"/>
          </a:xfrm>
        </p:grpSpPr>
        <p:pic>
          <p:nvPicPr>
            <p:cNvPr id="70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4474"/>
            <a:stretch>
              <a:fillRect/>
            </a:stretch>
          </p:blipFill>
          <p:spPr bwMode="auto">
            <a:xfrm rot="10800000">
              <a:off x="2483768" y="1412775"/>
              <a:ext cx="3600400" cy="4680521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>
            <a:xfrm>
              <a:off x="2483768" y="620688"/>
              <a:ext cx="3600400" cy="5472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83768" y="620688"/>
              <a:ext cx="3600400" cy="792088"/>
            </a:xfrm>
            <a:prstGeom prst="rect">
              <a:avLst/>
            </a:prstGeom>
            <a:solidFill>
              <a:srgbClr val="42A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699792" y="692696"/>
              <a:ext cx="32403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Ajout des dépenses </a:t>
              </a:r>
            </a:p>
            <a:p>
              <a:pPr algn="ctr"/>
              <a:r>
                <a:rPr lang="fr-FR" dirty="0" smtClean="0">
                  <a:solidFill>
                    <a:schemeClr val="bg1"/>
                  </a:solidFill>
                </a:rPr>
                <a:t>récurrentes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pic>
          <p:nvPicPr>
            <p:cNvPr id="30" name="Image 29" descr="logo_plus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4088" y="5174336"/>
              <a:ext cx="352421" cy="342896"/>
            </a:xfrm>
            <a:prstGeom prst="rect">
              <a:avLst/>
            </a:prstGeom>
          </p:spPr>
        </p:pic>
        <p:pic>
          <p:nvPicPr>
            <p:cNvPr id="69" name="Image 68" descr="Hamburger_icon_bleusurblanc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6160" y="692696"/>
              <a:ext cx="576000" cy="576000"/>
            </a:xfrm>
            <a:prstGeom prst="rect">
              <a:avLst/>
            </a:prstGeom>
          </p:spPr>
        </p:pic>
        <p:pic>
          <p:nvPicPr>
            <p:cNvPr id="71" name="Image 70" descr="logo_homebleu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776" y="692696"/>
              <a:ext cx="576000" cy="576000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2483768" y="1412776"/>
              <a:ext cx="3600400" cy="72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600" b="1" i="1" dirty="0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2699792" y="2276872"/>
              <a:ext cx="3168352" cy="2736304"/>
            </a:xfrm>
            <a:prstGeom prst="roundRect">
              <a:avLst>
                <a:gd name="adj" fmla="val 4314"/>
              </a:avLst>
            </a:prstGeom>
            <a:solidFill>
              <a:srgbClr val="42ACAC">
                <a:alpha val="85098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771800" y="2607444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987824" y="2546469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Assurance voiture</a:t>
              </a:r>
              <a:endParaRPr lang="fr-FR" sz="12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4716072" y="2546469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34€</a:t>
              </a:r>
              <a:endParaRPr lang="fr-FR" sz="1100" dirty="0"/>
            </a:p>
          </p:txBody>
        </p:sp>
        <p:pic>
          <p:nvPicPr>
            <p:cNvPr id="12" name="Image 11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2570578"/>
              <a:ext cx="237580" cy="228781"/>
            </a:xfrm>
            <a:prstGeom prst="rect">
              <a:avLst/>
            </a:prstGeom>
          </p:spPr>
        </p:pic>
        <p:sp>
          <p:nvSpPr>
            <p:cNvPr id="13" name="Rectangle à coins arrondis 12"/>
            <p:cNvSpPr/>
            <p:nvPr/>
          </p:nvSpPr>
          <p:spPr>
            <a:xfrm>
              <a:off x="2771800" y="3039492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987824" y="2978517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Crédit auto</a:t>
              </a:r>
              <a:endParaRPr lang="fr-FR" sz="12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716072" y="2978517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144€</a:t>
              </a:r>
              <a:endParaRPr lang="fr-FR" sz="1100" dirty="0"/>
            </a:p>
          </p:txBody>
        </p:sp>
        <p:pic>
          <p:nvPicPr>
            <p:cNvPr id="16" name="Image 15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002626"/>
              <a:ext cx="237580" cy="228781"/>
            </a:xfrm>
            <a:prstGeom prst="rect">
              <a:avLst/>
            </a:prstGeom>
          </p:spPr>
        </p:pic>
        <p:sp>
          <p:nvSpPr>
            <p:cNvPr id="18" name="Rectangle à coins arrondis 17"/>
            <p:cNvSpPr/>
            <p:nvPr/>
          </p:nvSpPr>
          <p:spPr>
            <a:xfrm>
              <a:off x="2771800" y="3471540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987824" y="3410565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716072" y="3410565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€</a:t>
              </a:r>
              <a:endParaRPr lang="fr-FR" sz="1100" dirty="0"/>
            </a:p>
          </p:txBody>
        </p:sp>
        <p:pic>
          <p:nvPicPr>
            <p:cNvPr id="21" name="Image 20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434674"/>
              <a:ext cx="237580" cy="228781"/>
            </a:xfrm>
            <a:prstGeom prst="rect">
              <a:avLst/>
            </a:prstGeom>
          </p:spPr>
        </p:pic>
        <p:sp>
          <p:nvSpPr>
            <p:cNvPr id="22" name="Rectangle à coins arrondis 21"/>
            <p:cNvSpPr/>
            <p:nvPr/>
          </p:nvSpPr>
          <p:spPr>
            <a:xfrm>
              <a:off x="2771800" y="3903588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987824" y="3842613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16072" y="3842613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5" name="Image 24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3866722"/>
              <a:ext cx="237580" cy="228781"/>
            </a:xfrm>
            <a:prstGeom prst="rect">
              <a:avLst/>
            </a:prstGeom>
          </p:spPr>
        </p:pic>
        <p:sp>
          <p:nvSpPr>
            <p:cNvPr id="26" name="Rectangle à coins arrondis 25"/>
            <p:cNvSpPr/>
            <p:nvPr/>
          </p:nvSpPr>
          <p:spPr>
            <a:xfrm>
              <a:off x="2771800" y="4335636"/>
              <a:ext cx="144016" cy="1440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987824" y="4274661"/>
              <a:ext cx="1656184" cy="306467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716072" y="4274661"/>
              <a:ext cx="504000" cy="289441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100" dirty="0" smtClean="0"/>
                <a:t>    €</a:t>
              </a:r>
              <a:endParaRPr lang="fr-FR" sz="1100" dirty="0"/>
            </a:p>
          </p:txBody>
        </p:sp>
        <p:pic>
          <p:nvPicPr>
            <p:cNvPr id="29" name="Image 28" descr="logo_moin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0524" y="4298770"/>
              <a:ext cx="237580" cy="228781"/>
            </a:xfrm>
            <a:prstGeom prst="rect">
              <a:avLst/>
            </a:prstGeom>
          </p:spPr>
        </p:pic>
        <p:sp>
          <p:nvSpPr>
            <p:cNvPr id="66" name="Rectangle à coins arrondis 65"/>
            <p:cNvSpPr/>
            <p:nvPr/>
          </p:nvSpPr>
          <p:spPr>
            <a:xfrm>
              <a:off x="3924008" y="1616799"/>
              <a:ext cx="720000" cy="504000"/>
            </a:xfrm>
            <a:prstGeom prst="roundRect">
              <a:avLst/>
            </a:prstGeom>
            <a:solidFill>
              <a:srgbClr val="FFC000">
                <a:alpha val="85098"/>
              </a:srgb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LCL</a:t>
              </a:r>
              <a:endParaRPr lang="fr-FR" sz="1600" b="1" dirty="0"/>
            </a:p>
          </p:txBody>
        </p:sp>
        <p:grpSp>
          <p:nvGrpSpPr>
            <p:cNvPr id="68" name="Groupe 67"/>
            <p:cNvGrpSpPr/>
            <p:nvPr/>
          </p:nvGrpSpPr>
          <p:grpSpPr>
            <a:xfrm>
              <a:off x="5619985" y="2380803"/>
              <a:ext cx="176151" cy="2488357"/>
              <a:chOff x="5940152" y="1556792"/>
              <a:chExt cx="176151" cy="2488357"/>
            </a:xfrm>
          </p:grpSpPr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r="13794" b="59092"/>
              <a:stretch>
                <a:fillRect/>
              </a:stretch>
            </p:blipFill>
            <p:spPr bwMode="auto">
              <a:xfrm>
                <a:off x="5940152" y="1556792"/>
                <a:ext cx="144016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24387" t="86537"/>
              <a:stretch>
                <a:fillRect/>
              </a:stretch>
            </p:blipFill>
            <p:spPr bwMode="auto">
              <a:xfrm>
                <a:off x="5940152" y="3429000"/>
                <a:ext cx="176151" cy="616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4" descr="RÃ©sultat de recherche d'images pour &quot;fond d'Ã©cran bleu canard losange&quot;"/>
          <p:cNvPicPr>
            <a:picLocks noChangeAspect="1" noChangeArrowheads="1"/>
          </p:cNvPicPr>
          <p:nvPr/>
        </p:nvPicPr>
        <p:blipFill>
          <a:blip r:embed="rId2" cstate="print"/>
          <a:srcRect t="14474"/>
          <a:stretch>
            <a:fillRect/>
          </a:stretch>
        </p:blipFill>
        <p:spPr bwMode="auto">
          <a:xfrm rot="10800000">
            <a:off x="2483768" y="1412775"/>
            <a:ext cx="3600400" cy="4680521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483768" y="620688"/>
            <a:ext cx="3600400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483768" y="620688"/>
            <a:ext cx="3600400" cy="792088"/>
          </a:xfrm>
          <a:prstGeom prst="rect">
            <a:avLst/>
          </a:prstGeom>
          <a:solidFill>
            <a:srgbClr val="42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43" name="ZoneTexte 42"/>
          <p:cNvSpPr txBox="1"/>
          <p:nvPr/>
        </p:nvSpPr>
        <p:spPr>
          <a:xfrm>
            <a:off x="2699792" y="692696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Ajout des dépenses </a:t>
            </a: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récurrentes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" name="Image 29" descr="logo_pl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5174336"/>
            <a:ext cx="352421" cy="342896"/>
          </a:xfrm>
          <a:prstGeom prst="rect">
            <a:avLst/>
          </a:prstGeom>
        </p:spPr>
      </p:pic>
      <p:pic>
        <p:nvPicPr>
          <p:cNvPr id="69" name="Image 68" descr="Hamburger_icon_bleusurblan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160" y="692696"/>
            <a:ext cx="576000" cy="576000"/>
          </a:xfrm>
          <a:prstGeom prst="rect">
            <a:avLst/>
          </a:prstGeom>
        </p:spPr>
      </p:pic>
      <p:pic>
        <p:nvPicPr>
          <p:cNvPr id="71" name="Image 70" descr="logo_homeble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5776" y="692696"/>
            <a:ext cx="576000" cy="576000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2483768" y="1412776"/>
            <a:ext cx="3600400" cy="7200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i="1" dirty="0"/>
          </a:p>
        </p:txBody>
      </p:sp>
      <p:sp>
        <p:nvSpPr>
          <p:cNvPr id="65" name="Rectangle à coins arrondis 64"/>
          <p:cNvSpPr/>
          <p:nvPr/>
        </p:nvSpPr>
        <p:spPr>
          <a:xfrm>
            <a:off x="2699792" y="2276872"/>
            <a:ext cx="3168352" cy="2736304"/>
          </a:xfrm>
          <a:prstGeom prst="roundRect">
            <a:avLst>
              <a:gd name="adj" fmla="val 4314"/>
            </a:avLst>
          </a:prstGeom>
          <a:solidFill>
            <a:srgbClr val="4295AC">
              <a:alpha val="85098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771800" y="2607444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" name="ZoneTexte 9"/>
          <p:cNvSpPr txBox="1"/>
          <p:nvPr/>
        </p:nvSpPr>
        <p:spPr>
          <a:xfrm>
            <a:off x="2987824" y="2546469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Assurance voiture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716072" y="2546469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34€</a:t>
            </a:r>
            <a:endParaRPr lang="fr-FR" sz="1100" dirty="0"/>
          </a:p>
        </p:txBody>
      </p:sp>
      <p:pic>
        <p:nvPicPr>
          <p:cNvPr id="12" name="Image 11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2570578"/>
            <a:ext cx="237580" cy="22878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771800" y="3039492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4" name="ZoneTexte 13"/>
          <p:cNvSpPr txBox="1"/>
          <p:nvPr/>
        </p:nvSpPr>
        <p:spPr>
          <a:xfrm>
            <a:off x="2987824" y="2978517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Crédit auto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4716072" y="2978517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144€</a:t>
            </a:r>
            <a:endParaRPr lang="fr-FR" sz="1100" dirty="0"/>
          </a:p>
        </p:txBody>
      </p:sp>
      <p:pic>
        <p:nvPicPr>
          <p:cNvPr id="16" name="Image 15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3002626"/>
            <a:ext cx="237580" cy="228781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2771800" y="3471540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9" name="ZoneTexte 18"/>
          <p:cNvSpPr txBox="1"/>
          <p:nvPr/>
        </p:nvSpPr>
        <p:spPr>
          <a:xfrm>
            <a:off x="2987824" y="3410565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716072" y="3410565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€</a:t>
            </a:r>
            <a:endParaRPr lang="fr-FR" sz="1100" dirty="0"/>
          </a:p>
        </p:txBody>
      </p:sp>
      <p:pic>
        <p:nvPicPr>
          <p:cNvPr id="21" name="Image 20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3434674"/>
            <a:ext cx="237580" cy="228781"/>
          </a:xfrm>
          <a:prstGeom prst="rect">
            <a:avLst/>
          </a:prstGeom>
        </p:spPr>
      </p:pic>
      <p:sp>
        <p:nvSpPr>
          <p:cNvPr id="22" name="Rectangle à coins arrondis 21"/>
          <p:cNvSpPr/>
          <p:nvPr/>
        </p:nvSpPr>
        <p:spPr>
          <a:xfrm>
            <a:off x="2771800" y="3903588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ZoneTexte 22"/>
          <p:cNvSpPr txBox="1"/>
          <p:nvPr/>
        </p:nvSpPr>
        <p:spPr>
          <a:xfrm>
            <a:off x="2987824" y="3842613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716072" y="3842613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5" name="Image 24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3866722"/>
            <a:ext cx="237580" cy="228781"/>
          </a:xfrm>
          <a:prstGeom prst="rect">
            <a:avLst/>
          </a:prstGeom>
        </p:spPr>
      </p:pic>
      <p:sp>
        <p:nvSpPr>
          <p:cNvPr id="26" name="Rectangle à coins arrondis 25"/>
          <p:cNvSpPr/>
          <p:nvPr/>
        </p:nvSpPr>
        <p:spPr>
          <a:xfrm>
            <a:off x="2771800" y="4335636"/>
            <a:ext cx="144016" cy="14401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2D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ZoneTexte 26"/>
          <p:cNvSpPr txBox="1"/>
          <p:nvPr/>
        </p:nvSpPr>
        <p:spPr>
          <a:xfrm>
            <a:off x="2987824" y="4274661"/>
            <a:ext cx="165618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200" dirty="0"/>
          </a:p>
        </p:txBody>
      </p:sp>
      <p:sp>
        <p:nvSpPr>
          <p:cNvPr id="28" name="ZoneTexte 27"/>
          <p:cNvSpPr txBox="1"/>
          <p:nvPr/>
        </p:nvSpPr>
        <p:spPr>
          <a:xfrm>
            <a:off x="4716072" y="4274661"/>
            <a:ext cx="504000" cy="28944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100" dirty="0" smtClean="0"/>
              <a:t>    €</a:t>
            </a:r>
            <a:endParaRPr lang="fr-FR" sz="1100" dirty="0"/>
          </a:p>
        </p:txBody>
      </p:sp>
      <p:pic>
        <p:nvPicPr>
          <p:cNvPr id="29" name="Image 28" descr="logo_moi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70524" y="4298770"/>
            <a:ext cx="237580" cy="228781"/>
          </a:xfrm>
          <a:prstGeom prst="rect">
            <a:avLst/>
          </a:prstGeom>
        </p:spPr>
      </p:pic>
      <p:sp>
        <p:nvSpPr>
          <p:cNvPr id="66" name="Rectangle à coins arrondis 65"/>
          <p:cNvSpPr/>
          <p:nvPr/>
        </p:nvSpPr>
        <p:spPr>
          <a:xfrm>
            <a:off x="3924008" y="1616799"/>
            <a:ext cx="720000" cy="504000"/>
          </a:xfrm>
          <a:prstGeom prst="roundRect">
            <a:avLst/>
          </a:prstGeom>
          <a:solidFill>
            <a:srgbClr val="FFC000">
              <a:alpha val="85098"/>
            </a:srgb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LCL</a:t>
            </a:r>
            <a:endParaRPr lang="fr-FR" sz="1600" b="1" dirty="0"/>
          </a:p>
        </p:txBody>
      </p:sp>
      <p:grpSp>
        <p:nvGrpSpPr>
          <p:cNvPr id="2" name="Groupe 67"/>
          <p:cNvGrpSpPr/>
          <p:nvPr/>
        </p:nvGrpSpPr>
        <p:grpSpPr>
          <a:xfrm>
            <a:off x="5619985" y="2380803"/>
            <a:ext cx="176151" cy="2488357"/>
            <a:chOff x="5940152" y="1556792"/>
            <a:chExt cx="176151" cy="2488357"/>
          </a:xfrm>
        </p:grpSpPr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 l="24387" r="13794" b="59092"/>
            <a:stretch>
              <a:fillRect/>
            </a:stretch>
          </p:blipFill>
          <p:spPr bwMode="auto">
            <a:xfrm>
              <a:off x="5940152" y="1556792"/>
              <a:ext cx="144016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 l="24387" t="86537"/>
            <a:stretch>
              <a:fillRect/>
            </a:stretch>
          </p:blipFill>
          <p:spPr bwMode="auto">
            <a:xfrm>
              <a:off x="5940152" y="3429000"/>
              <a:ext cx="176151" cy="616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627784" y="1916832"/>
            <a:ext cx="3600400" cy="2232248"/>
            <a:chOff x="4499993" y="1916832"/>
            <a:chExt cx="3600400" cy="2232248"/>
          </a:xfrm>
        </p:grpSpPr>
        <p:pic>
          <p:nvPicPr>
            <p:cNvPr id="23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499993" y="1916832"/>
              <a:ext cx="3600400" cy="223224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</p:pic>
        <p:sp>
          <p:nvSpPr>
            <p:cNvPr id="14" name="Rectangle à coins arrondis 13"/>
            <p:cNvSpPr/>
            <p:nvPr/>
          </p:nvSpPr>
          <p:spPr>
            <a:xfrm>
              <a:off x="4716016" y="2276872"/>
              <a:ext cx="3168352" cy="1224136"/>
            </a:xfrm>
            <a:prstGeom prst="roundRect">
              <a:avLst>
                <a:gd name="adj" fmla="val 8850"/>
              </a:avLst>
            </a:prstGeom>
            <a:solidFill>
              <a:srgbClr val="FFFFFF">
                <a:alpha val="80000"/>
              </a:srgbClr>
            </a:solidFill>
            <a:ln w="9525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ln>
                  <a:solidFill>
                    <a:srgbClr val="2D7977"/>
                  </a:solidFill>
                </a:ln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004048" y="2564904"/>
              <a:ext cx="122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 smtClean="0"/>
                <a:t>Emetteur</a:t>
              </a:r>
              <a:endParaRPr lang="fr-FR" sz="1600" b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88024" y="285293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 smtClean="0"/>
                <a:t>Montant</a:t>
              </a:r>
              <a:endParaRPr lang="fr-FR" sz="1600" b="1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5868144" y="3645024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valider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6228184" y="2636912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6228184" y="2924944"/>
              <a:ext cx="1440160" cy="216024"/>
            </a:xfrm>
            <a:prstGeom prst="roundRect">
              <a:avLst/>
            </a:prstGeom>
            <a:solidFill>
              <a:srgbClr val="FFF9E7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dirty="0" smtClean="0">
                  <a:solidFill>
                    <a:schemeClr val="tx1"/>
                  </a:solidFill>
                </a:rPr>
                <a:t>  €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2483768" y="1988840"/>
            <a:ext cx="3600400" cy="2232248"/>
            <a:chOff x="4788024" y="1988840"/>
            <a:chExt cx="3600400" cy="2232248"/>
          </a:xfrm>
        </p:grpSpPr>
        <p:pic>
          <p:nvPicPr>
            <p:cNvPr id="18" name="Picture 4" descr="RÃ©sultat de recherche d'images pour &quot;fond d'Ã©cran bleu canard losange&quot;"/>
            <p:cNvPicPr>
              <a:picLocks noChangeAspect="1" noChangeArrowheads="1"/>
            </p:cNvPicPr>
            <p:nvPr/>
          </p:nvPicPr>
          <p:blipFill>
            <a:blip r:embed="rId2" cstate="print"/>
            <a:srcRect t="18421" b="40789"/>
            <a:stretch>
              <a:fillRect/>
            </a:stretch>
          </p:blipFill>
          <p:spPr bwMode="auto">
            <a:xfrm rot="10800000">
              <a:off x="4788024" y="1988840"/>
              <a:ext cx="3600400" cy="2232248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>
            <a:xfrm>
              <a:off x="4788024" y="1988840"/>
              <a:ext cx="3600400" cy="2232248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5076056" y="2420888"/>
              <a:ext cx="2952328" cy="1191816"/>
            </a:xfrm>
            <a:prstGeom prst="roundRect">
              <a:avLst/>
            </a:prstGeom>
            <a:solidFill>
              <a:srgbClr val="4295A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sz="1600" dirty="0" smtClean="0"/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Confirmer la suppression de :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voiture 18€</a:t>
              </a:r>
            </a:p>
            <a:p>
              <a:pPr algn="ctr"/>
              <a:endParaRPr lang="fr-FR" sz="1600" dirty="0" smtClean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6084168" y="3717032"/>
              <a:ext cx="864096" cy="288032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rgbClr val="2D79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rgbClr val="2D7977"/>
                  </a:solidFill>
                </a:rPr>
                <a:t>valider</a:t>
              </a:r>
              <a:endParaRPr lang="fr-FR" sz="1600" dirty="0">
                <a:solidFill>
                  <a:srgbClr val="2D7977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326</Words>
  <Application>Microsoft Office PowerPoint</Application>
  <PresentationFormat>Affichage à l'écran (4:3)</PresentationFormat>
  <Paragraphs>190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Marie Bienvenu</dc:creator>
  <cp:lastModifiedBy>Marie Bienvenu</cp:lastModifiedBy>
  <cp:revision>362</cp:revision>
  <dcterms:created xsi:type="dcterms:W3CDTF">2018-02-17T10:27:31Z</dcterms:created>
  <dcterms:modified xsi:type="dcterms:W3CDTF">2018-06-18T15:32:02Z</dcterms:modified>
</cp:coreProperties>
</file>