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9144000" cy="5143500"/>
  <p:embeddedFontLst>
    <p:embeddedFont>
      <p:font typeface="Quattrocento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7" roundtripDataSignature="AMtx7mipl+OErFGkFLjQZPaGTibdLEwR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QuattrocentoSans-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QuattrocentoSans-italic.fntdata"/><Relationship Id="rId10" Type="http://schemas.openxmlformats.org/officeDocument/2006/relationships/slide" Target="slides/slide5.xml"/><Relationship Id="rId54" Type="http://schemas.openxmlformats.org/officeDocument/2006/relationships/font" Target="fonts/QuattrocentoSans-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Quattrocento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3694afd03_3_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c3694afd03_3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3694afd03_3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c3694afd03_3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2f8495c18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c2f8495c18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2f8495c18_0_1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c2f8495c18_0_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2f8495c18_0_3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c2f8495c18_0_3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bb882ee25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bb882ee25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bb882ee25_0_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bb882ee25_0_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bb882ee25_0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bb882ee25_0_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bb882ee25_0_2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bb882ee25_0_2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bb882ee25_0_3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bb882ee25_0_3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31ed696c3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c31ed696c3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33ef76f4c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c33ef76f4c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33ef76f4c_0_1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c33ef76f4c_0_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33623edcd_0_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c33623edcd_0_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33ef76f4c_0_2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c33ef76f4c_0_2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33623edcd_0_1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c33623edcd_0_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33ef76f4c_0_3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c33ef76f4c_0_3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33ef76f4c_0_4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c33ef76f4c_0_4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33ef76f4c_0_5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c33ef76f4c_0_5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33ef76f4c_0_7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c33ef76f4c_0_7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33ef76f4c_0_7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c33ef76f4c_0_7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33ef76f4c_0_8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c33ef76f4c_0_8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33ef76f4c_0_8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c33ef76f4c_0_8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33ef76f4c_0_9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c33ef76f4c_0_9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33ef76f4c_0_9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c33ef76f4c_0_9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b71fe0db2_0_3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6b71fe0db2_0_3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b71fe0db2_0_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6b71fe0db2_0_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b71fe0db2_0_2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6b71fe0db2_0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b71fe0db2_0_4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6b71fe0db2_0_4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6b71fe0db2_0_5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6b71fe0db2_0_5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b71fe0db2_0_6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26b71fe0db2_0_6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b71fe0db2_0_7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6b71fe0db2_0_7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373fd12ae_2_1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c373fd12ae_2_1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373fd12ae_2_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c373fd12ae_2_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15"/>
          <p:cNvSpPr txBox="1"/>
          <p:nvPr>
            <p:ph type="ctrTitle"/>
          </p:nvPr>
        </p:nvSpPr>
        <p:spPr>
          <a:xfrm>
            <a:off x="512375" y="200448"/>
            <a:ext cx="8119249"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16"/>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6"/>
          <p:cNvSpPr txBox="1"/>
          <p:nvPr>
            <p:ph idx="1" type="body"/>
          </p:nvPr>
        </p:nvSpPr>
        <p:spPr>
          <a:xfrm>
            <a:off x="482694" y="1033983"/>
            <a:ext cx="8178610" cy="204787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400">
                <a:solidFill>
                  <a:schemeClr val="dk1"/>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4" name="Shape 24"/>
        <p:cNvGrpSpPr/>
        <p:nvPr/>
      </p:nvGrpSpPr>
      <p:grpSpPr>
        <a:xfrm>
          <a:off x="0" y="0"/>
          <a:ext cx="0" cy="0"/>
          <a:chOff x="0" y="0"/>
          <a:chExt cx="0" cy="0"/>
        </a:xfrm>
      </p:grpSpPr>
      <p:pic>
        <p:nvPicPr>
          <p:cNvPr id="25" name="Google Shape;25;p17"/>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26" name="Google Shape;26;p17"/>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18"/>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4"/>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7" name="Google Shape;7;p14"/>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1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txBox="1"/>
          <p:nvPr>
            <p:ph idx="1" type="body"/>
          </p:nvPr>
        </p:nvSpPr>
        <p:spPr>
          <a:xfrm>
            <a:off x="482694" y="1033983"/>
            <a:ext cx="8178610" cy="204787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4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26.png"/><Relationship Id="rId5"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pic>
        <p:nvPicPr>
          <p:cNvPr id="45" name="Google Shape;45;p1"/>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46" name="Google Shape;46;p1"/>
          <p:cNvSpPr txBox="1"/>
          <p:nvPr/>
        </p:nvSpPr>
        <p:spPr>
          <a:xfrm>
            <a:off x="384726" y="1339875"/>
            <a:ext cx="4083000" cy="1121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3600" u="none" cap="none" strike="noStrike">
                <a:solidFill>
                  <a:srgbClr val="FFFFFF"/>
                </a:solidFill>
                <a:latin typeface="Verdana"/>
                <a:ea typeface="Verdana"/>
                <a:cs typeface="Verdana"/>
                <a:sym typeface="Verdana"/>
              </a:rPr>
              <a:t>Homework</a:t>
            </a:r>
            <a:endParaRPr b="1" sz="3600">
              <a:solidFill>
                <a:srgbClr val="FFFFFF"/>
              </a:solidFill>
              <a:latin typeface="Verdana"/>
              <a:ea typeface="Verdana"/>
              <a:cs typeface="Verdana"/>
              <a:sym typeface="Verdana"/>
            </a:endParaRPr>
          </a:p>
          <a:p>
            <a:pPr indent="0" lvl="0" marL="12700" marR="5080" rtl="0" algn="l">
              <a:lnSpc>
                <a:spcPct val="100000"/>
              </a:lnSpc>
              <a:spcBef>
                <a:spcPts val="0"/>
              </a:spcBef>
              <a:spcAft>
                <a:spcPts val="0"/>
              </a:spcAft>
              <a:buNone/>
            </a:pPr>
            <a:r>
              <a:rPr b="1" i="0" lang="en-US" sz="3600" u="none" cap="none" strike="noStrike">
                <a:solidFill>
                  <a:srgbClr val="FFFFFF"/>
                </a:solidFill>
                <a:latin typeface="Verdana"/>
                <a:ea typeface="Verdana"/>
                <a:cs typeface="Verdana"/>
                <a:sym typeface="Verdana"/>
              </a:rPr>
              <a:t>EDA</a:t>
            </a:r>
            <a:endParaRPr b="0" i="0" sz="3600" u="none" cap="none" strike="noStrike">
              <a:solidFill>
                <a:schemeClr val="dk1"/>
              </a:solidFill>
              <a:latin typeface="Verdana"/>
              <a:ea typeface="Verdana"/>
              <a:cs typeface="Verdana"/>
              <a:sym typeface="Verdana"/>
            </a:endParaRPr>
          </a:p>
        </p:txBody>
      </p:sp>
      <p:sp>
        <p:nvSpPr>
          <p:cNvPr id="47" name="Google Shape;47;p1"/>
          <p:cNvSpPr txBox="1"/>
          <p:nvPr/>
        </p:nvSpPr>
        <p:spPr>
          <a:xfrm>
            <a:off x="384725" y="3893125"/>
            <a:ext cx="40830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000" u="none" cap="none" strike="noStrike">
                <a:solidFill>
                  <a:srgbClr val="FFFFFF"/>
                </a:solidFill>
                <a:latin typeface="Verdana"/>
                <a:ea typeface="Verdana"/>
                <a:cs typeface="Verdana"/>
                <a:sym typeface="Verdana"/>
              </a:rPr>
              <a:t>Final Project - Stage 1</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c3694afd03_3_5"/>
          <p:cNvSpPr txBox="1"/>
          <p:nvPr>
            <p:ph type="title"/>
          </p:nvPr>
        </p:nvSpPr>
        <p:spPr>
          <a:xfrm>
            <a:off x="512374" y="266640"/>
            <a:ext cx="7412400" cy="7851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Gambaran besar data secara numerik</a:t>
            </a:r>
            <a:endParaRPr sz="2500"/>
          </a:p>
          <a:p>
            <a:pPr indent="0" lvl="0" marL="12700" rtl="0" algn="l">
              <a:lnSpc>
                <a:spcPct val="100000"/>
              </a:lnSpc>
              <a:spcBef>
                <a:spcPts val="0"/>
              </a:spcBef>
              <a:spcAft>
                <a:spcPts val="0"/>
              </a:spcAft>
              <a:buNone/>
            </a:pPr>
            <a:r>
              <a:rPr lang="en-US" sz="2500"/>
              <a:t>setelah pengapusan baris pdays -1</a:t>
            </a:r>
            <a:endParaRPr sz="2500"/>
          </a:p>
        </p:txBody>
      </p:sp>
      <p:pic>
        <p:nvPicPr>
          <p:cNvPr id="104" name="Google Shape;104;g2c3694afd03_3_5"/>
          <p:cNvPicPr preferRelativeResize="0"/>
          <p:nvPr/>
        </p:nvPicPr>
        <p:blipFill>
          <a:blip r:embed="rId3">
            <a:alphaModFix/>
          </a:blip>
          <a:stretch>
            <a:fillRect/>
          </a:stretch>
        </p:blipFill>
        <p:spPr>
          <a:xfrm>
            <a:off x="833425" y="1414450"/>
            <a:ext cx="6410325" cy="26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c3694afd03_3_0"/>
          <p:cNvSpPr txBox="1"/>
          <p:nvPr>
            <p:ph type="title"/>
          </p:nvPr>
        </p:nvSpPr>
        <p:spPr>
          <a:xfrm>
            <a:off x="512374" y="495240"/>
            <a:ext cx="7412400" cy="7851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Gambaran besar data secara kategorikal</a:t>
            </a:r>
            <a:endParaRPr sz="2500"/>
          </a:p>
          <a:p>
            <a:pPr indent="0" lvl="0" marL="12700" rtl="0" algn="l">
              <a:spcBef>
                <a:spcPts val="0"/>
              </a:spcBef>
              <a:spcAft>
                <a:spcPts val="0"/>
              </a:spcAft>
              <a:buClr>
                <a:schemeClr val="dk1"/>
              </a:buClr>
              <a:buFont typeface="Arial"/>
              <a:buNone/>
            </a:pPr>
            <a:r>
              <a:rPr lang="en-US" sz="2500"/>
              <a:t>setelah pengapusan baris pdays -1</a:t>
            </a:r>
            <a:endParaRPr sz="2500"/>
          </a:p>
        </p:txBody>
      </p:sp>
      <p:pic>
        <p:nvPicPr>
          <p:cNvPr id="110" name="Google Shape;110;g2c3694afd03_3_0"/>
          <p:cNvPicPr preferRelativeResize="0"/>
          <p:nvPr/>
        </p:nvPicPr>
        <p:blipFill>
          <a:blip r:embed="rId3">
            <a:alphaModFix/>
          </a:blip>
          <a:stretch>
            <a:fillRect/>
          </a:stretch>
        </p:blipFill>
        <p:spPr>
          <a:xfrm>
            <a:off x="740225" y="1790702"/>
            <a:ext cx="7553700" cy="182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512375" y="200450"/>
            <a:ext cx="6828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Descriptive Statistics </a:t>
            </a:r>
            <a:r>
              <a:rPr lang="en-US" sz="1600">
                <a:solidFill>
                  <a:srgbClr val="0000FF"/>
                </a:solidFill>
              </a:rPr>
              <a:t>(15 poin)</a:t>
            </a:r>
            <a:endParaRPr sz="1600"/>
          </a:p>
        </p:txBody>
      </p:sp>
      <p:sp>
        <p:nvSpPr>
          <p:cNvPr id="116" name="Google Shape;116;p8"/>
          <p:cNvSpPr txBox="1"/>
          <p:nvPr/>
        </p:nvSpPr>
        <p:spPr>
          <a:xfrm>
            <a:off x="585375" y="742950"/>
            <a:ext cx="8379000" cy="4211100"/>
          </a:xfrm>
          <a:prstGeom prst="rect">
            <a:avLst/>
          </a:prstGeom>
          <a:noFill/>
          <a:ln>
            <a:noFill/>
          </a:ln>
        </p:spPr>
        <p:txBody>
          <a:bodyPr anchorCtr="0" anchor="t" bIns="0" lIns="0" spcFirstLastPara="1" rIns="0" wrap="square" tIns="12700">
            <a:spAutoFit/>
          </a:bodyPr>
          <a:lstStyle/>
          <a:p>
            <a:pPr indent="-342900" lvl="0" marL="342900" marR="0" rtl="0" algn="l">
              <a:lnSpc>
                <a:spcPct val="107000"/>
              </a:lnSpc>
              <a:spcBef>
                <a:spcPts val="0"/>
              </a:spcBef>
              <a:spcAft>
                <a:spcPts val="0"/>
              </a:spcAft>
              <a:buClr>
                <a:srgbClr val="000000"/>
              </a:buClr>
              <a:buSzPts val="1200"/>
              <a:buFont typeface="Calibri"/>
              <a:buAutoNum type="alphaUcPeriod"/>
            </a:pPr>
            <a:r>
              <a:rPr b="0" i="0" lang="en-US" sz="1200" u="none" cap="none" strike="noStrike">
                <a:solidFill>
                  <a:srgbClr val="000000"/>
                </a:solidFill>
                <a:latin typeface="Quattrocento Sans"/>
                <a:ea typeface="Quattrocento Sans"/>
                <a:cs typeface="Quattrocento Sans"/>
                <a:sym typeface="Quattrocento Sans"/>
              </a:rPr>
              <a:t>Apakah ada kolom dengan tipe data kurang sesuai, atau nama kolom dan isinya kurang sesuai?</a:t>
            </a:r>
            <a:br>
              <a:rPr b="0" i="0" lang="en-US" sz="1200" u="none" cap="none" strike="noStrike">
                <a:solidFill>
                  <a:srgbClr val="000000"/>
                </a:solidFill>
                <a:latin typeface="Quattrocento Sans"/>
                <a:ea typeface="Quattrocento Sans"/>
                <a:cs typeface="Quattrocento Sans"/>
                <a:sym typeface="Quattrocento Sans"/>
              </a:rPr>
            </a:br>
            <a:r>
              <a:rPr b="1" i="0" lang="en-US" sz="1200" u="none" cap="none" strike="noStrike">
                <a:solidFill>
                  <a:srgbClr val="000000"/>
                </a:solidFill>
                <a:latin typeface="Quattrocento Sans"/>
                <a:ea typeface="Quattrocento Sans"/>
                <a:cs typeface="Quattrocento Sans"/>
                <a:sym typeface="Quattrocento Sans"/>
              </a:rPr>
              <a:t>jawab</a:t>
            </a:r>
            <a:r>
              <a:rPr b="0" i="0" lang="en-US" sz="1200" u="none" cap="none" strike="noStrike">
                <a:solidFill>
                  <a:srgbClr val="000000"/>
                </a:solidFill>
                <a:latin typeface="Quattrocento Sans"/>
                <a:ea typeface="Quattrocento Sans"/>
                <a:cs typeface="Quattrocento Sans"/>
                <a:sym typeface="Quattrocento Sans"/>
              </a:rPr>
              <a:t> : </a:t>
            </a:r>
            <a:r>
              <a:rPr lang="en-US" sz="1050">
                <a:solidFill>
                  <a:schemeClr val="dk1"/>
                </a:solidFill>
                <a:highlight>
                  <a:srgbClr val="FFFFFF"/>
                </a:highlight>
              </a:rPr>
              <a:t>Tipe data untuk kolom yang sudah sesuai (age, balance, day : tipe data int64 atau float64; job, marital, education, default, housing, loan, contact, month, poutcome, y : tipe data object). Tipe data pada kolom duration, campaign, pdays, dan previous dapat diubah dari float64 menjadi int64 karena kolom-kolom tersebut seharusnya berisi nilai-nilai bilangan bulat, bukan bilangan desimal.</a:t>
            </a:r>
            <a:endParaRPr b="0" i="0" sz="12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rgbClr val="000000"/>
              </a:buClr>
              <a:buSzPts val="1200"/>
              <a:buFont typeface="Calibri"/>
              <a:buAutoNum type="alphaUcPeriod"/>
            </a:pPr>
            <a:r>
              <a:rPr b="0" i="0" lang="en-US" sz="1200" u="none" cap="none" strike="noStrike">
                <a:solidFill>
                  <a:srgbClr val="000000"/>
                </a:solidFill>
                <a:latin typeface="Quattrocento Sans"/>
                <a:ea typeface="Quattrocento Sans"/>
                <a:cs typeface="Quattrocento Sans"/>
                <a:sym typeface="Quattrocento Sans"/>
              </a:rPr>
              <a:t>Apakah ada kolom yang memiliki nilai kosong? Jika ada, apa saja?</a:t>
            </a:r>
            <a:br>
              <a:rPr b="0" i="0" lang="en-US" sz="1200" u="none" cap="none" strike="noStrike">
                <a:solidFill>
                  <a:srgbClr val="000000"/>
                </a:solidFill>
                <a:latin typeface="Quattrocento Sans"/>
                <a:ea typeface="Quattrocento Sans"/>
                <a:cs typeface="Quattrocento Sans"/>
                <a:sym typeface="Quattrocento Sans"/>
              </a:rPr>
            </a:br>
            <a:r>
              <a:rPr b="1" i="0" lang="en-US" sz="1200" u="none" cap="none" strike="noStrike">
                <a:solidFill>
                  <a:srgbClr val="000000"/>
                </a:solidFill>
                <a:latin typeface="Quattrocento Sans"/>
                <a:ea typeface="Quattrocento Sans"/>
                <a:cs typeface="Quattrocento Sans"/>
                <a:sym typeface="Quattrocento Sans"/>
              </a:rPr>
              <a:t>jawab</a:t>
            </a:r>
            <a:r>
              <a:rPr b="0" i="0" lang="en-US" sz="1200" u="none" cap="none" strike="noStrike">
                <a:solidFill>
                  <a:srgbClr val="000000"/>
                </a:solidFill>
                <a:latin typeface="Quattrocento Sans"/>
                <a:ea typeface="Quattrocento Sans"/>
                <a:cs typeface="Quattrocento Sans"/>
                <a:sym typeface="Quattrocento Sans"/>
              </a:rPr>
              <a:t> :</a:t>
            </a:r>
            <a:br>
              <a:rPr b="0" i="0" lang="en-US" sz="1200" u="none" cap="none" strike="noStrike">
                <a:solidFill>
                  <a:srgbClr val="000000"/>
                </a:solidFill>
                <a:latin typeface="Quattrocento Sans"/>
                <a:ea typeface="Quattrocento Sans"/>
                <a:cs typeface="Quattrocento Sans"/>
                <a:sym typeface="Quattrocento Sans"/>
              </a:rPr>
            </a:br>
            <a:r>
              <a:rPr b="0" i="0" lang="en-US" sz="1200" u="none" cap="none" strike="noStrike">
                <a:solidFill>
                  <a:srgbClr val="000000"/>
                </a:solidFill>
                <a:latin typeface="Quattrocento Sans"/>
                <a:ea typeface="Quattrocento Sans"/>
                <a:cs typeface="Quattrocento Sans"/>
                <a:sym typeface="Quattrocento Sans"/>
              </a:rPr>
              <a:t>duration: Kolom ini memiliki 346 nilai null.</a:t>
            </a:r>
            <a:br>
              <a:rPr b="0" i="0" lang="en-US" sz="1200" u="none" cap="none" strike="noStrike">
                <a:solidFill>
                  <a:srgbClr val="000000"/>
                </a:solidFill>
                <a:latin typeface="Quattrocento Sans"/>
                <a:ea typeface="Quattrocento Sans"/>
                <a:cs typeface="Quattrocento Sans"/>
                <a:sym typeface="Quattrocento Sans"/>
              </a:rPr>
            </a:br>
            <a:r>
              <a:rPr b="0" i="0" lang="en-US" sz="1200" u="none" cap="none" strike="noStrike">
                <a:solidFill>
                  <a:srgbClr val="000000"/>
                </a:solidFill>
                <a:latin typeface="Quattrocento Sans"/>
                <a:ea typeface="Quattrocento Sans"/>
                <a:cs typeface="Quattrocento Sans"/>
                <a:sym typeface="Quattrocento Sans"/>
              </a:rPr>
              <a:t>campaign: Kolom ini memiliki 382 nilai null.</a:t>
            </a:r>
            <a:br>
              <a:rPr b="0" i="0" lang="en-US" sz="1200" u="none" cap="none" strike="noStrike">
                <a:solidFill>
                  <a:srgbClr val="000000"/>
                </a:solidFill>
                <a:latin typeface="Quattrocento Sans"/>
                <a:ea typeface="Quattrocento Sans"/>
                <a:cs typeface="Quattrocento Sans"/>
                <a:sym typeface="Quattrocento Sans"/>
              </a:rPr>
            </a:br>
            <a:r>
              <a:rPr b="0" i="0" lang="en-US" sz="1200" u="none" cap="none" strike="noStrike">
                <a:solidFill>
                  <a:srgbClr val="000000"/>
                </a:solidFill>
                <a:latin typeface="Quattrocento Sans"/>
                <a:ea typeface="Quattrocento Sans"/>
                <a:cs typeface="Quattrocento Sans"/>
                <a:sym typeface="Quattrocento Sans"/>
              </a:rPr>
              <a:t>pdays: Kolom ini memiliki 217 nilai null.</a:t>
            </a:r>
            <a:br>
              <a:rPr b="0" i="0" lang="en-US" sz="1200" u="none" cap="none" strike="noStrike">
                <a:solidFill>
                  <a:srgbClr val="000000"/>
                </a:solidFill>
                <a:latin typeface="Quattrocento Sans"/>
                <a:ea typeface="Quattrocento Sans"/>
                <a:cs typeface="Quattrocento Sans"/>
                <a:sym typeface="Quattrocento Sans"/>
              </a:rPr>
            </a:br>
            <a:r>
              <a:rPr b="0" i="0" lang="en-US" sz="1200" u="none" cap="none" strike="noStrike">
                <a:solidFill>
                  <a:srgbClr val="000000"/>
                </a:solidFill>
                <a:latin typeface="Quattrocento Sans"/>
                <a:ea typeface="Quattrocento Sans"/>
                <a:cs typeface="Quattrocento Sans"/>
                <a:sym typeface="Quattrocento Sans"/>
              </a:rPr>
              <a:t>previous: Kolom ini memiliki 268 nilai null.</a:t>
            </a:r>
            <a:br>
              <a:rPr b="0" i="0" lang="en-US" sz="1200" u="none" cap="none" strike="noStrike">
                <a:solidFill>
                  <a:srgbClr val="000000"/>
                </a:solidFill>
                <a:latin typeface="Quattrocento Sans"/>
                <a:ea typeface="Quattrocento Sans"/>
                <a:cs typeface="Quattrocento Sans"/>
                <a:sym typeface="Quattrocento Sans"/>
              </a:rPr>
            </a:br>
            <a:r>
              <a:rPr b="0" i="0" lang="en-US" sz="1200" u="none" cap="none" strike="noStrike">
                <a:solidFill>
                  <a:srgbClr val="000000"/>
                </a:solidFill>
                <a:latin typeface="Quattrocento Sans"/>
                <a:ea typeface="Quattrocento Sans"/>
                <a:cs typeface="Quattrocento Sans"/>
                <a:sym typeface="Quattrocento Sans"/>
              </a:rPr>
              <a:t>y: Kolom ini memiliki 308 nilai null.</a:t>
            </a:r>
            <a:endParaRPr b="0" i="0" sz="12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rgbClr val="000000"/>
              </a:buClr>
              <a:buSzPts val="1200"/>
              <a:buFont typeface="Calibri"/>
              <a:buAutoNum type="alphaUcPeriod"/>
            </a:pPr>
            <a:r>
              <a:rPr b="0" i="0" lang="en-US" sz="1200" u="none" cap="none" strike="noStrike">
                <a:solidFill>
                  <a:srgbClr val="000000"/>
                </a:solidFill>
                <a:latin typeface="Quattrocento Sans"/>
                <a:ea typeface="Quattrocento Sans"/>
                <a:cs typeface="Quattrocento Sans"/>
                <a:sym typeface="Quattrocento Sans"/>
              </a:rPr>
              <a:t>Apakah ada kolom yang memiliki nilai summary agak aneh? (min/mean/median/max/unique/top/freq)</a:t>
            </a:r>
            <a:br>
              <a:rPr b="0" i="0" lang="en-US" sz="1200" u="none" cap="none" strike="noStrike">
                <a:solidFill>
                  <a:srgbClr val="000000"/>
                </a:solidFill>
                <a:latin typeface="Quattrocento Sans"/>
                <a:ea typeface="Quattrocento Sans"/>
                <a:cs typeface="Quattrocento Sans"/>
                <a:sym typeface="Quattrocento Sans"/>
              </a:rPr>
            </a:br>
            <a:r>
              <a:rPr b="1" i="0" lang="en-US" sz="1200" u="none" cap="none" strike="noStrike">
                <a:solidFill>
                  <a:srgbClr val="000000"/>
                </a:solidFill>
                <a:latin typeface="Quattrocento Sans"/>
                <a:ea typeface="Quattrocento Sans"/>
                <a:cs typeface="Quattrocento Sans"/>
                <a:sym typeface="Quattrocento Sans"/>
              </a:rPr>
              <a:t>jawab</a:t>
            </a:r>
            <a:r>
              <a:rPr b="0" i="0" lang="en-US" sz="1200" u="none" cap="none" strike="noStrike">
                <a:solidFill>
                  <a:srgbClr val="000000"/>
                </a:solidFill>
                <a:latin typeface="Quattrocento Sans"/>
                <a:ea typeface="Quattrocento Sans"/>
                <a:cs typeface="Quattrocento Sans"/>
                <a:sym typeface="Quattrocento Sans"/>
              </a:rPr>
              <a:t> :</a:t>
            </a:r>
            <a:endParaRPr b="0" i="0" sz="1200" u="none" cap="none" strike="noStrike">
              <a:solidFill>
                <a:schemeClr val="dk1"/>
              </a:solidFill>
              <a:latin typeface="Calibri"/>
              <a:ea typeface="Calibri"/>
              <a:cs typeface="Calibri"/>
              <a:sym typeface="Calibri"/>
            </a:endParaRPr>
          </a:p>
          <a:p>
            <a:pPr indent="-285750" lvl="1" marL="742950" marR="0" rtl="0" algn="l">
              <a:lnSpc>
                <a:spcPct val="107000"/>
              </a:lnSpc>
              <a:spcBef>
                <a:spcPts val="0"/>
              </a:spcBef>
              <a:spcAft>
                <a:spcPts val="0"/>
              </a:spcAft>
              <a:buClr>
                <a:srgbClr val="000000"/>
              </a:buClr>
              <a:buSzPts val="1000"/>
              <a:buFont typeface="Noto Sans Symbols"/>
              <a:buChar char="∙"/>
            </a:pPr>
            <a:r>
              <a:rPr b="0" i="0" lang="en-US" sz="1200" u="none" cap="none" strike="noStrike">
                <a:solidFill>
                  <a:srgbClr val="000000"/>
                </a:solidFill>
                <a:latin typeface="Quattrocento Sans"/>
                <a:ea typeface="Quattrocento Sans"/>
                <a:cs typeface="Quattrocento Sans"/>
                <a:sym typeface="Quattrocento Sans"/>
              </a:rPr>
              <a:t>Nilai minimum pada pdays -1, yang menunjukkan bahwa beberapa nasabah mungkin belum pernah dihubungi sebelumnya.</a:t>
            </a:r>
            <a:endParaRPr b="0" i="0" sz="1200" u="none" cap="none" strike="noStrike">
              <a:solidFill>
                <a:srgbClr val="000000"/>
              </a:solidFill>
              <a:latin typeface="Quattrocento Sans"/>
              <a:ea typeface="Quattrocento Sans"/>
              <a:cs typeface="Quattrocento Sans"/>
              <a:sym typeface="Quattrocento Sans"/>
            </a:endParaRPr>
          </a:p>
          <a:p>
            <a:pPr indent="-298450" lvl="1" marL="742950" marR="0" rtl="0" algn="l">
              <a:lnSpc>
                <a:spcPct val="107000"/>
              </a:lnSpc>
              <a:spcBef>
                <a:spcPts val="0"/>
              </a:spcBef>
              <a:spcAft>
                <a:spcPts val="0"/>
              </a:spcAft>
              <a:buSzPts val="1200"/>
              <a:buFont typeface="Quattrocento Sans"/>
              <a:buChar char="∙"/>
            </a:pPr>
            <a:r>
              <a:rPr lang="en-US" sz="1200">
                <a:latin typeface="Quattrocento Sans"/>
                <a:ea typeface="Quattrocento Sans"/>
                <a:cs typeface="Quattrocento Sans"/>
                <a:sym typeface="Quattrocento Sans"/>
              </a:rPr>
              <a:t>Dengan menghapus baris yang memiliki nilai kolom "pdays" -1, kami dapat memfokuskan analisis pada subset data yang lebih spesifik pada nasabah yang telah dihubungi sebelumnya.</a:t>
            </a:r>
            <a:endParaRPr sz="1200">
              <a:latin typeface="Quattrocento Sans"/>
              <a:ea typeface="Quattrocento Sans"/>
              <a:cs typeface="Quattrocento Sans"/>
              <a:sym typeface="Quattrocento Sans"/>
            </a:endParaRPr>
          </a:p>
          <a:p>
            <a:pPr indent="-285750" lvl="1" marL="742950" marR="0" rtl="0" algn="l">
              <a:lnSpc>
                <a:spcPct val="107000"/>
              </a:lnSpc>
              <a:spcBef>
                <a:spcPts val="0"/>
              </a:spcBef>
              <a:spcAft>
                <a:spcPts val="0"/>
              </a:spcAft>
              <a:buClr>
                <a:srgbClr val="000000"/>
              </a:buClr>
              <a:buSzPts val="1000"/>
              <a:buFont typeface="Noto Sans Symbols"/>
              <a:buChar char="∙"/>
            </a:pPr>
            <a:r>
              <a:rPr b="0" i="0" lang="en-US" sz="1200" u="none" cap="none" strike="noStrike">
                <a:solidFill>
                  <a:srgbClr val="000000"/>
                </a:solidFill>
                <a:latin typeface="Quattrocento Sans"/>
                <a:ea typeface="Quattrocento Sans"/>
                <a:cs typeface="Quattrocento Sans"/>
                <a:sym typeface="Quattrocento Sans"/>
              </a:rPr>
              <a:t>Beberapa kolom numerik skew (dilihat dari perbedaan yang besar antara mean dan median) seperti balance, duration, campaign, pdays dan previous</a:t>
            </a:r>
            <a:endParaRPr b="0" i="0" sz="1200" u="none" cap="none" strike="noStrike">
              <a:solidFill>
                <a:schemeClr val="dk1"/>
              </a:solidFill>
              <a:latin typeface="Calibri"/>
              <a:ea typeface="Calibri"/>
              <a:cs typeface="Calibri"/>
              <a:sym typeface="Calibri"/>
            </a:endParaRPr>
          </a:p>
          <a:p>
            <a:pPr indent="-285750" lvl="1" marL="742950" marR="0" rtl="0" algn="l">
              <a:lnSpc>
                <a:spcPct val="107000"/>
              </a:lnSpc>
              <a:spcBef>
                <a:spcPts val="0"/>
              </a:spcBef>
              <a:spcAft>
                <a:spcPts val="0"/>
              </a:spcAft>
              <a:buClr>
                <a:srgbClr val="000000"/>
              </a:buClr>
              <a:buSzPts val="1000"/>
              <a:buFont typeface="Noto Sans Symbols"/>
              <a:buChar char="∙"/>
            </a:pPr>
            <a:r>
              <a:rPr b="0" i="0" lang="en-US" sz="1200" u="none" cap="none" strike="noStrike">
                <a:solidFill>
                  <a:srgbClr val="000000"/>
                </a:solidFill>
                <a:latin typeface="Quattrocento Sans"/>
                <a:ea typeface="Quattrocento Sans"/>
                <a:cs typeface="Quattrocento Sans"/>
                <a:sym typeface="Quattrocento Sans"/>
              </a:rPr>
              <a:t>Terdapat indikasi outlier pada kolom balance, duration, campaign, pdays dan previous</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c2f8495c18_0_0"/>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22" name="Google Shape;122;g2c2f8495c18_0_0"/>
          <p:cNvSpPr txBox="1"/>
          <p:nvPr/>
        </p:nvSpPr>
        <p:spPr>
          <a:xfrm>
            <a:off x="568500" y="738958"/>
            <a:ext cx="78498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a:solidFill>
                  <a:schemeClr val="dk1"/>
                </a:solidFill>
                <a:latin typeface="Verdana"/>
                <a:ea typeface="Verdana"/>
                <a:cs typeface="Verdana"/>
                <a:sym typeface="Verdana"/>
              </a:rPr>
              <a:t>Univariate Analysis untuk </a:t>
            </a:r>
            <a:r>
              <a:rPr b="1" lang="en-US">
                <a:solidFill>
                  <a:schemeClr val="dk1"/>
                </a:solidFill>
                <a:highlight>
                  <a:schemeClr val="accent6"/>
                </a:highlight>
                <a:latin typeface="Verdana"/>
                <a:ea typeface="Verdana"/>
                <a:cs typeface="Verdana"/>
                <a:sym typeface="Verdana"/>
              </a:rPr>
              <a:t>Kolom Numeric</a:t>
            </a:r>
            <a:endParaRPr b="1">
              <a:solidFill>
                <a:schemeClr val="dk1"/>
              </a:solidFill>
              <a:highlight>
                <a:schemeClr val="accent6"/>
              </a:highlight>
              <a:latin typeface="Verdana"/>
              <a:ea typeface="Verdana"/>
              <a:cs typeface="Verdana"/>
              <a:sym typeface="Verdana"/>
            </a:endParaRPr>
          </a:p>
        </p:txBody>
      </p:sp>
      <p:pic>
        <p:nvPicPr>
          <p:cNvPr id="123" name="Google Shape;123;g2c2f8495c18_0_0"/>
          <p:cNvPicPr preferRelativeResize="0"/>
          <p:nvPr/>
        </p:nvPicPr>
        <p:blipFill>
          <a:blip r:embed="rId3">
            <a:alphaModFix/>
          </a:blip>
          <a:stretch>
            <a:fillRect/>
          </a:stretch>
        </p:blipFill>
        <p:spPr>
          <a:xfrm>
            <a:off x="189175" y="1872600"/>
            <a:ext cx="4823150" cy="2391325"/>
          </a:xfrm>
          <a:prstGeom prst="rect">
            <a:avLst/>
          </a:prstGeom>
          <a:noFill/>
          <a:ln>
            <a:noFill/>
          </a:ln>
        </p:spPr>
      </p:pic>
      <p:sp>
        <p:nvSpPr>
          <p:cNvPr id="124" name="Google Shape;124;g2c2f8495c18_0_0"/>
          <p:cNvSpPr txBox="1"/>
          <p:nvPr/>
        </p:nvSpPr>
        <p:spPr>
          <a:xfrm>
            <a:off x="5012325" y="1326150"/>
            <a:ext cx="4131600" cy="36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Age</a:t>
            </a:r>
            <a:r>
              <a:rPr lang="en-US" sz="900">
                <a:solidFill>
                  <a:schemeClr val="dk1"/>
                </a:solidFill>
                <a:latin typeface="Verdana"/>
                <a:ea typeface="Verdana"/>
                <a:cs typeface="Verdana"/>
                <a:sym typeface="Verdana"/>
              </a:rPr>
              <a:t> : Distribusi </a:t>
            </a:r>
            <a:r>
              <a:rPr b="1" lang="en-US" sz="900">
                <a:solidFill>
                  <a:schemeClr val="dk1"/>
                </a:solidFill>
                <a:latin typeface="Verdana"/>
                <a:ea typeface="Verdana"/>
                <a:cs typeface="Verdana"/>
                <a:sym typeface="Verdana"/>
              </a:rPr>
              <a:t>cenderung ke kanan/positive skew</a:t>
            </a:r>
            <a:r>
              <a:rPr lang="en-US" sz="900">
                <a:solidFill>
                  <a:schemeClr val="dk1"/>
                </a:solidFill>
                <a:latin typeface="Verdana"/>
                <a:ea typeface="Verdana"/>
                <a:cs typeface="Verdana"/>
                <a:sym typeface="Verdana"/>
              </a:rPr>
              <a:t>, artinya kebanyakan user berada </a:t>
            </a:r>
            <a:r>
              <a:rPr b="1" lang="en-US" sz="900">
                <a:solidFill>
                  <a:schemeClr val="dk1"/>
                </a:solidFill>
                <a:latin typeface="Verdana"/>
                <a:ea typeface="Verdana"/>
                <a:cs typeface="Verdana"/>
                <a:sym typeface="Verdana"/>
              </a:rPr>
              <a:t>di rentang usia 30-40 tahun</a:t>
            </a:r>
            <a:r>
              <a:rPr lang="en-US" sz="900">
                <a:solidFill>
                  <a:schemeClr val="dk1"/>
                </a:solidFill>
                <a:latin typeface="Verdana"/>
                <a:ea typeface="Verdana"/>
                <a:cs typeface="Verdana"/>
                <a:sym typeface="Verdana"/>
              </a:rPr>
              <a:t>(puncak di antara 30-40 tahun).</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Balance</a:t>
            </a:r>
            <a:r>
              <a:rPr lang="en-US" sz="900">
                <a:solidFill>
                  <a:schemeClr val="dk1"/>
                </a:solidFill>
                <a:latin typeface="Verdana"/>
                <a:ea typeface="Verdana"/>
                <a:cs typeface="Verdana"/>
                <a:sym typeface="Verdana"/>
              </a:rPr>
              <a:t> : Distribusi menunjukkan </a:t>
            </a:r>
            <a:r>
              <a:rPr b="1" lang="en-US" sz="900">
                <a:solidFill>
                  <a:schemeClr val="dk1"/>
                </a:solidFill>
                <a:latin typeface="Verdana"/>
                <a:ea typeface="Verdana"/>
                <a:cs typeface="Verdana"/>
                <a:sym typeface="Verdana"/>
              </a:rPr>
              <a:t>cenderung ke kanan/positive skew.</a:t>
            </a:r>
            <a:r>
              <a:rPr lang="en-US" sz="900">
                <a:solidFill>
                  <a:schemeClr val="dk1"/>
                </a:solidFill>
                <a:latin typeface="Verdana"/>
                <a:ea typeface="Verdana"/>
                <a:cs typeface="Verdana"/>
                <a:sym typeface="Verdana"/>
              </a:rPr>
              <a:t> Kemudian, dari grafik menunjukkan user banyak yang mempunyai </a:t>
            </a:r>
            <a:r>
              <a:rPr b="1" lang="en-US" sz="900">
                <a:solidFill>
                  <a:schemeClr val="dk1"/>
                </a:solidFill>
                <a:latin typeface="Verdana"/>
                <a:ea typeface="Verdana"/>
                <a:cs typeface="Verdana"/>
                <a:sym typeface="Verdana"/>
              </a:rPr>
              <a:t>saldo tahunan yang rendah</a:t>
            </a:r>
            <a:endParaRPr sz="9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Day</a:t>
            </a:r>
            <a:r>
              <a:rPr lang="en-US" sz="900">
                <a:solidFill>
                  <a:schemeClr val="dk1"/>
                </a:solidFill>
                <a:latin typeface="Verdana"/>
                <a:ea typeface="Verdana"/>
                <a:cs typeface="Verdana"/>
                <a:sym typeface="Verdana"/>
              </a:rPr>
              <a:t> : </a:t>
            </a:r>
            <a:r>
              <a:rPr b="1" lang="en-US" sz="900">
                <a:solidFill>
                  <a:schemeClr val="dk1"/>
                </a:solidFill>
                <a:latin typeface="Verdana"/>
                <a:ea typeface="Verdana"/>
                <a:cs typeface="Verdana"/>
                <a:sym typeface="Verdana"/>
              </a:rPr>
              <a:t>Distribusinya tidak norma</a:t>
            </a:r>
            <a:r>
              <a:rPr lang="en-US" sz="900">
                <a:solidFill>
                  <a:schemeClr val="dk1"/>
                </a:solidFill>
                <a:latin typeface="Verdana"/>
                <a:ea typeface="Verdana"/>
                <a:cs typeface="Verdana"/>
                <a:sym typeface="Verdana"/>
              </a:rPr>
              <a:t>l (banyak puncak tinggi yang menunjukkan pola tertentu dari hari terakhir kontak dalam sebulan)</a:t>
            </a:r>
            <a:endParaRPr sz="9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Duration</a:t>
            </a:r>
            <a:r>
              <a:rPr lang="en-US" sz="900">
                <a:solidFill>
                  <a:schemeClr val="dk1"/>
                </a:solidFill>
                <a:latin typeface="Verdana"/>
                <a:ea typeface="Verdana"/>
                <a:cs typeface="Verdana"/>
                <a:sym typeface="Verdana"/>
              </a:rPr>
              <a:t> : Distribusinya </a:t>
            </a:r>
            <a:r>
              <a:rPr b="1" lang="en-US" sz="900">
                <a:solidFill>
                  <a:schemeClr val="dk1"/>
                </a:solidFill>
                <a:latin typeface="Verdana"/>
                <a:ea typeface="Verdana"/>
                <a:cs typeface="Verdana"/>
                <a:sym typeface="Verdana"/>
              </a:rPr>
              <a:t>ke kanan/positive skew</a:t>
            </a:r>
            <a:r>
              <a:rPr lang="en-US" sz="900">
                <a:solidFill>
                  <a:schemeClr val="dk1"/>
                </a:solidFill>
                <a:latin typeface="Verdana"/>
                <a:ea typeface="Verdana"/>
                <a:cs typeface="Verdana"/>
                <a:sym typeface="Verdana"/>
              </a:rPr>
              <a:t>, dimana durasi kontak terlihat dibawah 2000 detik yang menunjukkan </a:t>
            </a:r>
            <a:r>
              <a:rPr b="1" lang="en-US" sz="900">
                <a:solidFill>
                  <a:schemeClr val="dk1"/>
                </a:solidFill>
                <a:latin typeface="Verdana"/>
                <a:ea typeface="Verdana"/>
                <a:cs typeface="Verdana"/>
                <a:sym typeface="Verdana"/>
              </a:rPr>
              <a:t>kontak ke user cenderung singkat</a:t>
            </a:r>
            <a:r>
              <a:rPr lang="en-US" sz="900">
                <a:solidFill>
                  <a:schemeClr val="dk1"/>
                </a:solidFill>
                <a:latin typeface="Verdana"/>
                <a:ea typeface="Verdana"/>
                <a:cs typeface="Verdana"/>
                <a:sym typeface="Verdana"/>
              </a:rPr>
              <a:t>.</a:t>
            </a:r>
            <a:endParaRPr sz="9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Campaign</a:t>
            </a:r>
            <a:r>
              <a:rPr lang="en-US" sz="900">
                <a:solidFill>
                  <a:schemeClr val="dk1"/>
                </a:solidFill>
                <a:latin typeface="Verdana"/>
                <a:ea typeface="Verdana"/>
                <a:cs typeface="Verdana"/>
                <a:sym typeface="Verdana"/>
              </a:rPr>
              <a:t> : Distribusi </a:t>
            </a:r>
            <a:r>
              <a:rPr b="1" lang="en-US" sz="900">
                <a:solidFill>
                  <a:schemeClr val="dk1"/>
                </a:solidFill>
                <a:latin typeface="Verdana"/>
                <a:ea typeface="Verdana"/>
                <a:cs typeface="Verdana"/>
                <a:sym typeface="Verdana"/>
              </a:rPr>
              <a:t>ke kanan/positive skew</a:t>
            </a:r>
            <a:r>
              <a:rPr lang="en-US" sz="900">
                <a:solidFill>
                  <a:schemeClr val="dk1"/>
                </a:solidFill>
                <a:latin typeface="Verdana"/>
                <a:ea typeface="Verdana"/>
                <a:cs typeface="Verdana"/>
                <a:sym typeface="Verdana"/>
              </a:rPr>
              <a:t>, dimana menunjukkan sebagian </a:t>
            </a:r>
            <a:r>
              <a:rPr b="1" lang="en-US" sz="900">
                <a:solidFill>
                  <a:schemeClr val="dk1"/>
                </a:solidFill>
                <a:latin typeface="Verdana"/>
                <a:ea typeface="Verdana"/>
                <a:cs typeface="Verdana"/>
                <a:sym typeface="Verdana"/>
              </a:rPr>
              <a:t>user </a:t>
            </a:r>
            <a:r>
              <a:rPr b="1" lang="en-US" sz="900">
                <a:solidFill>
                  <a:schemeClr val="dk1"/>
                </a:solidFill>
                <a:latin typeface="Verdana"/>
                <a:ea typeface="Verdana"/>
                <a:cs typeface="Verdana"/>
                <a:sym typeface="Verdana"/>
              </a:rPr>
              <a:t>dihubungi hanya</a:t>
            </a:r>
            <a:r>
              <a:rPr b="1" lang="en-US" sz="900">
                <a:solidFill>
                  <a:schemeClr val="dk1"/>
                </a:solidFill>
                <a:latin typeface="Verdana"/>
                <a:ea typeface="Verdana"/>
                <a:cs typeface="Verdana"/>
                <a:sym typeface="Verdana"/>
              </a:rPr>
              <a:t> beberapa kali</a:t>
            </a:r>
            <a:r>
              <a:rPr lang="en-US" sz="900">
                <a:solidFill>
                  <a:schemeClr val="dk1"/>
                </a:solidFill>
                <a:latin typeface="Verdana"/>
                <a:ea typeface="Verdana"/>
                <a:cs typeface="Verdana"/>
                <a:sym typeface="Verdana"/>
              </a:rPr>
              <a:t>.</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Pdays</a:t>
            </a:r>
            <a:r>
              <a:rPr lang="en-US" sz="900">
                <a:solidFill>
                  <a:schemeClr val="dk1"/>
                </a:solidFill>
                <a:latin typeface="Verdana"/>
                <a:ea typeface="Verdana"/>
                <a:cs typeface="Verdana"/>
                <a:sym typeface="Verdana"/>
              </a:rPr>
              <a:t> : Distribusi cenderung</a:t>
            </a:r>
            <a:r>
              <a:rPr b="1" lang="en-US" sz="900">
                <a:solidFill>
                  <a:schemeClr val="dk1"/>
                </a:solidFill>
                <a:latin typeface="Verdana"/>
                <a:ea typeface="Verdana"/>
                <a:cs typeface="Verdana"/>
                <a:sym typeface="Verdana"/>
              </a:rPr>
              <a:t> ke kanan/positive skew</a:t>
            </a:r>
            <a:r>
              <a:rPr lang="en-US" sz="900">
                <a:solidFill>
                  <a:schemeClr val="dk1"/>
                </a:solidFill>
                <a:latin typeface="Verdana"/>
                <a:ea typeface="Verdana"/>
                <a:cs typeface="Verdana"/>
                <a:sym typeface="Verdana"/>
              </a:rPr>
              <a:t>, dimana puncak terlihat di angka -1 yang menunjukkan sebagian besar </a:t>
            </a:r>
            <a:r>
              <a:rPr b="1" lang="en-US" sz="900">
                <a:solidFill>
                  <a:schemeClr val="dk1"/>
                </a:solidFill>
                <a:latin typeface="Verdana"/>
                <a:ea typeface="Verdana"/>
                <a:cs typeface="Verdana"/>
                <a:sym typeface="Verdana"/>
              </a:rPr>
              <a:t>user belum pernah dihubungi sebelumnya.</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Previous</a:t>
            </a:r>
            <a:r>
              <a:rPr lang="en-US" sz="900">
                <a:solidFill>
                  <a:schemeClr val="dk1"/>
                </a:solidFill>
                <a:latin typeface="Verdana"/>
                <a:ea typeface="Verdana"/>
                <a:cs typeface="Verdana"/>
                <a:sym typeface="Verdana"/>
              </a:rPr>
              <a:t> : Distribusi </a:t>
            </a:r>
            <a:r>
              <a:rPr b="1" lang="en-US" sz="900">
                <a:solidFill>
                  <a:schemeClr val="dk1"/>
                </a:solidFill>
                <a:latin typeface="Verdana"/>
                <a:ea typeface="Verdana"/>
                <a:cs typeface="Verdana"/>
                <a:sym typeface="Verdana"/>
              </a:rPr>
              <a:t>cenderung ke kanan/positive skew</a:t>
            </a:r>
            <a:r>
              <a:rPr lang="en-US" sz="900">
                <a:solidFill>
                  <a:schemeClr val="dk1"/>
                </a:solidFill>
                <a:latin typeface="Verdana"/>
                <a:ea typeface="Verdana"/>
                <a:cs typeface="Verdana"/>
                <a:sym typeface="Verdana"/>
              </a:rPr>
              <a:t>, dimana sebagian besar </a:t>
            </a:r>
            <a:r>
              <a:rPr b="1" lang="en-US" sz="900">
                <a:solidFill>
                  <a:schemeClr val="dk1"/>
                </a:solidFill>
                <a:latin typeface="Verdana"/>
                <a:ea typeface="Verdana"/>
                <a:cs typeface="Verdana"/>
                <a:sym typeface="Verdana"/>
              </a:rPr>
              <a:t>user belum pernah </a:t>
            </a:r>
            <a:r>
              <a:rPr b="1" lang="en-US" sz="900">
                <a:solidFill>
                  <a:schemeClr val="dk1"/>
                </a:solidFill>
                <a:latin typeface="Verdana"/>
                <a:ea typeface="Verdana"/>
                <a:cs typeface="Verdana"/>
                <a:sym typeface="Verdana"/>
              </a:rPr>
              <a:t>di kontak</a:t>
            </a:r>
            <a:r>
              <a:rPr b="1" lang="en-US" sz="900">
                <a:solidFill>
                  <a:schemeClr val="dk1"/>
                </a:solidFill>
                <a:latin typeface="Verdana"/>
                <a:ea typeface="Verdana"/>
                <a:cs typeface="Verdana"/>
                <a:sym typeface="Verdana"/>
              </a:rPr>
              <a:t>.</a:t>
            </a:r>
            <a:endParaRPr b="1" sz="9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p:txBody>
      </p:sp>
      <p:sp>
        <p:nvSpPr>
          <p:cNvPr id="125" name="Google Shape;125;g2c2f8495c18_0_0"/>
          <p:cNvSpPr txBox="1"/>
          <p:nvPr/>
        </p:nvSpPr>
        <p:spPr>
          <a:xfrm>
            <a:off x="472125" y="1248775"/>
            <a:ext cx="2646900" cy="25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Verdana"/>
              <a:buAutoNum type="arabicParenR"/>
            </a:pPr>
            <a:r>
              <a:rPr b="1" lang="en-US">
                <a:solidFill>
                  <a:schemeClr val="dk1"/>
                </a:solidFill>
                <a:latin typeface="Verdana"/>
                <a:ea typeface="Verdana"/>
                <a:cs typeface="Verdana"/>
                <a:sym typeface="Verdana"/>
              </a:rPr>
              <a:t>Distribution Plots</a:t>
            </a:r>
            <a:endParaRPr b="1">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c2f8495c18_0_15"/>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31" name="Google Shape;131;g2c2f8495c18_0_15"/>
          <p:cNvSpPr txBox="1"/>
          <p:nvPr/>
        </p:nvSpPr>
        <p:spPr>
          <a:xfrm>
            <a:off x="568500" y="738958"/>
            <a:ext cx="78498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a:solidFill>
                  <a:schemeClr val="dk1"/>
                </a:solidFill>
                <a:latin typeface="Verdana"/>
                <a:ea typeface="Verdana"/>
                <a:cs typeface="Verdana"/>
                <a:sym typeface="Verdana"/>
              </a:rPr>
              <a:t>Univariate Analysis untuk </a:t>
            </a:r>
            <a:r>
              <a:rPr b="1" lang="en-US">
                <a:solidFill>
                  <a:schemeClr val="dk1"/>
                </a:solidFill>
                <a:highlight>
                  <a:schemeClr val="accent6"/>
                </a:highlight>
                <a:latin typeface="Verdana"/>
                <a:ea typeface="Verdana"/>
                <a:cs typeface="Verdana"/>
                <a:sym typeface="Verdana"/>
              </a:rPr>
              <a:t>Kolom Numeric</a:t>
            </a:r>
            <a:endParaRPr b="1">
              <a:solidFill>
                <a:schemeClr val="dk1"/>
              </a:solidFill>
              <a:highlight>
                <a:schemeClr val="accent6"/>
              </a:highlight>
              <a:latin typeface="Verdana"/>
              <a:ea typeface="Verdana"/>
              <a:cs typeface="Verdana"/>
              <a:sym typeface="Verdana"/>
            </a:endParaRPr>
          </a:p>
        </p:txBody>
      </p:sp>
      <p:sp>
        <p:nvSpPr>
          <p:cNvPr id="132" name="Google Shape;132;g2c2f8495c18_0_15"/>
          <p:cNvSpPr txBox="1"/>
          <p:nvPr/>
        </p:nvSpPr>
        <p:spPr>
          <a:xfrm>
            <a:off x="4977850" y="824375"/>
            <a:ext cx="4166100" cy="41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Age</a:t>
            </a:r>
            <a:r>
              <a:rPr lang="en-US" sz="900">
                <a:solidFill>
                  <a:schemeClr val="dk1"/>
                </a:solidFill>
                <a:latin typeface="Verdana"/>
                <a:ea typeface="Verdana"/>
                <a:cs typeface="Verdana"/>
                <a:sym typeface="Verdana"/>
              </a:rPr>
              <a:t> : </a:t>
            </a:r>
            <a:r>
              <a:rPr b="1" lang="en-US" sz="900">
                <a:solidFill>
                  <a:schemeClr val="dk1"/>
                </a:solidFill>
                <a:latin typeface="Verdana"/>
                <a:ea typeface="Verdana"/>
                <a:cs typeface="Verdana"/>
                <a:sym typeface="Verdana"/>
              </a:rPr>
              <a:t>garis median terlihat di pertengahan usia 30-an</a:t>
            </a:r>
            <a:r>
              <a:rPr lang="en-US" sz="900">
                <a:solidFill>
                  <a:schemeClr val="dk1"/>
                </a:solidFill>
                <a:latin typeface="Verdana"/>
                <a:ea typeface="Verdana"/>
                <a:cs typeface="Verdana"/>
                <a:sym typeface="Verdana"/>
              </a:rPr>
              <a:t>, rentang usia sebagian user di usia 20-an sampai 60-an. Terdapat </a:t>
            </a:r>
            <a:r>
              <a:rPr b="1" lang="en-US" sz="900">
                <a:solidFill>
                  <a:schemeClr val="dk1"/>
                </a:solidFill>
                <a:latin typeface="Verdana"/>
                <a:ea typeface="Verdana"/>
                <a:cs typeface="Verdana"/>
                <a:sym typeface="Verdana"/>
              </a:rPr>
              <a:t>outliers</a:t>
            </a:r>
            <a:r>
              <a:rPr lang="en-US" sz="900">
                <a:solidFill>
                  <a:schemeClr val="dk1"/>
                </a:solidFill>
                <a:latin typeface="Verdana"/>
                <a:ea typeface="Verdana"/>
                <a:cs typeface="Verdana"/>
                <a:sym typeface="Verdana"/>
              </a:rPr>
              <a:t> yang menunjukkan ada beberapa user yang mempunyai usia dibawah 20 tahun dan diatas 60 tahun.</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Balance</a:t>
            </a:r>
            <a:r>
              <a:rPr lang="en-US" sz="900">
                <a:solidFill>
                  <a:schemeClr val="dk1"/>
                </a:solidFill>
                <a:latin typeface="Verdana"/>
                <a:ea typeface="Verdana"/>
                <a:cs typeface="Verdana"/>
                <a:sym typeface="Verdana"/>
              </a:rPr>
              <a:t> : </a:t>
            </a:r>
            <a:r>
              <a:rPr lang="en-US" sz="900">
                <a:solidFill>
                  <a:schemeClr val="dk1"/>
                </a:solidFill>
                <a:latin typeface="Verdana"/>
                <a:ea typeface="Verdana"/>
                <a:cs typeface="Verdana"/>
                <a:sym typeface="Verdana"/>
              </a:rPr>
              <a:t>boxplot terlihat </a:t>
            </a:r>
            <a:r>
              <a:rPr b="1" lang="en-US" sz="900">
                <a:solidFill>
                  <a:schemeClr val="dk1"/>
                </a:solidFill>
                <a:latin typeface="Verdana"/>
                <a:ea typeface="Verdana"/>
                <a:cs typeface="Verdana"/>
                <a:sym typeface="Verdana"/>
              </a:rPr>
              <a:t>condong ke bawah dengan beberapa outliers</a:t>
            </a:r>
            <a:r>
              <a:rPr lang="en-US" sz="900">
                <a:solidFill>
                  <a:schemeClr val="dk1"/>
                </a:solidFill>
                <a:latin typeface="Verdana"/>
                <a:ea typeface="Verdana"/>
                <a:cs typeface="Verdana"/>
                <a:sym typeface="Verdana"/>
              </a:rPr>
              <a:t>. Median yang rendah menunjukkan kebanyakan </a:t>
            </a:r>
            <a:r>
              <a:rPr b="1" lang="en-US" sz="900">
                <a:solidFill>
                  <a:schemeClr val="dk1"/>
                </a:solidFill>
                <a:latin typeface="Verdana"/>
                <a:ea typeface="Verdana"/>
                <a:cs typeface="Verdana"/>
                <a:sym typeface="Verdana"/>
              </a:rPr>
              <a:t>user memiliki saldo rendah</a:t>
            </a:r>
            <a:r>
              <a:rPr lang="en-US" sz="900">
                <a:solidFill>
                  <a:schemeClr val="dk1"/>
                </a:solidFill>
                <a:latin typeface="Verdana"/>
                <a:ea typeface="Verdana"/>
                <a:cs typeface="Verdana"/>
                <a:sym typeface="Verdana"/>
              </a:rPr>
              <a:t>.</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Day</a:t>
            </a:r>
            <a:r>
              <a:rPr lang="en-US" sz="900">
                <a:solidFill>
                  <a:schemeClr val="dk1"/>
                </a:solidFill>
                <a:latin typeface="Verdana"/>
                <a:ea typeface="Verdana"/>
                <a:cs typeface="Verdana"/>
                <a:sym typeface="Verdana"/>
              </a:rPr>
              <a:t> : </a:t>
            </a:r>
            <a:r>
              <a:rPr b="1" lang="en-US" sz="900">
                <a:solidFill>
                  <a:schemeClr val="dk1"/>
                </a:solidFill>
                <a:latin typeface="Verdana"/>
                <a:ea typeface="Verdana"/>
                <a:cs typeface="Verdana"/>
                <a:sym typeface="Verdana"/>
              </a:rPr>
              <a:t>median terlihat </a:t>
            </a:r>
            <a:r>
              <a:rPr b="1" lang="en-US" sz="900">
                <a:solidFill>
                  <a:schemeClr val="dk1"/>
                </a:solidFill>
                <a:latin typeface="Verdana"/>
                <a:ea typeface="Verdana"/>
                <a:cs typeface="Verdana"/>
                <a:sym typeface="Verdana"/>
              </a:rPr>
              <a:t>di pertengahan</a:t>
            </a:r>
            <a:r>
              <a:rPr b="1" lang="en-US" sz="900">
                <a:solidFill>
                  <a:schemeClr val="dk1"/>
                </a:solidFill>
                <a:latin typeface="Verdana"/>
                <a:ea typeface="Verdana"/>
                <a:cs typeface="Verdana"/>
                <a:sym typeface="Verdana"/>
              </a:rPr>
              <a:t> bulan</a:t>
            </a:r>
            <a:r>
              <a:rPr lang="en-US" sz="900">
                <a:solidFill>
                  <a:schemeClr val="dk1"/>
                </a:solidFill>
                <a:latin typeface="Verdana"/>
                <a:ea typeface="Verdana"/>
                <a:cs typeface="Verdana"/>
                <a:sym typeface="Verdana"/>
              </a:rPr>
              <a:t>, tidak ada outliers.</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Duration</a:t>
            </a:r>
            <a:r>
              <a:rPr lang="en-US" sz="900">
                <a:solidFill>
                  <a:schemeClr val="dk1"/>
                </a:solidFill>
                <a:latin typeface="Verdana"/>
                <a:ea typeface="Verdana"/>
                <a:cs typeface="Verdana"/>
                <a:sym typeface="Verdana"/>
              </a:rPr>
              <a:t> : garis median terlihat rendah yang menunjukkan sebagian besar </a:t>
            </a:r>
            <a:r>
              <a:rPr b="1" lang="en-US" sz="900">
                <a:solidFill>
                  <a:schemeClr val="dk1"/>
                </a:solidFill>
                <a:latin typeface="Verdana"/>
                <a:ea typeface="Verdana"/>
                <a:cs typeface="Verdana"/>
                <a:sym typeface="Verdana"/>
              </a:rPr>
              <a:t>durasi kontak ke user berlangsung singkat</a:t>
            </a:r>
            <a:r>
              <a:rPr lang="en-US" sz="900">
                <a:solidFill>
                  <a:schemeClr val="dk1"/>
                </a:solidFill>
                <a:latin typeface="Verdana"/>
                <a:ea typeface="Verdana"/>
                <a:cs typeface="Verdana"/>
                <a:sym typeface="Verdana"/>
              </a:rPr>
              <a:t>. Kemudian, terdapat banyak outliers yang menunjukkan bahwa ada beberapa user yang mempunyai durasi kontak sangat panjang.</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Campaign</a:t>
            </a:r>
            <a:r>
              <a:rPr lang="en-US" sz="900">
                <a:solidFill>
                  <a:schemeClr val="dk1"/>
                </a:solidFill>
                <a:latin typeface="Verdana"/>
                <a:ea typeface="Verdana"/>
                <a:cs typeface="Verdana"/>
                <a:sym typeface="Verdana"/>
              </a:rPr>
              <a:t> :garis median yang rendah menunjukkan bahwa kebanyakan </a:t>
            </a:r>
            <a:r>
              <a:rPr b="1" lang="en-US" sz="900">
                <a:solidFill>
                  <a:schemeClr val="dk1"/>
                </a:solidFill>
                <a:latin typeface="Verdana"/>
                <a:ea typeface="Verdana"/>
                <a:cs typeface="Verdana"/>
                <a:sym typeface="Verdana"/>
              </a:rPr>
              <a:t>user dihubungi hanya beberapa kali</a:t>
            </a:r>
            <a:r>
              <a:rPr lang="en-US" sz="900">
                <a:solidFill>
                  <a:schemeClr val="dk1"/>
                </a:solidFill>
                <a:latin typeface="Verdana"/>
                <a:ea typeface="Verdana"/>
                <a:cs typeface="Verdana"/>
                <a:sym typeface="Verdana"/>
              </a:rPr>
              <a:t>. Kemudian, terdapat outliers yang artinya ada beberapa user yang dihubungi beberapa kali diatas rata-rata.</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Pdays</a:t>
            </a:r>
            <a:r>
              <a:rPr lang="en-US" sz="900">
                <a:solidFill>
                  <a:schemeClr val="dk1"/>
                </a:solidFill>
                <a:latin typeface="Verdana"/>
                <a:ea typeface="Verdana"/>
                <a:cs typeface="Verdana"/>
                <a:sym typeface="Verdana"/>
              </a:rPr>
              <a:t> : banyak terdapat outliers yang menunjukkan sebagian besar </a:t>
            </a:r>
            <a:r>
              <a:rPr b="1" lang="en-US" sz="900">
                <a:solidFill>
                  <a:schemeClr val="dk1"/>
                </a:solidFill>
                <a:latin typeface="Verdana"/>
                <a:ea typeface="Verdana"/>
                <a:cs typeface="Verdana"/>
                <a:sym typeface="Verdana"/>
              </a:rPr>
              <a:t>user belum pernah dihubungi</a:t>
            </a:r>
            <a:r>
              <a:rPr lang="en-US" sz="900">
                <a:solidFill>
                  <a:schemeClr val="dk1"/>
                </a:solidFill>
                <a:latin typeface="Verdana"/>
                <a:ea typeface="Verdana"/>
                <a:cs typeface="Verdana"/>
                <a:sym typeface="Verdana"/>
              </a:rPr>
              <a:t>, atau </a:t>
            </a:r>
            <a:r>
              <a:rPr b="1" lang="en-US" sz="900">
                <a:solidFill>
                  <a:schemeClr val="dk1"/>
                </a:solidFill>
                <a:latin typeface="Verdana"/>
                <a:ea typeface="Verdana"/>
                <a:cs typeface="Verdana"/>
                <a:sym typeface="Verdana"/>
              </a:rPr>
              <a:t>sudah lama tidak dihubungi kembali.</a:t>
            </a:r>
            <a:endParaRPr b="1"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 </a:t>
            </a:r>
            <a:r>
              <a:rPr b="1" lang="en-US" sz="900">
                <a:solidFill>
                  <a:schemeClr val="dk1"/>
                </a:solidFill>
                <a:latin typeface="Verdana"/>
                <a:ea typeface="Verdana"/>
                <a:cs typeface="Verdana"/>
                <a:sym typeface="Verdana"/>
              </a:rPr>
              <a:t>Previous</a:t>
            </a:r>
            <a:r>
              <a:rPr lang="en-US" sz="900">
                <a:solidFill>
                  <a:schemeClr val="dk1"/>
                </a:solidFill>
                <a:latin typeface="Verdana"/>
                <a:ea typeface="Verdana"/>
                <a:cs typeface="Verdana"/>
                <a:sym typeface="Verdana"/>
              </a:rPr>
              <a:t> : </a:t>
            </a:r>
            <a:r>
              <a:rPr lang="en-US" sz="900">
                <a:solidFill>
                  <a:schemeClr val="dk1"/>
                </a:solidFill>
                <a:latin typeface="Verdana"/>
                <a:ea typeface="Verdana"/>
                <a:cs typeface="Verdana"/>
                <a:sym typeface="Verdana"/>
              </a:rPr>
              <a:t>outliers terlihat menumpuk didekat angka 0 yang menunjukkan </a:t>
            </a:r>
            <a:r>
              <a:rPr b="1" lang="en-US" sz="900">
                <a:solidFill>
                  <a:schemeClr val="dk1"/>
                </a:solidFill>
                <a:latin typeface="Verdana"/>
                <a:ea typeface="Verdana"/>
                <a:cs typeface="Verdana"/>
                <a:sym typeface="Verdana"/>
              </a:rPr>
              <a:t>sebagian user tidak pernah dikontak sebelumnya</a:t>
            </a:r>
            <a:r>
              <a:rPr lang="en-US" sz="900">
                <a:solidFill>
                  <a:schemeClr val="dk1"/>
                </a:solidFill>
                <a:latin typeface="Verdana"/>
                <a:ea typeface="Verdana"/>
                <a:cs typeface="Verdana"/>
                <a:sym typeface="Verdana"/>
              </a:rPr>
              <a:t>. Namun, ada beberapa outliers yang menunjukkan ada beberapa user yang memiliki jumlah kontak yang tinggi.</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p:txBody>
      </p:sp>
      <p:sp>
        <p:nvSpPr>
          <p:cNvPr id="133" name="Google Shape;133;g2c2f8495c18_0_15"/>
          <p:cNvSpPr txBox="1"/>
          <p:nvPr/>
        </p:nvSpPr>
        <p:spPr>
          <a:xfrm>
            <a:off x="472125" y="1248775"/>
            <a:ext cx="2646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Verdana"/>
                <a:ea typeface="Verdana"/>
                <a:cs typeface="Verdana"/>
                <a:sym typeface="Verdana"/>
              </a:rPr>
              <a:t>2) Boxp</a:t>
            </a:r>
            <a:r>
              <a:rPr b="1" lang="en-US">
                <a:solidFill>
                  <a:schemeClr val="dk1"/>
                </a:solidFill>
                <a:latin typeface="Verdana"/>
                <a:ea typeface="Verdana"/>
                <a:cs typeface="Verdana"/>
                <a:sym typeface="Verdana"/>
              </a:rPr>
              <a:t>lot</a:t>
            </a:r>
            <a:endParaRPr b="1">
              <a:solidFill>
                <a:schemeClr val="dk1"/>
              </a:solidFill>
              <a:latin typeface="Verdana"/>
              <a:ea typeface="Verdana"/>
              <a:cs typeface="Verdana"/>
              <a:sym typeface="Verdana"/>
            </a:endParaRPr>
          </a:p>
        </p:txBody>
      </p:sp>
      <p:pic>
        <p:nvPicPr>
          <p:cNvPr id="134" name="Google Shape;134;g2c2f8495c18_0_15"/>
          <p:cNvPicPr preferRelativeResize="0"/>
          <p:nvPr/>
        </p:nvPicPr>
        <p:blipFill>
          <a:blip r:embed="rId3">
            <a:alphaModFix/>
          </a:blip>
          <a:stretch>
            <a:fillRect/>
          </a:stretch>
        </p:blipFill>
        <p:spPr>
          <a:xfrm>
            <a:off x="143975" y="1788300"/>
            <a:ext cx="4779298" cy="23715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c2f8495c18_0_33"/>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40" name="Google Shape;140;g2c2f8495c18_0_33"/>
          <p:cNvSpPr txBox="1"/>
          <p:nvPr/>
        </p:nvSpPr>
        <p:spPr>
          <a:xfrm>
            <a:off x="568500" y="738958"/>
            <a:ext cx="78498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a:solidFill>
                  <a:schemeClr val="dk1"/>
                </a:solidFill>
                <a:latin typeface="Verdana"/>
                <a:ea typeface="Verdana"/>
                <a:cs typeface="Verdana"/>
                <a:sym typeface="Verdana"/>
              </a:rPr>
              <a:t>Univariate Analysis untuk </a:t>
            </a:r>
            <a:r>
              <a:rPr b="1" lang="en-US">
                <a:solidFill>
                  <a:schemeClr val="dk1"/>
                </a:solidFill>
                <a:highlight>
                  <a:schemeClr val="accent6"/>
                </a:highlight>
                <a:latin typeface="Verdana"/>
                <a:ea typeface="Verdana"/>
                <a:cs typeface="Verdana"/>
                <a:sym typeface="Verdana"/>
              </a:rPr>
              <a:t>Kolom Numeric</a:t>
            </a:r>
            <a:endParaRPr b="1">
              <a:solidFill>
                <a:schemeClr val="dk1"/>
              </a:solidFill>
              <a:highlight>
                <a:schemeClr val="accent6"/>
              </a:highlight>
              <a:latin typeface="Verdana"/>
              <a:ea typeface="Verdana"/>
              <a:cs typeface="Verdana"/>
              <a:sym typeface="Verdana"/>
            </a:endParaRPr>
          </a:p>
        </p:txBody>
      </p:sp>
      <p:sp>
        <p:nvSpPr>
          <p:cNvPr id="141" name="Google Shape;141;g2c2f8495c18_0_33"/>
          <p:cNvSpPr txBox="1"/>
          <p:nvPr/>
        </p:nvSpPr>
        <p:spPr>
          <a:xfrm>
            <a:off x="4895525" y="1052975"/>
            <a:ext cx="4248300" cy="47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50">
                <a:solidFill>
                  <a:schemeClr val="dk1"/>
                </a:solidFill>
                <a:latin typeface="Verdana"/>
                <a:ea typeface="Verdana"/>
                <a:cs typeface="Verdana"/>
                <a:sym typeface="Verdana"/>
              </a:rPr>
              <a:t>• </a:t>
            </a:r>
            <a:r>
              <a:rPr b="1" lang="en-US" sz="850">
                <a:solidFill>
                  <a:schemeClr val="dk1"/>
                </a:solidFill>
                <a:latin typeface="Verdana"/>
                <a:ea typeface="Verdana"/>
                <a:cs typeface="Verdana"/>
                <a:sym typeface="Verdana"/>
              </a:rPr>
              <a:t>Age</a:t>
            </a:r>
            <a:r>
              <a:rPr lang="en-US" sz="850">
                <a:solidFill>
                  <a:schemeClr val="dk1"/>
                </a:solidFill>
                <a:latin typeface="Verdana"/>
                <a:ea typeface="Verdana"/>
                <a:cs typeface="Verdana"/>
                <a:sym typeface="Verdana"/>
              </a:rPr>
              <a:t> : dari bentuk violin terlihat bahwa kebanyakan user memiliki umur direntang 30-60 tahun. Terlihat sebagian kecil outlier yang menunjukkan ada beberapa user yang memiliki umur sangat muda dan sangat tua.</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rPr lang="en-US" sz="850">
                <a:solidFill>
                  <a:schemeClr val="dk1"/>
                </a:solidFill>
                <a:latin typeface="Verdana"/>
                <a:ea typeface="Verdana"/>
                <a:cs typeface="Verdana"/>
                <a:sym typeface="Verdana"/>
              </a:rPr>
              <a:t>• </a:t>
            </a:r>
            <a:r>
              <a:rPr b="1" lang="en-US" sz="850">
                <a:solidFill>
                  <a:schemeClr val="dk1"/>
                </a:solidFill>
                <a:latin typeface="Verdana"/>
                <a:ea typeface="Verdana"/>
                <a:cs typeface="Verdana"/>
                <a:sym typeface="Verdana"/>
              </a:rPr>
              <a:t>Balance</a:t>
            </a:r>
            <a:r>
              <a:rPr lang="en-US" sz="850">
                <a:solidFill>
                  <a:schemeClr val="dk1"/>
                </a:solidFill>
                <a:latin typeface="Verdana"/>
                <a:ea typeface="Verdana"/>
                <a:cs typeface="Verdana"/>
                <a:sym typeface="Verdana"/>
              </a:rPr>
              <a:t> : distribusinya terlihat melebar didekat angka 0, menunjukkan sebagian user memiliki saldo yang rendah. Namun, terdapat outliers yang mengindikasikan ada beberapa user yang memiliki saldo yang tinggi</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rPr lang="en-US" sz="850">
                <a:solidFill>
                  <a:schemeClr val="dk1"/>
                </a:solidFill>
                <a:latin typeface="Verdana"/>
                <a:ea typeface="Verdana"/>
                <a:cs typeface="Verdana"/>
                <a:sym typeface="Verdana"/>
              </a:rPr>
              <a:t>• </a:t>
            </a:r>
            <a:r>
              <a:rPr b="1" lang="en-US" sz="850">
                <a:solidFill>
                  <a:schemeClr val="dk1"/>
                </a:solidFill>
                <a:latin typeface="Verdana"/>
                <a:ea typeface="Verdana"/>
                <a:cs typeface="Verdana"/>
                <a:sym typeface="Verdana"/>
              </a:rPr>
              <a:t>Day</a:t>
            </a:r>
            <a:r>
              <a:rPr lang="en-US" sz="850">
                <a:solidFill>
                  <a:schemeClr val="dk1"/>
                </a:solidFill>
                <a:latin typeface="Verdana"/>
                <a:ea typeface="Verdana"/>
                <a:cs typeface="Verdana"/>
                <a:sym typeface="Verdana"/>
              </a:rPr>
              <a:t> : distribusinya hampir seragam, tidak terlihat cenderung ke kiri atau ke kanan. Namun, terlihat sebagian user terakhir dikontak berada di pertengahan bulan.</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rPr lang="en-US" sz="850">
                <a:solidFill>
                  <a:schemeClr val="dk1"/>
                </a:solidFill>
                <a:latin typeface="Verdana"/>
                <a:ea typeface="Verdana"/>
                <a:cs typeface="Verdana"/>
                <a:sym typeface="Verdana"/>
              </a:rPr>
              <a:t>• </a:t>
            </a:r>
            <a:r>
              <a:rPr b="1" lang="en-US" sz="850">
                <a:solidFill>
                  <a:schemeClr val="dk1"/>
                </a:solidFill>
                <a:latin typeface="Verdana"/>
                <a:ea typeface="Verdana"/>
                <a:cs typeface="Verdana"/>
                <a:sym typeface="Verdana"/>
              </a:rPr>
              <a:t>Duration</a:t>
            </a:r>
            <a:r>
              <a:rPr lang="en-US" sz="850">
                <a:solidFill>
                  <a:schemeClr val="dk1"/>
                </a:solidFill>
                <a:latin typeface="Verdana"/>
                <a:ea typeface="Verdana"/>
                <a:cs typeface="Verdana"/>
                <a:sym typeface="Verdana"/>
              </a:rPr>
              <a:t> : distribusinya terlihat melebar ke bawah yang menunjukkan sebagian besar durasi kontak yang dilakukan singkat.</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rPr lang="en-US" sz="850">
                <a:solidFill>
                  <a:schemeClr val="dk1"/>
                </a:solidFill>
                <a:latin typeface="Verdana"/>
                <a:ea typeface="Verdana"/>
                <a:cs typeface="Verdana"/>
                <a:sym typeface="Verdana"/>
              </a:rPr>
              <a:t>• </a:t>
            </a:r>
            <a:r>
              <a:rPr b="1" lang="en-US" sz="850">
                <a:solidFill>
                  <a:schemeClr val="dk1"/>
                </a:solidFill>
                <a:latin typeface="Verdana"/>
                <a:ea typeface="Verdana"/>
                <a:cs typeface="Verdana"/>
                <a:sym typeface="Verdana"/>
              </a:rPr>
              <a:t>Campaign</a:t>
            </a:r>
            <a:r>
              <a:rPr lang="en-US" sz="850">
                <a:solidFill>
                  <a:schemeClr val="dk1"/>
                </a:solidFill>
                <a:latin typeface="Verdana"/>
                <a:ea typeface="Verdana"/>
                <a:cs typeface="Verdana"/>
                <a:sym typeface="Verdana"/>
              </a:rPr>
              <a:t> : distribusinya cenderung melebar dibawah yang mengindikasikan sebagian user hanya dihubungi beberapa kali selama periode campaign. Kemudian, terlihat beberapa outliers</a:t>
            </a:r>
            <a:endParaRPr sz="850">
              <a:solidFill>
                <a:schemeClr val="dk1"/>
              </a:solidFill>
              <a:latin typeface="Verdana"/>
              <a:ea typeface="Verdana"/>
              <a:cs typeface="Verdana"/>
              <a:sym typeface="Verdana"/>
            </a:endParaRPr>
          </a:p>
          <a:p>
            <a:pPr indent="0" lvl="0" marL="0" rtl="0" algn="l">
              <a:spcBef>
                <a:spcPts val="0"/>
              </a:spcBef>
              <a:spcAft>
                <a:spcPts val="0"/>
              </a:spcAft>
              <a:buNone/>
            </a:pPr>
            <a:r>
              <a:rPr lang="en-US" sz="850">
                <a:solidFill>
                  <a:schemeClr val="dk1"/>
                </a:solidFill>
                <a:latin typeface="Verdana"/>
                <a:ea typeface="Verdana"/>
                <a:cs typeface="Verdana"/>
                <a:sym typeface="Verdana"/>
              </a:rPr>
              <a:t>yang menunjukkan bahwa ada beberapa user yang dihubungi berkali-kali selama periode campaign.</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rPr lang="en-US" sz="850">
                <a:solidFill>
                  <a:schemeClr val="dk1"/>
                </a:solidFill>
                <a:latin typeface="Verdana"/>
                <a:ea typeface="Verdana"/>
                <a:cs typeface="Verdana"/>
                <a:sym typeface="Verdana"/>
              </a:rPr>
              <a:t>• </a:t>
            </a:r>
            <a:r>
              <a:rPr b="1" lang="en-US" sz="850">
                <a:solidFill>
                  <a:schemeClr val="dk1"/>
                </a:solidFill>
                <a:latin typeface="Verdana"/>
                <a:ea typeface="Verdana"/>
                <a:cs typeface="Verdana"/>
                <a:sym typeface="Verdana"/>
              </a:rPr>
              <a:t>Pdays</a:t>
            </a:r>
            <a:r>
              <a:rPr lang="en-US" sz="850">
                <a:solidFill>
                  <a:schemeClr val="dk1"/>
                </a:solidFill>
                <a:latin typeface="Verdana"/>
                <a:ea typeface="Verdana"/>
                <a:cs typeface="Verdana"/>
                <a:sym typeface="Verdana"/>
              </a:rPr>
              <a:t> : </a:t>
            </a:r>
            <a:r>
              <a:rPr lang="en-US" sz="850">
                <a:solidFill>
                  <a:schemeClr val="dk1"/>
                </a:solidFill>
                <a:latin typeface="Verdana"/>
                <a:ea typeface="Verdana"/>
                <a:cs typeface="Verdana"/>
                <a:sym typeface="Verdana"/>
              </a:rPr>
              <a:t>bentuk violin yang melebar dibawah menunjukkan sebagian besar user tidak pernah dihubungi sebelumnya(-1). Kemudian, terdapat outliers yang menunjukkan ada beberapa user yang memiliki jumlah hari sangat tinggi(sudah lama sekali sejak terakhir dihubungi)</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rPr lang="en-US" sz="850">
                <a:solidFill>
                  <a:schemeClr val="dk1"/>
                </a:solidFill>
                <a:latin typeface="Verdana"/>
                <a:ea typeface="Verdana"/>
                <a:cs typeface="Verdana"/>
                <a:sym typeface="Verdana"/>
              </a:rPr>
              <a:t>• </a:t>
            </a:r>
            <a:r>
              <a:rPr b="1" lang="en-US" sz="850">
                <a:solidFill>
                  <a:schemeClr val="dk1"/>
                </a:solidFill>
                <a:latin typeface="Verdana"/>
                <a:ea typeface="Verdana"/>
                <a:cs typeface="Verdana"/>
                <a:sym typeface="Verdana"/>
              </a:rPr>
              <a:t>Previous</a:t>
            </a:r>
            <a:r>
              <a:rPr lang="en-US" sz="850">
                <a:solidFill>
                  <a:schemeClr val="dk1"/>
                </a:solidFill>
                <a:latin typeface="Verdana"/>
                <a:ea typeface="Verdana"/>
                <a:cs typeface="Verdana"/>
                <a:sym typeface="Verdana"/>
              </a:rPr>
              <a:t> : </a:t>
            </a:r>
            <a:r>
              <a:rPr lang="en-US" sz="850">
                <a:solidFill>
                  <a:schemeClr val="dk1"/>
                </a:solidFill>
                <a:latin typeface="Verdana"/>
                <a:ea typeface="Verdana"/>
                <a:cs typeface="Verdana"/>
                <a:sym typeface="Verdana"/>
              </a:rPr>
              <a:t>distribusinya terlihat melebar diangka 0 yang menunjukkan sebagian besar user belum pernah dikontak sebelumnya. Namun, terdapat outliers yang menunjukkan bahwa ada beberapa klien yang dihubungi beberapa kali sebelumnya.</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a:p>
            <a:pPr indent="0" lvl="0" marL="0" rtl="0" algn="l">
              <a:spcBef>
                <a:spcPts val="0"/>
              </a:spcBef>
              <a:spcAft>
                <a:spcPts val="0"/>
              </a:spcAft>
              <a:buNone/>
            </a:pPr>
            <a:r>
              <a:t/>
            </a:r>
            <a:endParaRPr sz="850">
              <a:solidFill>
                <a:schemeClr val="dk1"/>
              </a:solidFill>
              <a:latin typeface="Verdana"/>
              <a:ea typeface="Verdana"/>
              <a:cs typeface="Verdana"/>
              <a:sym typeface="Verdana"/>
            </a:endParaRPr>
          </a:p>
        </p:txBody>
      </p:sp>
      <p:sp>
        <p:nvSpPr>
          <p:cNvPr id="142" name="Google Shape;142;g2c2f8495c18_0_33"/>
          <p:cNvSpPr txBox="1"/>
          <p:nvPr/>
        </p:nvSpPr>
        <p:spPr>
          <a:xfrm>
            <a:off x="472125" y="1248775"/>
            <a:ext cx="2646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Verdana"/>
                <a:ea typeface="Verdana"/>
                <a:cs typeface="Verdana"/>
                <a:sym typeface="Verdana"/>
              </a:rPr>
              <a:t>3</a:t>
            </a:r>
            <a:r>
              <a:rPr b="1" lang="en-US">
                <a:solidFill>
                  <a:schemeClr val="dk1"/>
                </a:solidFill>
                <a:latin typeface="Verdana"/>
                <a:ea typeface="Verdana"/>
                <a:cs typeface="Verdana"/>
                <a:sym typeface="Verdana"/>
              </a:rPr>
              <a:t>) Violin Plot</a:t>
            </a:r>
            <a:endParaRPr b="1">
              <a:solidFill>
                <a:schemeClr val="dk1"/>
              </a:solidFill>
              <a:latin typeface="Verdana"/>
              <a:ea typeface="Verdana"/>
              <a:cs typeface="Verdana"/>
              <a:sym typeface="Verdana"/>
            </a:endParaRPr>
          </a:p>
        </p:txBody>
      </p:sp>
      <p:pic>
        <p:nvPicPr>
          <p:cNvPr id="143" name="Google Shape;143;g2c2f8495c18_0_33"/>
          <p:cNvPicPr preferRelativeResize="0"/>
          <p:nvPr/>
        </p:nvPicPr>
        <p:blipFill>
          <a:blip r:embed="rId3">
            <a:alphaModFix/>
          </a:blip>
          <a:stretch>
            <a:fillRect/>
          </a:stretch>
        </p:blipFill>
        <p:spPr>
          <a:xfrm>
            <a:off x="152400" y="1909200"/>
            <a:ext cx="4673049" cy="23188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bb882ee25_0_0"/>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49" name="Google Shape;149;g26bb882ee25_0_0"/>
          <p:cNvSpPr txBox="1"/>
          <p:nvPr/>
        </p:nvSpPr>
        <p:spPr>
          <a:xfrm>
            <a:off x="512375" y="754508"/>
            <a:ext cx="78498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a:solidFill>
                  <a:schemeClr val="dk1"/>
                </a:solidFill>
                <a:latin typeface="Verdana"/>
                <a:ea typeface="Verdana"/>
                <a:cs typeface="Verdana"/>
                <a:sym typeface="Verdana"/>
              </a:rPr>
              <a:t>Univariate Analysis untuk </a:t>
            </a:r>
            <a:r>
              <a:rPr b="1" lang="en-US">
                <a:solidFill>
                  <a:schemeClr val="dk1"/>
                </a:solidFill>
                <a:highlight>
                  <a:schemeClr val="accent6"/>
                </a:highlight>
                <a:latin typeface="Verdana"/>
                <a:ea typeface="Verdana"/>
                <a:cs typeface="Verdana"/>
                <a:sym typeface="Verdana"/>
              </a:rPr>
              <a:t>Kolom Kategori</a:t>
            </a:r>
            <a:endParaRPr b="1">
              <a:solidFill>
                <a:schemeClr val="dk1"/>
              </a:solidFill>
              <a:highlight>
                <a:schemeClr val="accent6"/>
              </a:highlight>
              <a:latin typeface="Verdana"/>
              <a:ea typeface="Verdana"/>
              <a:cs typeface="Verdana"/>
              <a:sym typeface="Verdana"/>
            </a:endParaRPr>
          </a:p>
        </p:txBody>
      </p:sp>
      <p:pic>
        <p:nvPicPr>
          <p:cNvPr id="150" name="Google Shape;150;g26bb882ee25_0_0"/>
          <p:cNvPicPr preferRelativeResize="0"/>
          <p:nvPr/>
        </p:nvPicPr>
        <p:blipFill>
          <a:blip r:embed="rId3">
            <a:alphaModFix/>
          </a:blip>
          <a:stretch>
            <a:fillRect/>
          </a:stretch>
        </p:blipFill>
        <p:spPr>
          <a:xfrm>
            <a:off x="719600" y="1060450"/>
            <a:ext cx="3640375" cy="2889649"/>
          </a:xfrm>
          <a:prstGeom prst="rect">
            <a:avLst/>
          </a:prstGeom>
          <a:noFill/>
          <a:ln>
            <a:noFill/>
          </a:ln>
        </p:spPr>
      </p:pic>
      <p:pic>
        <p:nvPicPr>
          <p:cNvPr id="151" name="Google Shape;151;g26bb882ee25_0_0"/>
          <p:cNvPicPr preferRelativeResize="0"/>
          <p:nvPr/>
        </p:nvPicPr>
        <p:blipFill>
          <a:blip r:embed="rId4">
            <a:alphaModFix/>
          </a:blip>
          <a:stretch>
            <a:fillRect/>
          </a:stretch>
        </p:blipFill>
        <p:spPr>
          <a:xfrm>
            <a:off x="4659650" y="984250"/>
            <a:ext cx="3587763" cy="2889650"/>
          </a:xfrm>
          <a:prstGeom prst="rect">
            <a:avLst/>
          </a:prstGeom>
          <a:noFill/>
          <a:ln>
            <a:noFill/>
          </a:ln>
        </p:spPr>
      </p:pic>
      <p:sp>
        <p:nvSpPr>
          <p:cNvPr id="152" name="Google Shape;152;g26bb882ee25_0_0"/>
          <p:cNvSpPr txBox="1"/>
          <p:nvPr/>
        </p:nvSpPr>
        <p:spPr>
          <a:xfrm>
            <a:off x="591350" y="3864750"/>
            <a:ext cx="4068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Job Distribution</a:t>
            </a:r>
            <a:r>
              <a:rPr lang="en-US"/>
              <a:t>: Mayoritas responden memiliki pekerjaan di bidang blue-collar, management, dan technician,sementara pekerjaan di bidang housemaid, self-employed, dan entrepreneur memiliki jumlah yang lebih sedikit.</a:t>
            </a:r>
            <a:endParaRPr/>
          </a:p>
        </p:txBody>
      </p:sp>
      <p:sp>
        <p:nvSpPr>
          <p:cNvPr id="153" name="Google Shape;153;g26bb882ee25_0_0"/>
          <p:cNvSpPr txBox="1"/>
          <p:nvPr/>
        </p:nvSpPr>
        <p:spPr>
          <a:xfrm>
            <a:off x="4962975" y="3875350"/>
            <a:ext cx="387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Status Marital</a:t>
            </a:r>
            <a:r>
              <a:rPr lang="en-US"/>
              <a:t>: Sebagian besar responden adalah yang sudah menikah, sementara jumlah responden yang single atau bercerai lebih sedikit.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6bb882ee25_0_9"/>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59" name="Google Shape;159;g26bb882ee25_0_9"/>
          <p:cNvSpPr txBox="1"/>
          <p:nvPr/>
        </p:nvSpPr>
        <p:spPr>
          <a:xfrm>
            <a:off x="512375" y="754508"/>
            <a:ext cx="78498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a:solidFill>
                  <a:schemeClr val="dk1"/>
                </a:solidFill>
                <a:latin typeface="Verdana"/>
                <a:ea typeface="Verdana"/>
                <a:cs typeface="Verdana"/>
                <a:sym typeface="Verdana"/>
              </a:rPr>
              <a:t>Univariate Analysis untuk </a:t>
            </a:r>
            <a:r>
              <a:rPr b="1" lang="en-US">
                <a:solidFill>
                  <a:schemeClr val="dk1"/>
                </a:solidFill>
                <a:highlight>
                  <a:schemeClr val="accent6"/>
                </a:highlight>
                <a:latin typeface="Verdana"/>
                <a:ea typeface="Verdana"/>
                <a:cs typeface="Verdana"/>
                <a:sym typeface="Verdana"/>
              </a:rPr>
              <a:t>Kolom Kategori</a:t>
            </a:r>
            <a:endParaRPr b="1">
              <a:solidFill>
                <a:schemeClr val="dk1"/>
              </a:solidFill>
              <a:highlight>
                <a:schemeClr val="accent6"/>
              </a:highlight>
              <a:latin typeface="Verdana"/>
              <a:ea typeface="Verdana"/>
              <a:cs typeface="Verdana"/>
              <a:sym typeface="Verdana"/>
            </a:endParaRPr>
          </a:p>
        </p:txBody>
      </p:sp>
      <p:pic>
        <p:nvPicPr>
          <p:cNvPr id="160" name="Google Shape;160;g26bb882ee25_0_9"/>
          <p:cNvPicPr preferRelativeResize="0"/>
          <p:nvPr/>
        </p:nvPicPr>
        <p:blipFill>
          <a:blip r:embed="rId3">
            <a:alphaModFix/>
          </a:blip>
          <a:stretch>
            <a:fillRect/>
          </a:stretch>
        </p:blipFill>
        <p:spPr>
          <a:xfrm>
            <a:off x="616225" y="1136652"/>
            <a:ext cx="3306425" cy="2658775"/>
          </a:xfrm>
          <a:prstGeom prst="rect">
            <a:avLst/>
          </a:prstGeom>
          <a:noFill/>
          <a:ln>
            <a:noFill/>
          </a:ln>
        </p:spPr>
      </p:pic>
      <p:pic>
        <p:nvPicPr>
          <p:cNvPr id="161" name="Google Shape;161;g26bb882ee25_0_9"/>
          <p:cNvPicPr preferRelativeResize="0"/>
          <p:nvPr/>
        </p:nvPicPr>
        <p:blipFill>
          <a:blip r:embed="rId4">
            <a:alphaModFix/>
          </a:blip>
          <a:stretch>
            <a:fillRect/>
          </a:stretch>
        </p:blipFill>
        <p:spPr>
          <a:xfrm>
            <a:off x="4711125" y="1066988"/>
            <a:ext cx="3929274" cy="2798100"/>
          </a:xfrm>
          <a:prstGeom prst="rect">
            <a:avLst/>
          </a:prstGeom>
          <a:noFill/>
          <a:ln>
            <a:noFill/>
          </a:ln>
        </p:spPr>
      </p:pic>
      <p:sp>
        <p:nvSpPr>
          <p:cNvPr id="162" name="Google Shape;162;g26bb882ee25_0_9"/>
          <p:cNvSpPr txBox="1"/>
          <p:nvPr/>
        </p:nvSpPr>
        <p:spPr>
          <a:xfrm>
            <a:off x="512381" y="3795425"/>
            <a:ext cx="446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Pendidikan</a:t>
            </a:r>
            <a:r>
              <a:rPr lang="en-US"/>
              <a:t>: Sebagian besar responden memiliki pendidikan tingkat sekunder, diikuti oleh tingkat pendidikan tertier, sementara jumlah responden dengan pendidikan primer atau pendidikan tidak diketahui lebih sedikit.</a:t>
            </a:r>
            <a:endParaRPr/>
          </a:p>
        </p:txBody>
      </p:sp>
      <p:sp>
        <p:nvSpPr>
          <p:cNvPr id="163" name="Google Shape;163;g26bb882ee25_0_9"/>
          <p:cNvSpPr txBox="1"/>
          <p:nvPr/>
        </p:nvSpPr>
        <p:spPr>
          <a:xfrm>
            <a:off x="5191525" y="3795425"/>
            <a:ext cx="322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Default</a:t>
            </a:r>
            <a:r>
              <a:rPr lang="en-US"/>
              <a:t>: Mayoritas responden tidak memiliki catatan gagal pembayaran (default), dengan hanya sebagian kecil yang memiliki catatan default.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6bb882ee25_0_18"/>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69" name="Google Shape;169;g26bb882ee25_0_18"/>
          <p:cNvSpPr txBox="1"/>
          <p:nvPr/>
        </p:nvSpPr>
        <p:spPr>
          <a:xfrm>
            <a:off x="512375" y="754508"/>
            <a:ext cx="78498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a:solidFill>
                  <a:schemeClr val="dk1"/>
                </a:solidFill>
                <a:latin typeface="Verdana"/>
                <a:ea typeface="Verdana"/>
                <a:cs typeface="Verdana"/>
                <a:sym typeface="Verdana"/>
              </a:rPr>
              <a:t>Univariate Analysis untuk </a:t>
            </a:r>
            <a:r>
              <a:rPr b="1" lang="en-US">
                <a:solidFill>
                  <a:schemeClr val="dk1"/>
                </a:solidFill>
                <a:highlight>
                  <a:schemeClr val="accent6"/>
                </a:highlight>
                <a:latin typeface="Verdana"/>
                <a:ea typeface="Verdana"/>
                <a:cs typeface="Verdana"/>
                <a:sym typeface="Verdana"/>
              </a:rPr>
              <a:t>Kolom Kategori</a:t>
            </a:r>
            <a:endParaRPr b="1">
              <a:solidFill>
                <a:schemeClr val="dk1"/>
              </a:solidFill>
              <a:highlight>
                <a:schemeClr val="accent6"/>
              </a:highlight>
              <a:latin typeface="Verdana"/>
              <a:ea typeface="Verdana"/>
              <a:cs typeface="Verdana"/>
              <a:sym typeface="Verdana"/>
            </a:endParaRPr>
          </a:p>
        </p:txBody>
      </p:sp>
      <p:pic>
        <p:nvPicPr>
          <p:cNvPr id="170" name="Google Shape;170;g26bb882ee25_0_18"/>
          <p:cNvPicPr preferRelativeResize="0"/>
          <p:nvPr/>
        </p:nvPicPr>
        <p:blipFill>
          <a:blip r:embed="rId3">
            <a:alphaModFix/>
          </a:blip>
          <a:stretch>
            <a:fillRect/>
          </a:stretch>
        </p:blipFill>
        <p:spPr>
          <a:xfrm>
            <a:off x="512375" y="1108450"/>
            <a:ext cx="3758151" cy="2926600"/>
          </a:xfrm>
          <a:prstGeom prst="rect">
            <a:avLst/>
          </a:prstGeom>
          <a:noFill/>
          <a:ln>
            <a:noFill/>
          </a:ln>
        </p:spPr>
      </p:pic>
      <p:pic>
        <p:nvPicPr>
          <p:cNvPr id="171" name="Google Shape;171;g26bb882ee25_0_18"/>
          <p:cNvPicPr preferRelativeResize="0"/>
          <p:nvPr/>
        </p:nvPicPr>
        <p:blipFill>
          <a:blip r:embed="rId4">
            <a:alphaModFix/>
          </a:blip>
          <a:stretch>
            <a:fillRect/>
          </a:stretch>
        </p:blipFill>
        <p:spPr>
          <a:xfrm>
            <a:off x="4727725" y="1030450"/>
            <a:ext cx="3865668" cy="2926600"/>
          </a:xfrm>
          <a:prstGeom prst="rect">
            <a:avLst/>
          </a:prstGeom>
          <a:noFill/>
          <a:ln>
            <a:noFill/>
          </a:ln>
        </p:spPr>
      </p:pic>
      <p:sp>
        <p:nvSpPr>
          <p:cNvPr id="172" name="Google Shape;172;g26bb882ee25_0_18"/>
          <p:cNvSpPr txBox="1"/>
          <p:nvPr/>
        </p:nvSpPr>
        <p:spPr>
          <a:xfrm>
            <a:off x="1068600" y="4174200"/>
            <a:ext cx="700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r>
              <a:rPr b="1" lang="en-US"/>
              <a:t>Housing dan Loan</a:t>
            </a:r>
            <a:r>
              <a:rPr lang="en-US"/>
              <a:t>: Mayoritas responden memiliki pinjaman rumah (housing loan) </a:t>
            </a:r>
            <a:endParaRPr/>
          </a:p>
          <a:p>
            <a:pPr indent="0" lvl="0" marL="0" rtl="0" algn="l">
              <a:spcBef>
                <a:spcPts val="0"/>
              </a:spcBef>
              <a:spcAft>
                <a:spcPts val="0"/>
              </a:spcAft>
              <a:buNone/>
            </a:pPr>
            <a:r>
              <a:rPr lang="en-US"/>
              <a:t>    dan mayoritas juga tidak memiliki pinjaman (loan).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6bb882ee25_0_27"/>
          <p:cNvSpPr txBox="1"/>
          <p:nvPr>
            <p:ph type="title"/>
          </p:nvPr>
        </p:nvSpPr>
        <p:spPr>
          <a:xfrm>
            <a:off x="512375" y="1242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78" name="Google Shape;178;g26bb882ee25_0_27"/>
          <p:cNvSpPr txBox="1"/>
          <p:nvPr/>
        </p:nvSpPr>
        <p:spPr>
          <a:xfrm>
            <a:off x="512375" y="602108"/>
            <a:ext cx="78498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a:solidFill>
                  <a:schemeClr val="dk1"/>
                </a:solidFill>
                <a:latin typeface="Verdana"/>
                <a:ea typeface="Verdana"/>
                <a:cs typeface="Verdana"/>
                <a:sym typeface="Verdana"/>
              </a:rPr>
              <a:t>Univariate Analysis untuk </a:t>
            </a:r>
            <a:r>
              <a:rPr b="1" lang="en-US">
                <a:solidFill>
                  <a:schemeClr val="dk1"/>
                </a:solidFill>
                <a:highlight>
                  <a:schemeClr val="accent6"/>
                </a:highlight>
                <a:latin typeface="Verdana"/>
                <a:ea typeface="Verdana"/>
                <a:cs typeface="Verdana"/>
                <a:sym typeface="Verdana"/>
              </a:rPr>
              <a:t>Kolom Kategori</a:t>
            </a:r>
            <a:endParaRPr b="1">
              <a:solidFill>
                <a:schemeClr val="dk1"/>
              </a:solidFill>
              <a:highlight>
                <a:schemeClr val="accent6"/>
              </a:highlight>
              <a:latin typeface="Verdana"/>
              <a:ea typeface="Verdana"/>
              <a:cs typeface="Verdana"/>
              <a:sym typeface="Verdana"/>
            </a:endParaRPr>
          </a:p>
        </p:txBody>
      </p:sp>
      <p:pic>
        <p:nvPicPr>
          <p:cNvPr id="179" name="Google Shape;179;g26bb882ee25_0_27"/>
          <p:cNvPicPr preferRelativeResize="0"/>
          <p:nvPr/>
        </p:nvPicPr>
        <p:blipFill>
          <a:blip r:embed="rId3">
            <a:alphaModFix/>
          </a:blip>
          <a:stretch>
            <a:fillRect/>
          </a:stretch>
        </p:blipFill>
        <p:spPr>
          <a:xfrm>
            <a:off x="631650" y="908050"/>
            <a:ext cx="3701800" cy="3005375"/>
          </a:xfrm>
          <a:prstGeom prst="rect">
            <a:avLst/>
          </a:prstGeom>
          <a:noFill/>
          <a:ln>
            <a:noFill/>
          </a:ln>
        </p:spPr>
      </p:pic>
      <p:pic>
        <p:nvPicPr>
          <p:cNvPr id="180" name="Google Shape;180;g26bb882ee25_0_27"/>
          <p:cNvPicPr preferRelativeResize="0"/>
          <p:nvPr/>
        </p:nvPicPr>
        <p:blipFill>
          <a:blip r:embed="rId4">
            <a:alphaModFix/>
          </a:blip>
          <a:stretch>
            <a:fillRect/>
          </a:stretch>
        </p:blipFill>
        <p:spPr>
          <a:xfrm>
            <a:off x="4658125" y="955163"/>
            <a:ext cx="4088300" cy="2928375"/>
          </a:xfrm>
          <a:prstGeom prst="rect">
            <a:avLst/>
          </a:prstGeom>
          <a:noFill/>
          <a:ln>
            <a:noFill/>
          </a:ln>
        </p:spPr>
      </p:pic>
      <p:sp>
        <p:nvSpPr>
          <p:cNvPr id="181" name="Google Shape;181;g26bb882ee25_0_27"/>
          <p:cNvSpPr txBox="1"/>
          <p:nvPr/>
        </p:nvSpPr>
        <p:spPr>
          <a:xfrm>
            <a:off x="5044725" y="3883550"/>
            <a:ext cx="3701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Bulan</a:t>
            </a:r>
            <a:r>
              <a:rPr lang="en-US"/>
              <a:t>: Waktu pelaksanaan kampanye pemasaran terpusat di bulan Mei, dengan penyebaran yang signifikan pada bulan Juli dan Agustus, dan penyebaran yang lebih rendah pada bulan-bulan lainnya.</a:t>
            </a:r>
            <a:endParaRPr/>
          </a:p>
        </p:txBody>
      </p:sp>
      <p:sp>
        <p:nvSpPr>
          <p:cNvPr id="182" name="Google Shape;182;g26bb882ee25_0_27"/>
          <p:cNvSpPr txBox="1"/>
          <p:nvPr/>
        </p:nvSpPr>
        <p:spPr>
          <a:xfrm>
            <a:off x="631650" y="3855925"/>
            <a:ext cx="428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Kontak</a:t>
            </a:r>
            <a:r>
              <a:rPr lang="en-US"/>
              <a:t>: Komunikasi dengan responden sebagian besar dilakukan melalui telepon seluler (cellular), sedangkan jumlah yang menggunakan kontak yang tidak diketahui atau melalui telepon konvensional lebih sedikit.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title"/>
          </p:nvPr>
        </p:nvSpPr>
        <p:spPr>
          <a:xfrm>
            <a:off x="841925" y="724600"/>
            <a:ext cx="5327100" cy="762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t>Estimasi Waktu Pengerjaan</a:t>
            </a:r>
            <a:endParaRPr sz="1800"/>
          </a:p>
          <a:p>
            <a:pPr indent="0" lvl="0" marL="469900" rtl="0" algn="l">
              <a:lnSpc>
                <a:spcPct val="100000"/>
              </a:lnSpc>
              <a:spcBef>
                <a:spcPts val="1520"/>
              </a:spcBef>
              <a:spcAft>
                <a:spcPts val="0"/>
              </a:spcAft>
              <a:buNone/>
            </a:pPr>
            <a:r>
              <a:rPr lang="en-US" sz="1800">
                <a:solidFill>
                  <a:srgbClr val="1155CC"/>
                </a:solidFill>
              </a:rPr>
              <a:t>3 - 5 jam</a:t>
            </a:r>
            <a:endParaRPr sz="1800"/>
          </a:p>
        </p:txBody>
      </p:sp>
      <p:sp>
        <p:nvSpPr>
          <p:cNvPr id="53" name="Google Shape;53;p2"/>
          <p:cNvSpPr txBox="1"/>
          <p:nvPr/>
        </p:nvSpPr>
        <p:spPr>
          <a:xfrm>
            <a:off x="841925" y="2128202"/>
            <a:ext cx="2356200" cy="2171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800" u="none" cap="none" strike="noStrike">
                <a:solidFill>
                  <a:schemeClr val="dk1"/>
                </a:solidFill>
                <a:latin typeface="Verdana"/>
                <a:ea typeface="Verdana"/>
                <a:cs typeface="Verdana"/>
                <a:sym typeface="Verdana"/>
              </a:rPr>
              <a:t>Jumlah Soal</a:t>
            </a:r>
            <a:endParaRPr b="0" i="0" sz="1800" u="none" cap="none" strike="noStrike">
              <a:solidFill>
                <a:schemeClr val="dk1"/>
              </a:solidFill>
              <a:latin typeface="Verdana"/>
              <a:ea typeface="Verdana"/>
              <a:cs typeface="Verdana"/>
              <a:sym typeface="Verdana"/>
            </a:endParaRPr>
          </a:p>
          <a:p>
            <a:pPr indent="0" lvl="0" marL="469900" marR="0" rtl="0" algn="l">
              <a:lnSpc>
                <a:spcPct val="100000"/>
              </a:lnSpc>
              <a:spcBef>
                <a:spcPts val="1520"/>
              </a:spcBef>
              <a:spcAft>
                <a:spcPts val="0"/>
              </a:spcAft>
              <a:buNone/>
            </a:pPr>
            <a:r>
              <a:rPr b="1" i="0" lang="en-US" sz="1800" u="none" cap="none" strike="noStrike">
                <a:solidFill>
                  <a:srgbClr val="1155CC"/>
                </a:solidFill>
                <a:latin typeface="Verdana"/>
                <a:ea typeface="Verdana"/>
                <a:cs typeface="Verdana"/>
                <a:sym typeface="Verdana"/>
              </a:rPr>
              <a:t>5 Soal</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Verdana"/>
              <a:ea typeface="Verdana"/>
              <a:cs typeface="Verdana"/>
              <a:sym typeface="Verdana"/>
            </a:endParaRPr>
          </a:p>
          <a:p>
            <a:pPr indent="0" lvl="0" marL="0" marR="0" rtl="0" algn="l">
              <a:lnSpc>
                <a:spcPct val="100000"/>
              </a:lnSpc>
              <a:spcBef>
                <a:spcPts val="45"/>
              </a:spcBef>
              <a:spcAft>
                <a:spcPts val="0"/>
              </a:spcAft>
              <a:buNone/>
            </a:pPr>
            <a:r>
              <a:t/>
            </a:r>
            <a:endParaRPr b="0" i="0" sz="2050" u="none" cap="none" strike="noStrike">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rPr b="1" i="0" lang="en-US" sz="1800" u="none" cap="none" strike="noStrike">
                <a:solidFill>
                  <a:schemeClr val="dk1"/>
                </a:solidFill>
                <a:latin typeface="Verdana"/>
                <a:ea typeface="Verdana"/>
                <a:cs typeface="Verdana"/>
                <a:sym typeface="Verdana"/>
              </a:rPr>
              <a:t>Total Point</a:t>
            </a:r>
            <a:endParaRPr b="0" i="0" sz="1800" u="none" cap="none" strike="noStrike">
              <a:solidFill>
                <a:schemeClr val="dk1"/>
              </a:solidFill>
              <a:latin typeface="Verdana"/>
              <a:ea typeface="Verdana"/>
              <a:cs typeface="Verdana"/>
              <a:sym typeface="Verdana"/>
            </a:endParaRPr>
          </a:p>
          <a:p>
            <a:pPr indent="0" lvl="0" marL="469900" marR="0" rtl="0" algn="l">
              <a:lnSpc>
                <a:spcPct val="100000"/>
              </a:lnSpc>
              <a:spcBef>
                <a:spcPts val="1525"/>
              </a:spcBef>
              <a:spcAft>
                <a:spcPts val="0"/>
              </a:spcAft>
              <a:buNone/>
            </a:pPr>
            <a:r>
              <a:rPr b="1" i="0" lang="en-US" sz="1800" u="none" cap="none" strike="noStrike">
                <a:solidFill>
                  <a:srgbClr val="1155CC"/>
                </a:solidFill>
                <a:latin typeface="Verdana"/>
                <a:ea typeface="Verdana"/>
                <a:cs typeface="Verdana"/>
                <a:sym typeface="Verdana"/>
              </a:rPr>
              <a:t>100 poin</a:t>
            </a:r>
            <a:endParaRPr b="0" i="0" sz="1800" u="none" cap="none" strike="noStrike">
              <a:solidFill>
                <a:schemeClr val="dk1"/>
              </a:solidFill>
              <a:latin typeface="Verdana"/>
              <a:ea typeface="Verdana"/>
              <a:cs typeface="Verdana"/>
              <a:sym typeface="Verdana"/>
            </a:endParaRPr>
          </a:p>
        </p:txBody>
      </p:sp>
      <p:pic>
        <p:nvPicPr>
          <p:cNvPr id="54" name="Google Shape;54;p2"/>
          <p:cNvPicPr preferRelativeResize="0"/>
          <p:nvPr/>
        </p:nvPicPr>
        <p:blipFill rotWithShape="1">
          <a:blip r:embed="rId3">
            <a:alphaModFix/>
          </a:blip>
          <a:srcRect b="0" l="0" r="0" t="0"/>
          <a:stretch/>
        </p:blipFill>
        <p:spPr>
          <a:xfrm>
            <a:off x="828400" y="1123650"/>
            <a:ext cx="420799" cy="420799"/>
          </a:xfrm>
          <a:prstGeom prst="rect">
            <a:avLst/>
          </a:prstGeom>
          <a:noFill/>
          <a:ln>
            <a:noFill/>
          </a:ln>
        </p:spPr>
      </p:pic>
      <p:pic>
        <p:nvPicPr>
          <p:cNvPr id="55" name="Google Shape;55;p2"/>
          <p:cNvPicPr preferRelativeResize="0"/>
          <p:nvPr/>
        </p:nvPicPr>
        <p:blipFill rotWithShape="1">
          <a:blip r:embed="rId4">
            <a:alphaModFix/>
          </a:blip>
          <a:srcRect b="0" l="0" r="0" t="0"/>
          <a:stretch/>
        </p:blipFill>
        <p:spPr>
          <a:xfrm>
            <a:off x="828400" y="2520775"/>
            <a:ext cx="420799" cy="420799"/>
          </a:xfrm>
          <a:prstGeom prst="rect">
            <a:avLst/>
          </a:prstGeom>
          <a:noFill/>
          <a:ln>
            <a:noFill/>
          </a:ln>
        </p:spPr>
      </p:pic>
      <p:pic>
        <p:nvPicPr>
          <p:cNvPr id="56" name="Google Shape;56;p2"/>
          <p:cNvPicPr preferRelativeResize="0"/>
          <p:nvPr/>
        </p:nvPicPr>
        <p:blipFill rotWithShape="1">
          <a:blip r:embed="rId5">
            <a:alphaModFix/>
          </a:blip>
          <a:srcRect b="0" l="0" r="0" t="0"/>
          <a:stretch/>
        </p:blipFill>
        <p:spPr>
          <a:xfrm>
            <a:off x="828400" y="3917900"/>
            <a:ext cx="420799" cy="420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6bb882ee25_0_36"/>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88" name="Google Shape;188;g26bb882ee25_0_36"/>
          <p:cNvSpPr txBox="1"/>
          <p:nvPr/>
        </p:nvSpPr>
        <p:spPr>
          <a:xfrm>
            <a:off x="512375" y="754508"/>
            <a:ext cx="78498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a:solidFill>
                  <a:schemeClr val="dk1"/>
                </a:solidFill>
                <a:latin typeface="Verdana"/>
                <a:ea typeface="Verdana"/>
                <a:cs typeface="Verdana"/>
                <a:sym typeface="Verdana"/>
              </a:rPr>
              <a:t>Univariate Analysis untuk </a:t>
            </a:r>
            <a:r>
              <a:rPr b="1" lang="en-US">
                <a:solidFill>
                  <a:schemeClr val="dk1"/>
                </a:solidFill>
                <a:highlight>
                  <a:schemeClr val="accent6"/>
                </a:highlight>
                <a:latin typeface="Verdana"/>
                <a:ea typeface="Verdana"/>
                <a:cs typeface="Verdana"/>
                <a:sym typeface="Verdana"/>
              </a:rPr>
              <a:t>Kolom Kategori</a:t>
            </a:r>
            <a:endParaRPr b="1">
              <a:solidFill>
                <a:schemeClr val="dk1"/>
              </a:solidFill>
              <a:highlight>
                <a:schemeClr val="accent6"/>
              </a:highlight>
              <a:latin typeface="Verdana"/>
              <a:ea typeface="Verdana"/>
              <a:cs typeface="Verdana"/>
              <a:sym typeface="Verdana"/>
            </a:endParaRPr>
          </a:p>
        </p:txBody>
      </p:sp>
      <p:pic>
        <p:nvPicPr>
          <p:cNvPr id="189" name="Google Shape;189;g26bb882ee25_0_36"/>
          <p:cNvPicPr preferRelativeResize="0"/>
          <p:nvPr/>
        </p:nvPicPr>
        <p:blipFill>
          <a:blip r:embed="rId3">
            <a:alphaModFix/>
          </a:blip>
          <a:stretch>
            <a:fillRect/>
          </a:stretch>
        </p:blipFill>
        <p:spPr>
          <a:xfrm>
            <a:off x="735500" y="982802"/>
            <a:ext cx="3690726" cy="2840900"/>
          </a:xfrm>
          <a:prstGeom prst="rect">
            <a:avLst/>
          </a:prstGeom>
          <a:noFill/>
          <a:ln>
            <a:noFill/>
          </a:ln>
        </p:spPr>
      </p:pic>
      <p:pic>
        <p:nvPicPr>
          <p:cNvPr id="190" name="Google Shape;190;g26bb882ee25_0_36"/>
          <p:cNvPicPr preferRelativeResize="0"/>
          <p:nvPr/>
        </p:nvPicPr>
        <p:blipFill>
          <a:blip r:embed="rId4">
            <a:alphaModFix/>
          </a:blip>
          <a:stretch>
            <a:fillRect/>
          </a:stretch>
        </p:blipFill>
        <p:spPr>
          <a:xfrm>
            <a:off x="4962925" y="994950"/>
            <a:ext cx="3690726" cy="2816611"/>
          </a:xfrm>
          <a:prstGeom prst="rect">
            <a:avLst/>
          </a:prstGeom>
          <a:noFill/>
          <a:ln>
            <a:noFill/>
          </a:ln>
        </p:spPr>
      </p:pic>
      <p:sp>
        <p:nvSpPr>
          <p:cNvPr id="191" name="Google Shape;191;g26bb882ee25_0_36"/>
          <p:cNvSpPr txBox="1"/>
          <p:nvPr/>
        </p:nvSpPr>
        <p:spPr>
          <a:xfrm>
            <a:off x="735500" y="3885175"/>
            <a:ext cx="379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Outcome of the Previous Marketing Campaign (Poutcome)</a:t>
            </a:r>
            <a:r>
              <a:rPr lang="en-US"/>
              <a:t>: Mayoritas hasil dari kampanye pemasaran sebelumnya tidak diketahui, </a:t>
            </a:r>
            <a:endParaRPr/>
          </a:p>
        </p:txBody>
      </p:sp>
      <p:sp>
        <p:nvSpPr>
          <p:cNvPr id="192" name="Google Shape;192;g26bb882ee25_0_36"/>
          <p:cNvSpPr txBox="1"/>
          <p:nvPr/>
        </p:nvSpPr>
        <p:spPr>
          <a:xfrm>
            <a:off x="5109604" y="3916675"/>
            <a:ext cx="403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Outcome Target (y)</a:t>
            </a:r>
            <a:r>
              <a:rPr lang="en-US"/>
              <a:t>: Mayoritas responden tidak berlangganan produk/jasa yang ditawarkan dalam kampanye pemasaran tersebut.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Univariate Analysis </a:t>
            </a:r>
            <a:r>
              <a:rPr lang="en-US" sz="1600">
                <a:solidFill>
                  <a:srgbClr val="0000FF"/>
                </a:solidFill>
              </a:rPr>
              <a:t>(25 poin)</a:t>
            </a:r>
            <a:endParaRPr sz="1600"/>
          </a:p>
        </p:txBody>
      </p:sp>
      <p:sp>
        <p:nvSpPr>
          <p:cNvPr id="198" name="Google Shape;198;p9"/>
          <p:cNvSpPr txBox="1"/>
          <p:nvPr/>
        </p:nvSpPr>
        <p:spPr>
          <a:xfrm>
            <a:off x="633075" y="921000"/>
            <a:ext cx="81915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Verdana"/>
                <a:ea typeface="Verdana"/>
                <a:cs typeface="Verdana"/>
                <a:sym typeface="Verdana"/>
              </a:rPr>
              <a:t>Dari univariate analysis untuk kolom numeric, berikut adalah hal yang perlu dipertimbangkan saat data pre-processing:</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Kolom campaign, balance, duration, pdays, dan previous, terdapat beberapa outlier. Outlier ini perlu dipertimbangkan (dihapus, dimodifikasi, atau dibiarkan).</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Melakukan normalization dan </a:t>
            </a:r>
            <a:r>
              <a:rPr lang="en-US" sz="1200">
                <a:solidFill>
                  <a:schemeClr val="dk1"/>
                </a:solidFill>
                <a:latin typeface="Verdana"/>
                <a:ea typeface="Verdana"/>
                <a:cs typeface="Verdana"/>
                <a:sym typeface="Verdana"/>
              </a:rPr>
              <a:t>standardization</a:t>
            </a:r>
            <a:r>
              <a:rPr lang="en-US" sz="1200">
                <a:solidFill>
                  <a:schemeClr val="dk1"/>
                </a:solidFill>
                <a:latin typeface="Verdana"/>
                <a:ea typeface="Verdana"/>
                <a:cs typeface="Verdana"/>
                <a:sym typeface="Verdana"/>
              </a:rPr>
              <a:t> pada kolom duration dan balance.</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Melakukan transformasi pada kolom yang memiliki positif skew.</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Bisa dipertimbangkan untuk menggabungkan fitur Pdays dan Previous</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Mengatasi kolom yang berisi null (duration, campaign, pdays, previous)</a:t>
            </a:r>
            <a:endParaRPr sz="12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sp>
        <p:nvSpPr>
          <p:cNvPr id="204" name="Google Shape;204;p10"/>
          <p:cNvSpPr txBox="1"/>
          <p:nvPr>
            <p:ph idx="1" type="body"/>
          </p:nvPr>
        </p:nvSpPr>
        <p:spPr>
          <a:xfrm>
            <a:off x="482694" y="1033983"/>
            <a:ext cx="8178600" cy="2055000"/>
          </a:xfrm>
          <a:prstGeom prst="rect">
            <a:avLst/>
          </a:prstGeom>
          <a:noFill/>
          <a:ln>
            <a:noFill/>
          </a:ln>
        </p:spPr>
        <p:txBody>
          <a:bodyPr anchorCtr="0" anchor="t" bIns="0" lIns="0" spcFirstLastPara="1" rIns="0" wrap="square" tIns="12700">
            <a:spAutoFit/>
          </a:bodyPr>
          <a:lstStyle/>
          <a:p>
            <a:pPr indent="0" lvl="0" marL="114935" marR="5080" rtl="0" algn="l">
              <a:lnSpc>
                <a:spcPct val="114999"/>
              </a:lnSpc>
              <a:spcBef>
                <a:spcPts val="0"/>
              </a:spcBef>
              <a:spcAft>
                <a:spcPts val="0"/>
              </a:spcAft>
              <a:buNone/>
            </a:pPr>
            <a:r>
              <a:rPr lang="en-US"/>
              <a:t>Lakukan multivariate analysis (seperti correlation heatmap dan category plots, sesuai yang  diajarkan di kelas). Tuliskan hasil observasinya, seperti:</a:t>
            </a:r>
            <a:endParaRPr/>
          </a:p>
          <a:p>
            <a:pPr indent="-400050" lvl="0" marL="572135" marR="153670" rtl="0" algn="l">
              <a:lnSpc>
                <a:spcPct val="114999"/>
              </a:lnSpc>
              <a:spcBef>
                <a:spcPts val="1200"/>
              </a:spcBef>
              <a:spcAft>
                <a:spcPts val="0"/>
              </a:spcAft>
              <a:buClr>
                <a:schemeClr val="dk1"/>
              </a:buClr>
              <a:buSzPts val="1400"/>
              <a:buFont typeface="Verdana"/>
              <a:buAutoNum type="alphaUcPeriod"/>
            </a:pPr>
            <a:r>
              <a:rPr lang="en-US"/>
              <a:t>Bagaimana korelasi antara masing-masing feature dan label. Kira-kira feature mana  saja yang paling relevan dan harus dipertahankan?</a:t>
            </a:r>
            <a:endParaRPr/>
          </a:p>
          <a:p>
            <a:pPr indent="-400685" lvl="0" marL="572135" marR="287020" rtl="0" algn="l">
              <a:lnSpc>
                <a:spcPct val="114999"/>
              </a:lnSpc>
              <a:spcBef>
                <a:spcPts val="0"/>
              </a:spcBef>
              <a:spcAft>
                <a:spcPts val="0"/>
              </a:spcAft>
              <a:buClr>
                <a:schemeClr val="dk1"/>
              </a:buClr>
              <a:buSzPts val="1400"/>
              <a:buFont typeface="Verdana"/>
              <a:buAutoNum type="alphaUcPeriod"/>
            </a:pPr>
            <a:r>
              <a:rPr lang="en-US"/>
              <a:t>Bagaimana korelasi antar-feature, apakah ada pola yang menarik? Apa yang perlu dilakukan terhadap feature itu?</a:t>
            </a:r>
            <a:endParaRPr/>
          </a:p>
          <a:p>
            <a:pPr indent="0" lvl="0" marL="114935" rtl="0" algn="l">
              <a:lnSpc>
                <a:spcPct val="100000"/>
              </a:lnSpc>
              <a:spcBef>
                <a:spcPts val="1450"/>
              </a:spcBef>
              <a:spcAft>
                <a:spcPts val="0"/>
              </a:spcAft>
              <a:buNone/>
            </a:pPr>
            <a:r>
              <a:rPr lang="en-US"/>
              <a:t>* Tuliskan juga jika memang tidak ada feature yang saling berkorelasi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c31ed696c3_0_0"/>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pic>
        <p:nvPicPr>
          <p:cNvPr id="210" name="Google Shape;210;g2c31ed696c3_0_0"/>
          <p:cNvPicPr preferRelativeResize="0"/>
          <p:nvPr/>
        </p:nvPicPr>
        <p:blipFill>
          <a:blip r:embed="rId3">
            <a:alphaModFix/>
          </a:blip>
          <a:stretch>
            <a:fillRect/>
          </a:stretch>
        </p:blipFill>
        <p:spPr>
          <a:xfrm>
            <a:off x="720150" y="1222775"/>
            <a:ext cx="4346070" cy="3790825"/>
          </a:xfrm>
          <a:prstGeom prst="rect">
            <a:avLst/>
          </a:prstGeom>
          <a:noFill/>
          <a:ln>
            <a:noFill/>
          </a:ln>
        </p:spPr>
      </p:pic>
      <p:sp>
        <p:nvSpPr>
          <p:cNvPr id="211" name="Google Shape;211;g2c31ed696c3_0_0"/>
          <p:cNvSpPr txBox="1"/>
          <p:nvPr/>
        </p:nvSpPr>
        <p:spPr>
          <a:xfrm>
            <a:off x="796350" y="820813"/>
            <a:ext cx="2646900" cy="25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Verdana"/>
              <a:buAutoNum type="arabicParenR"/>
            </a:pPr>
            <a:r>
              <a:rPr b="1" lang="en-US">
                <a:solidFill>
                  <a:schemeClr val="dk1"/>
                </a:solidFill>
                <a:latin typeface="Verdana"/>
                <a:ea typeface="Verdana"/>
                <a:cs typeface="Verdana"/>
                <a:sym typeface="Verdana"/>
              </a:rPr>
              <a:t>Heatmap</a:t>
            </a:r>
            <a:endParaRPr b="1">
              <a:solidFill>
                <a:schemeClr val="dk1"/>
              </a:solidFill>
              <a:latin typeface="Verdana"/>
              <a:ea typeface="Verdana"/>
              <a:cs typeface="Verdana"/>
              <a:sym typeface="Verdana"/>
            </a:endParaRPr>
          </a:p>
        </p:txBody>
      </p:sp>
      <p:sp>
        <p:nvSpPr>
          <p:cNvPr id="212" name="Google Shape;212;g2c31ed696c3_0_0"/>
          <p:cNvSpPr txBox="1"/>
          <p:nvPr/>
        </p:nvSpPr>
        <p:spPr>
          <a:xfrm>
            <a:off x="5435800" y="2290825"/>
            <a:ext cx="3494700" cy="15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Karena terdapat banyak outliers pada kolom-kolom numerik maka digunakan </a:t>
            </a:r>
            <a:r>
              <a:rPr b="1" lang="en-US">
                <a:solidFill>
                  <a:schemeClr val="dk1"/>
                </a:solidFill>
                <a:latin typeface="Verdana"/>
                <a:ea typeface="Verdana"/>
                <a:cs typeface="Verdana"/>
                <a:sym typeface="Verdana"/>
              </a:rPr>
              <a:t>metode spearman</a:t>
            </a:r>
            <a:r>
              <a:rPr lang="en-US">
                <a:solidFill>
                  <a:schemeClr val="dk1"/>
                </a:solidFill>
                <a:latin typeface="Verdana"/>
                <a:ea typeface="Verdana"/>
                <a:cs typeface="Verdana"/>
                <a:sym typeface="Verdana"/>
              </a:rPr>
              <a:t> yang lebih tahan terhadap outliers dalam pembuatan correlation heatmap</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b="1">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c33ef76f4c_0_0"/>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pic>
        <p:nvPicPr>
          <p:cNvPr id="218" name="Google Shape;218;g2c33ef76f4c_0_0"/>
          <p:cNvPicPr preferRelativeResize="0"/>
          <p:nvPr/>
        </p:nvPicPr>
        <p:blipFill>
          <a:blip r:embed="rId3">
            <a:alphaModFix/>
          </a:blip>
          <a:stretch>
            <a:fillRect/>
          </a:stretch>
        </p:blipFill>
        <p:spPr>
          <a:xfrm>
            <a:off x="720150" y="1222775"/>
            <a:ext cx="4346070" cy="3790825"/>
          </a:xfrm>
          <a:prstGeom prst="rect">
            <a:avLst/>
          </a:prstGeom>
          <a:noFill/>
          <a:ln>
            <a:noFill/>
          </a:ln>
        </p:spPr>
      </p:pic>
      <p:sp>
        <p:nvSpPr>
          <p:cNvPr id="219" name="Google Shape;219;g2c33ef76f4c_0_0"/>
          <p:cNvSpPr txBox="1"/>
          <p:nvPr/>
        </p:nvSpPr>
        <p:spPr>
          <a:xfrm>
            <a:off x="796350" y="820813"/>
            <a:ext cx="2646900" cy="25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Verdana"/>
              <a:buAutoNum type="arabicParenR"/>
            </a:pPr>
            <a:r>
              <a:rPr b="1" lang="en-US">
                <a:solidFill>
                  <a:schemeClr val="dk1"/>
                </a:solidFill>
                <a:latin typeface="Verdana"/>
                <a:ea typeface="Verdana"/>
                <a:cs typeface="Verdana"/>
                <a:sym typeface="Verdana"/>
              </a:rPr>
              <a:t>Heatmap</a:t>
            </a:r>
            <a:endParaRPr b="1">
              <a:solidFill>
                <a:schemeClr val="dk1"/>
              </a:solidFill>
              <a:latin typeface="Verdana"/>
              <a:ea typeface="Verdana"/>
              <a:cs typeface="Verdana"/>
              <a:sym typeface="Verdana"/>
            </a:endParaRPr>
          </a:p>
        </p:txBody>
      </p:sp>
      <p:sp>
        <p:nvSpPr>
          <p:cNvPr id="220" name="Google Shape;220;g2c33ef76f4c_0_0"/>
          <p:cNvSpPr txBox="1"/>
          <p:nvPr/>
        </p:nvSpPr>
        <p:spPr>
          <a:xfrm>
            <a:off x="5435800" y="1222775"/>
            <a:ext cx="3494700" cy="3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1. Mayoritas korelasi antar feature termasuk lemah (nilai korelasi kurang dari 0.3) kecuali pada feature </a:t>
            </a:r>
            <a:r>
              <a:rPr b="1" lang="en-US">
                <a:solidFill>
                  <a:schemeClr val="dk1"/>
                </a:solidFill>
                <a:latin typeface="Verdana"/>
                <a:ea typeface="Verdana"/>
                <a:cs typeface="Verdana"/>
                <a:sym typeface="Verdana"/>
              </a:rPr>
              <a:t>previous</a:t>
            </a:r>
            <a:r>
              <a:rPr lang="en-US">
                <a:solidFill>
                  <a:schemeClr val="dk1"/>
                </a:solidFill>
                <a:latin typeface="Verdana"/>
                <a:ea typeface="Verdana"/>
                <a:cs typeface="Verdana"/>
                <a:sym typeface="Verdana"/>
              </a:rPr>
              <a:t> dan </a:t>
            </a:r>
            <a:r>
              <a:rPr b="1" lang="en-US">
                <a:solidFill>
                  <a:schemeClr val="dk1"/>
                </a:solidFill>
                <a:latin typeface="Verdana"/>
                <a:ea typeface="Verdana"/>
                <a:cs typeface="Verdana"/>
                <a:sym typeface="Verdana"/>
              </a:rPr>
              <a:t>pdays </a:t>
            </a:r>
            <a:r>
              <a:rPr lang="en-US">
                <a:solidFill>
                  <a:schemeClr val="dk1"/>
                </a:solidFill>
                <a:latin typeface="Verdana"/>
                <a:ea typeface="Verdana"/>
                <a:cs typeface="Verdana"/>
                <a:sym typeface="Verdana"/>
              </a:rPr>
              <a:t>yang memiliki korelasi linear positif yang kuat</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221" name="Google Shape;221;g2c33ef76f4c_0_0"/>
          <p:cNvSpPr/>
          <p:nvPr/>
        </p:nvSpPr>
        <p:spPr>
          <a:xfrm>
            <a:off x="3140450" y="3957425"/>
            <a:ext cx="440400" cy="400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cxnSp>
        <p:nvCxnSpPr>
          <p:cNvPr id="222" name="Google Shape;222;g2c33ef76f4c_0_0"/>
          <p:cNvCxnSpPr/>
          <p:nvPr/>
        </p:nvCxnSpPr>
        <p:spPr>
          <a:xfrm>
            <a:off x="3580850" y="4005125"/>
            <a:ext cx="3166500" cy="0"/>
          </a:xfrm>
          <a:prstGeom prst="straightConnector1">
            <a:avLst/>
          </a:prstGeom>
          <a:noFill/>
          <a:ln cap="flat" cmpd="sng" w="19050">
            <a:solidFill>
              <a:srgbClr val="FF0000"/>
            </a:solidFill>
            <a:prstDash val="solid"/>
            <a:round/>
            <a:headEnd len="med" w="med" type="none"/>
            <a:tailEnd len="med" w="med" type="none"/>
          </a:ln>
        </p:spPr>
      </p:cxnSp>
      <p:cxnSp>
        <p:nvCxnSpPr>
          <p:cNvPr id="223" name="Google Shape;223;g2c33ef76f4c_0_0"/>
          <p:cNvCxnSpPr/>
          <p:nvPr/>
        </p:nvCxnSpPr>
        <p:spPr>
          <a:xfrm>
            <a:off x="6747350" y="3002525"/>
            <a:ext cx="0" cy="10026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c33ef76f4c_0_11"/>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pic>
        <p:nvPicPr>
          <p:cNvPr id="229" name="Google Shape;229;g2c33ef76f4c_0_11"/>
          <p:cNvPicPr preferRelativeResize="0"/>
          <p:nvPr/>
        </p:nvPicPr>
        <p:blipFill>
          <a:blip r:embed="rId3">
            <a:alphaModFix/>
          </a:blip>
          <a:stretch>
            <a:fillRect/>
          </a:stretch>
        </p:blipFill>
        <p:spPr>
          <a:xfrm>
            <a:off x="720150" y="1222775"/>
            <a:ext cx="4346070" cy="3790825"/>
          </a:xfrm>
          <a:prstGeom prst="rect">
            <a:avLst/>
          </a:prstGeom>
          <a:noFill/>
          <a:ln>
            <a:noFill/>
          </a:ln>
        </p:spPr>
      </p:pic>
      <p:sp>
        <p:nvSpPr>
          <p:cNvPr id="230" name="Google Shape;230;g2c33ef76f4c_0_11"/>
          <p:cNvSpPr txBox="1"/>
          <p:nvPr/>
        </p:nvSpPr>
        <p:spPr>
          <a:xfrm>
            <a:off x="796350" y="820813"/>
            <a:ext cx="2646900" cy="25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Verdana"/>
              <a:buAutoNum type="arabicParenR"/>
            </a:pPr>
            <a:r>
              <a:rPr b="1" lang="en-US">
                <a:solidFill>
                  <a:schemeClr val="dk1"/>
                </a:solidFill>
                <a:latin typeface="Verdana"/>
                <a:ea typeface="Verdana"/>
                <a:cs typeface="Verdana"/>
                <a:sym typeface="Verdana"/>
              </a:rPr>
              <a:t>Heatmap</a:t>
            </a:r>
            <a:endParaRPr b="1">
              <a:solidFill>
                <a:schemeClr val="dk1"/>
              </a:solidFill>
              <a:latin typeface="Verdana"/>
              <a:ea typeface="Verdana"/>
              <a:cs typeface="Verdana"/>
              <a:sym typeface="Verdana"/>
            </a:endParaRPr>
          </a:p>
        </p:txBody>
      </p:sp>
      <p:sp>
        <p:nvSpPr>
          <p:cNvPr id="231" name="Google Shape;231;g2c33ef76f4c_0_11"/>
          <p:cNvSpPr txBox="1"/>
          <p:nvPr/>
        </p:nvSpPr>
        <p:spPr>
          <a:xfrm>
            <a:off x="5445175" y="1690150"/>
            <a:ext cx="3494700" cy="21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2. Terdapat korelasi kuat (diatas 0.7) yaitu pada korelasi feature </a:t>
            </a:r>
            <a:r>
              <a:rPr b="1" lang="en-US">
                <a:solidFill>
                  <a:schemeClr val="dk1"/>
                </a:solidFill>
                <a:latin typeface="Verdana"/>
                <a:ea typeface="Verdana"/>
                <a:cs typeface="Verdana"/>
                <a:sym typeface="Verdana"/>
              </a:rPr>
              <a:t>previous </a:t>
            </a:r>
            <a:r>
              <a:rPr lang="en-US">
                <a:solidFill>
                  <a:schemeClr val="dk1"/>
                </a:solidFill>
                <a:latin typeface="Verdana"/>
                <a:ea typeface="Verdana"/>
                <a:cs typeface="Verdana"/>
                <a:sym typeface="Verdana"/>
              </a:rPr>
              <a:t>dengan </a:t>
            </a:r>
            <a:r>
              <a:rPr b="1" lang="en-US">
                <a:solidFill>
                  <a:schemeClr val="dk1"/>
                </a:solidFill>
                <a:latin typeface="Verdana"/>
                <a:ea typeface="Verdana"/>
                <a:cs typeface="Verdana"/>
                <a:sym typeface="Verdana"/>
              </a:rPr>
              <a:t>pdays</a:t>
            </a:r>
            <a:r>
              <a:rPr lang="en-US">
                <a:solidFill>
                  <a:schemeClr val="dk1"/>
                </a:solidFill>
                <a:latin typeface="Verdana"/>
                <a:ea typeface="Verdana"/>
                <a:cs typeface="Verdana"/>
                <a:sym typeface="Verdana"/>
              </a:rPr>
              <a:t>, sehingga salah satu dari feature tersebut harus dihilangkan agar tidak menyebabkan multicollinearity.</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232" name="Google Shape;232;g2c33ef76f4c_0_11"/>
          <p:cNvSpPr/>
          <p:nvPr/>
        </p:nvSpPr>
        <p:spPr>
          <a:xfrm>
            <a:off x="3140450" y="3957425"/>
            <a:ext cx="440400" cy="400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33" name="Google Shape;233;g2c33ef76f4c_0_11"/>
          <p:cNvSpPr/>
          <p:nvPr/>
        </p:nvSpPr>
        <p:spPr>
          <a:xfrm>
            <a:off x="3580850" y="3557225"/>
            <a:ext cx="440400" cy="400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c33623edcd_0_4"/>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pic>
        <p:nvPicPr>
          <p:cNvPr id="239" name="Google Shape;239;g2c33623edcd_0_4"/>
          <p:cNvPicPr preferRelativeResize="0"/>
          <p:nvPr/>
        </p:nvPicPr>
        <p:blipFill>
          <a:blip r:embed="rId3">
            <a:alphaModFix/>
          </a:blip>
          <a:stretch>
            <a:fillRect/>
          </a:stretch>
        </p:blipFill>
        <p:spPr>
          <a:xfrm>
            <a:off x="720150" y="1222775"/>
            <a:ext cx="4346070" cy="3790825"/>
          </a:xfrm>
          <a:prstGeom prst="rect">
            <a:avLst/>
          </a:prstGeom>
          <a:noFill/>
          <a:ln>
            <a:noFill/>
          </a:ln>
        </p:spPr>
      </p:pic>
      <p:sp>
        <p:nvSpPr>
          <p:cNvPr id="240" name="Google Shape;240;g2c33623edcd_0_4"/>
          <p:cNvSpPr txBox="1"/>
          <p:nvPr/>
        </p:nvSpPr>
        <p:spPr>
          <a:xfrm>
            <a:off x="796350" y="820813"/>
            <a:ext cx="2646900" cy="25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Verdana"/>
              <a:buAutoNum type="arabicParenR"/>
            </a:pPr>
            <a:r>
              <a:rPr b="1" lang="en-US">
                <a:solidFill>
                  <a:schemeClr val="dk1"/>
                </a:solidFill>
                <a:latin typeface="Verdana"/>
                <a:ea typeface="Verdana"/>
                <a:cs typeface="Verdana"/>
                <a:sym typeface="Verdana"/>
              </a:rPr>
              <a:t>Heatmap</a:t>
            </a:r>
            <a:endParaRPr b="1">
              <a:solidFill>
                <a:schemeClr val="dk1"/>
              </a:solidFill>
              <a:latin typeface="Verdana"/>
              <a:ea typeface="Verdana"/>
              <a:cs typeface="Verdana"/>
              <a:sym typeface="Verdana"/>
            </a:endParaRPr>
          </a:p>
        </p:txBody>
      </p:sp>
      <p:sp>
        <p:nvSpPr>
          <p:cNvPr id="241" name="Google Shape;241;g2c33623edcd_0_4"/>
          <p:cNvSpPr txBox="1"/>
          <p:nvPr/>
        </p:nvSpPr>
        <p:spPr>
          <a:xfrm>
            <a:off x="5445175" y="1643325"/>
            <a:ext cx="3494700" cy="22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3</a:t>
            </a:r>
            <a:r>
              <a:rPr lang="en-US">
                <a:solidFill>
                  <a:schemeClr val="dk1"/>
                </a:solidFill>
                <a:latin typeface="Verdana"/>
                <a:ea typeface="Verdana"/>
                <a:cs typeface="Verdana"/>
                <a:sym typeface="Verdana"/>
              </a:rPr>
              <a:t>. Feature </a:t>
            </a:r>
            <a:r>
              <a:rPr b="1" lang="en-US">
                <a:solidFill>
                  <a:schemeClr val="dk1"/>
                </a:solidFill>
                <a:latin typeface="Verdana"/>
                <a:ea typeface="Verdana"/>
                <a:cs typeface="Verdana"/>
                <a:sym typeface="Verdana"/>
              </a:rPr>
              <a:t>duration</a:t>
            </a:r>
            <a:r>
              <a:rPr lang="en-US">
                <a:solidFill>
                  <a:schemeClr val="dk1"/>
                </a:solidFill>
                <a:latin typeface="Verdana"/>
                <a:ea typeface="Verdana"/>
                <a:cs typeface="Verdana"/>
                <a:sym typeface="Verdana"/>
              </a:rPr>
              <a:t> memiliki korelasi positif terhadap feature target </a:t>
            </a:r>
            <a:r>
              <a:rPr b="1" lang="en-US">
                <a:solidFill>
                  <a:schemeClr val="dk1"/>
                </a:solidFill>
                <a:latin typeface="Verdana"/>
                <a:ea typeface="Verdana"/>
                <a:cs typeface="Verdana"/>
                <a:sym typeface="Verdana"/>
              </a:rPr>
              <a:t>y</a:t>
            </a:r>
            <a:r>
              <a:rPr lang="en-US">
                <a:solidFill>
                  <a:schemeClr val="dk1"/>
                </a:solidFill>
                <a:latin typeface="Verdana"/>
                <a:ea typeface="Verdana"/>
                <a:cs typeface="Verdana"/>
                <a:sym typeface="Verdana"/>
              </a:rPr>
              <a:t> atau klien berlangganan deposito.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Hal tersebut menunjukkan semakin lama durasi kontak terakhir dengan klien, maka klien </a:t>
            </a:r>
            <a:r>
              <a:rPr b="1" lang="en-US">
                <a:solidFill>
                  <a:schemeClr val="dk1"/>
                </a:solidFill>
                <a:latin typeface="Verdana"/>
                <a:ea typeface="Verdana"/>
                <a:cs typeface="Verdana"/>
                <a:sym typeface="Verdana"/>
              </a:rPr>
              <a:t>berpotensi</a:t>
            </a:r>
            <a:r>
              <a:rPr lang="en-US">
                <a:solidFill>
                  <a:schemeClr val="dk1"/>
                </a:solidFill>
                <a:latin typeface="Verdana"/>
                <a:ea typeface="Verdana"/>
                <a:cs typeface="Verdana"/>
                <a:sym typeface="Verdana"/>
              </a:rPr>
              <a:t> untuk berlangganan deposito</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242" name="Google Shape;242;g2c33623edcd_0_4"/>
          <p:cNvSpPr/>
          <p:nvPr/>
        </p:nvSpPr>
        <p:spPr>
          <a:xfrm>
            <a:off x="2226050" y="4414625"/>
            <a:ext cx="440400" cy="4002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cxnSp>
        <p:nvCxnSpPr>
          <p:cNvPr id="243" name="Google Shape;243;g2c33623edcd_0_4"/>
          <p:cNvCxnSpPr>
            <a:stCxn id="242" idx="3"/>
          </p:cNvCxnSpPr>
          <p:nvPr/>
        </p:nvCxnSpPr>
        <p:spPr>
          <a:xfrm>
            <a:off x="2666450" y="4614725"/>
            <a:ext cx="4080900" cy="0"/>
          </a:xfrm>
          <a:prstGeom prst="straightConnector1">
            <a:avLst/>
          </a:prstGeom>
          <a:noFill/>
          <a:ln cap="flat" cmpd="sng" w="19050">
            <a:solidFill>
              <a:srgbClr val="9900FF"/>
            </a:solidFill>
            <a:prstDash val="solid"/>
            <a:round/>
            <a:headEnd len="med" w="med" type="none"/>
            <a:tailEnd len="med" w="med" type="none"/>
          </a:ln>
        </p:spPr>
      </p:cxnSp>
      <p:cxnSp>
        <p:nvCxnSpPr>
          <p:cNvPr id="244" name="Google Shape;244;g2c33623edcd_0_4"/>
          <p:cNvCxnSpPr/>
          <p:nvPr/>
        </p:nvCxnSpPr>
        <p:spPr>
          <a:xfrm>
            <a:off x="6747350" y="3919925"/>
            <a:ext cx="0" cy="702600"/>
          </a:xfrm>
          <a:prstGeom prst="straightConnector1">
            <a:avLst/>
          </a:prstGeom>
          <a:noFill/>
          <a:ln cap="flat" cmpd="sng" w="19050">
            <a:solidFill>
              <a:srgbClr val="9900FF"/>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c33ef76f4c_0_25"/>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pic>
        <p:nvPicPr>
          <p:cNvPr id="250" name="Google Shape;250;g2c33ef76f4c_0_25"/>
          <p:cNvPicPr preferRelativeResize="0"/>
          <p:nvPr/>
        </p:nvPicPr>
        <p:blipFill>
          <a:blip r:embed="rId3">
            <a:alphaModFix/>
          </a:blip>
          <a:stretch>
            <a:fillRect/>
          </a:stretch>
        </p:blipFill>
        <p:spPr>
          <a:xfrm>
            <a:off x="720150" y="1222775"/>
            <a:ext cx="4346070" cy="3790825"/>
          </a:xfrm>
          <a:prstGeom prst="rect">
            <a:avLst/>
          </a:prstGeom>
          <a:noFill/>
          <a:ln>
            <a:noFill/>
          </a:ln>
        </p:spPr>
      </p:pic>
      <p:sp>
        <p:nvSpPr>
          <p:cNvPr id="251" name="Google Shape;251;g2c33ef76f4c_0_25"/>
          <p:cNvSpPr txBox="1"/>
          <p:nvPr/>
        </p:nvSpPr>
        <p:spPr>
          <a:xfrm>
            <a:off x="796350" y="820813"/>
            <a:ext cx="2646900" cy="25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Verdana"/>
              <a:buAutoNum type="arabicParenR"/>
            </a:pPr>
            <a:r>
              <a:rPr b="1" lang="en-US">
                <a:solidFill>
                  <a:schemeClr val="dk1"/>
                </a:solidFill>
                <a:latin typeface="Verdana"/>
                <a:ea typeface="Verdana"/>
                <a:cs typeface="Verdana"/>
                <a:sym typeface="Verdana"/>
              </a:rPr>
              <a:t>Heatmap</a:t>
            </a:r>
            <a:endParaRPr b="1">
              <a:solidFill>
                <a:schemeClr val="dk1"/>
              </a:solidFill>
              <a:latin typeface="Verdana"/>
              <a:ea typeface="Verdana"/>
              <a:cs typeface="Verdana"/>
              <a:sym typeface="Verdana"/>
            </a:endParaRPr>
          </a:p>
        </p:txBody>
      </p:sp>
      <p:sp>
        <p:nvSpPr>
          <p:cNvPr id="252" name="Google Shape;252;g2c33ef76f4c_0_25"/>
          <p:cNvSpPr txBox="1"/>
          <p:nvPr/>
        </p:nvSpPr>
        <p:spPr>
          <a:xfrm>
            <a:off x="5445175" y="1690150"/>
            <a:ext cx="3494700" cy="21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4. Usia klien </a:t>
            </a:r>
            <a:r>
              <a:rPr b="1" lang="en-US">
                <a:solidFill>
                  <a:schemeClr val="dk1"/>
                </a:solidFill>
                <a:latin typeface="Verdana"/>
                <a:ea typeface="Verdana"/>
                <a:cs typeface="Verdana"/>
                <a:sym typeface="Verdana"/>
              </a:rPr>
              <a:t>(age)</a:t>
            </a:r>
            <a:r>
              <a:rPr lang="en-US">
                <a:solidFill>
                  <a:schemeClr val="dk1"/>
                </a:solidFill>
                <a:latin typeface="Verdana"/>
                <a:ea typeface="Verdana"/>
                <a:cs typeface="Verdana"/>
                <a:sym typeface="Verdana"/>
              </a:rPr>
              <a:t>, hari terakhir kontak dalam sebulan </a:t>
            </a:r>
            <a:r>
              <a:rPr b="1" lang="en-US">
                <a:solidFill>
                  <a:schemeClr val="dk1"/>
                </a:solidFill>
                <a:latin typeface="Verdana"/>
                <a:ea typeface="Verdana"/>
                <a:cs typeface="Verdana"/>
                <a:sym typeface="Verdana"/>
              </a:rPr>
              <a:t>(day)</a:t>
            </a:r>
            <a:r>
              <a:rPr lang="en-US">
                <a:solidFill>
                  <a:schemeClr val="dk1"/>
                </a:solidFill>
                <a:latin typeface="Verdana"/>
                <a:ea typeface="Verdana"/>
                <a:cs typeface="Verdana"/>
                <a:sym typeface="Verdana"/>
              </a:rPr>
              <a:t> dan jumlah kontak yang dilakukan selama kampanye </a:t>
            </a:r>
            <a:r>
              <a:rPr b="1" lang="en-US">
                <a:solidFill>
                  <a:schemeClr val="dk1"/>
                </a:solidFill>
                <a:latin typeface="Verdana"/>
                <a:ea typeface="Verdana"/>
                <a:cs typeface="Verdana"/>
                <a:sym typeface="Verdana"/>
              </a:rPr>
              <a:t>(campaign)</a:t>
            </a:r>
            <a:r>
              <a:rPr lang="en-US">
                <a:solidFill>
                  <a:schemeClr val="dk1"/>
                </a:solidFill>
                <a:latin typeface="Verdana"/>
                <a:ea typeface="Verdana"/>
                <a:cs typeface="Verdana"/>
                <a:sym typeface="Verdana"/>
              </a:rPr>
              <a:t> tidak memiliki korelasi dengan feature target </a:t>
            </a:r>
            <a:r>
              <a:rPr b="1" lang="en-US">
                <a:solidFill>
                  <a:schemeClr val="dk1"/>
                </a:solidFill>
                <a:latin typeface="Verdana"/>
                <a:ea typeface="Verdana"/>
                <a:cs typeface="Verdana"/>
                <a:sym typeface="Verdana"/>
              </a:rPr>
              <a:t>y </a:t>
            </a:r>
            <a:r>
              <a:rPr lang="en-US">
                <a:solidFill>
                  <a:schemeClr val="dk1"/>
                </a:solidFill>
                <a:latin typeface="Verdana"/>
                <a:ea typeface="Verdana"/>
                <a:cs typeface="Verdana"/>
                <a:sym typeface="Verdana"/>
              </a:rPr>
              <a:t>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253" name="Google Shape;253;g2c33ef76f4c_0_25"/>
          <p:cNvSpPr/>
          <p:nvPr/>
        </p:nvSpPr>
        <p:spPr>
          <a:xfrm>
            <a:off x="921975" y="4418550"/>
            <a:ext cx="440400" cy="4002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54" name="Google Shape;254;g2c33ef76f4c_0_25"/>
          <p:cNvSpPr/>
          <p:nvPr/>
        </p:nvSpPr>
        <p:spPr>
          <a:xfrm>
            <a:off x="1795775" y="4418550"/>
            <a:ext cx="440400" cy="4002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55" name="Google Shape;255;g2c33ef76f4c_0_25"/>
          <p:cNvSpPr/>
          <p:nvPr/>
        </p:nvSpPr>
        <p:spPr>
          <a:xfrm>
            <a:off x="2669575" y="4418550"/>
            <a:ext cx="440400" cy="4002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c33623edcd_0_11"/>
          <p:cNvSpPr txBox="1"/>
          <p:nvPr/>
        </p:nvSpPr>
        <p:spPr>
          <a:xfrm>
            <a:off x="5913625" y="1418450"/>
            <a:ext cx="3035700" cy="19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Secara umum, pairwise tidak menunjukkan adanya pola yang menarik atau signifikan, namun memang ada beberapa yang menunjukan korelasi</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261" name="Google Shape;261;g2c33623edcd_0_11"/>
          <p:cNvSpPr txBox="1"/>
          <p:nvPr/>
        </p:nvSpPr>
        <p:spPr>
          <a:xfrm>
            <a:off x="5967475" y="564413"/>
            <a:ext cx="2646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Verdana"/>
                <a:ea typeface="Verdana"/>
                <a:cs typeface="Verdana"/>
                <a:sym typeface="Verdana"/>
              </a:rPr>
              <a:t>2)  Pairplot</a:t>
            </a:r>
            <a:endParaRPr b="1">
              <a:solidFill>
                <a:schemeClr val="dk1"/>
              </a:solidFill>
              <a:latin typeface="Verdana"/>
              <a:ea typeface="Verdana"/>
              <a:cs typeface="Verdana"/>
              <a:sym typeface="Verdana"/>
            </a:endParaRPr>
          </a:p>
        </p:txBody>
      </p:sp>
      <p:pic>
        <p:nvPicPr>
          <p:cNvPr id="262" name="Google Shape;262;g2c33623edcd_0_11"/>
          <p:cNvPicPr preferRelativeResize="0"/>
          <p:nvPr/>
        </p:nvPicPr>
        <p:blipFill>
          <a:blip r:embed="rId3">
            <a:alphaModFix/>
          </a:blip>
          <a:stretch>
            <a:fillRect/>
          </a:stretch>
        </p:blipFill>
        <p:spPr>
          <a:xfrm>
            <a:off x="440800" y="1"/>
            <a:ext cx="5358093"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c33ef76f4c_0_36"/>
          <p:cNvSpPr txBox="1"/>
          <p:nvPr/>
        </p:nvSpPr>
        <p:spPr>
          <a:xfrm>
            <a:off x="5967475" y="564413"/>
            <a:ext cx="2646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Verdana"/>
                <a:ea typeface="Verdana"/>
                <a:cs typeface="Verdana"/>
                <a:sym typeface="Verdana"/>
              </a:rPr>
              <a:t>2)  Pairplot</a:t>
            </a:r>
            <a:endParaRPr b="1">
              <a:solidFill>
                <a:schemeClr val="dk1"/>
              </a:solidFill>
              <a:latin typeface="Verdana"/>
              <a:ea typeface="Verdana"/>
              <a:cs typeface="Verdana"/>
              <a:sym typeface="Verdana"/>
            </a:endParaRPr>
          </a:p>
        </p:txBody>
      </p:sp>
      <p:pic>
        <p:nvPicPr>
          <p:cNvPr id="268" name="Google Shape;268;g2c33ef76f4c_0_36"/>
          <p:cNvPicPr preferRelativeResize="0"/>
          <p:nvPr/>
        </p:nvPicPr>
        <p:blipFill>
          <a:blip r:embed="rId3">
            <a:alphaModFix/>
          </a:blip>
          <a:stretch>
            <a:fillRect/>
          </a:stretch>
        </p:blipFill>
        <p:spPr>
          <a:xfrm>
            <a:off x="440800" y="1"/>
            <a:ext cx="5358093" cy="5143499"/>
          </a:xfrm>
          <a:prstGeom prst="rect">
            <a:avLst/>
          </a:prstGeom>
          <a:noFill/>
          <a:ln>
            <a:noFill/>
          </a:ln>
        </p:spPr>
      </p:pic>
      <p:sp>
        <p:nvSpPr>
          <p:cNvPr id="269" name="Google Shape;269;g2c33ef76f4c_0_36"/>
          <p:cNvSpPr/>
          <p:nvPr/>
        </p:nvSpPr>
        <p:spPr>
          <a:xfrm>
            <a:off x="1407250" y="41250"/>
            <a:ext cx="758700" cy="711900"/>
          </a:xfrm>
          <a:prstGeom prst="roundRect">
            <a:avLst>
              <a:gd fmla="val 16667" name="adj"/>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70" name="Google Shape;270;g2c33ef76f4c_0_36"/>
          <p:cNvSpPr/>
          <p:nvPr/>
        </p:nvSpPr>
        <p:spPr>
          <a:xfrm>
            <a:off x="5968575" y="1319125"/>
            <a:ext cx="121800" cy="1218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71" name="Google Shape;271;g2c33ef76f4c_0_36"/>
          <p:cNvSpPr txBox="1"/>
          <p:nvPr/>
        </p:nvSpPr>
        <p:spPr>
          <a:xfrm>
            <a:off x="6166575" y="1179925"/>
            <a:ext cx="2848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Verdana"/>
                <a:ea typeface="Verdana"/>
                <a:cs typeface="Verdana"/>
                <a:sym typeface="Verdana"/>
              </a:rPr>
              <a:t>Feature </a:t>
            </a:r>
            <a:r>
              <a:rPr b="1" lang="en-US" sz="1200">
                <a:solidFill>
                  <a:schemeClr val="dk1"/>
                </a:solidFill>
                <a:latin typeface="Verdana"/>
                <a:ea typeface="Verdana"/>
                <a:cs typeface="Verdana"/>
                <a:sym typeface="Verdana"/>
              </a:rPr>
              <a:t>age </a:t>
            </a:r>
            <a:r>
              <a:rPr lang="en-US" sz="1200">
                <a:solidFill>
                  <a:schemeClr val="dk1"/>
                </a:solidFill>
                <a:latin typeface="Verdana"/>
                <a:ea typeface="Verdana"/>
                <a:cs typeface="Verdana"/>
                <a:sym typeface="Verdana"/>
              </a:rPr>
              <a:t>dan </a:t>
            </a:r>
            <a:r>
              <a:rPr b="1" lang="en-US" sz="1200">
                <a:solidFill>
                  <a:schemeClr val="dk1"/>
                </a:solidFill>
                <a:latin typeface="Verdana"/>
                <a:ea typeface="Verdana"/>
                <a:cs typeface="Verdana"/>
                <a:sym typeface="Verdana"/>
              </a:rPr>
              <a:t>balance </a:t>
            </a:r>
            <a:r>
              <a:rPr lang="en-US" sz="1200">
                <a:solidFill>
                  <a:schemeClr val="dk1"/>
                </a:solidFill>
                <a:latin typeface="Verdana"/>
                <a:ea typeface="Verdana"/>
                <a:cs typeface="Verdana"/>
                <a:sym typeface="Verdana"/>
              </a:rPr>
              <a:t>memiliki korelasi positif terhadap feature target </a:t>
            </a:r>
            <a:r>
              <a:rPr b="1" lang="en-US" sz="1200">
                <a:solidFill>
                  <a:schemeClr val="dk1"/>
                </a:solidFill>
                <a:latin typeface="Verdana"/>
                <a:ea typeface="Verdana"/>
                <a:cs typeface="Verdana"/>
                <a:sym typeface="Verdana"/>
              </a:rPr>
              <a:t>y</a:t>
            </a:r>
            <a:r>
              <a:rPr lang="en-US" sz="1200">
                <a:solidFill>
                  <a:schemeClr val="dk1"/>
                </a:solidFill>
                <a:latin typeface="Verdana"/>
                <a:ea typeface="Verdana"/>
                <a:cs typeface="Verdana"/>
                <a:sym typeface="Verdana"/>
              </a:rPr>
              <a:t>, baik yang berlangganan deposito maupun yang tidak berlangganan deposito</a:t>
            </a:r>
            <a:endParaRPr sz="1200">
              <a:solidFill>
                <a:schemeClr val="dk1"/>
              </a:solidFill>
              <a:latin typeface="Verdana"/>
              <a:ea typeface="Verdana"/>
              <a:cs typeface="Verdana"/>
              <a:sym typeface="Verdana"/>
            </a:endParaRPr>
          </a:p>
        </p:txBody>
      </p:sp>
      <p:sp>
        <p:nvSpPr>
          <p:cNvPr id="272" name="Google Shape;272;g2c33ef76f4c_0_36"/>
          <p:cNvSpPr/>
          <p:nvPr/>
        </p:nvSpPr>
        <p:spPr>
          <a:xfrm>
            <a:off x="3470900" y="1440925"/>
            <a:ext cx="758700" cy="7119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73" name="Google Shape;273;g2c33ef76f4c_0_36"/>
          <p:cNvSpPr/>
          <p:nvPr/>
        </p:nvSpPr>
        <p:spPr>
          <a:xfrm>
            <a:off x="5968575" y="2886225"/>
            <a:ext cx="121800" cy="121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74" name="Google Shape;274;g2c33ef76f4c_0_36"/>
          <p:cNvSpPr txBox="1"/>
          <p:nvPr/>
        </p:nvSpPr>
        <p:spPr>
          <a:xfrm>
            <a:off x="6166575" y="2750675"/>
            <a:ext cx="2848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Verdana"/>
                <a:ea typeface="Verdana"/>
                <a:cs typeface="Verdana"/>
                <a:sym typeface="Verdana"/>
              </a:rPr>
              <a:t>Feature </a:t>
            </a:r>
            <a:r>
              <a:rPr b="1" lang="en-US" sz="1200">
                <a:solidFill>
                  <a:schemeClr val="dk1"/>
                </a:solidFill>
                <a:latin typeface="Verdana"/>
                <a:ea typeface="Verdana"/>
                <a:cs typeface="Verdana"/>
                <a:sym typeface="Verdana"/>
              </a:rPr>
              <a:t>day</a:t>
            </a:r>
            <a:r>
              <a:rPr b="1" lang="en-US" sz="1200">
                <a:solidFill>
                  <a:schemeClr val="dk1"/>
                </a:solidFill>
                <a:latin typeface="Verdana"/>
                <a:ea typeface="Verdana"/>
                <a:cs typeface="Verdana"/>
                <a:sym typeface="Verdana"/>
              </a:rPr>
              <a:t> </a:t>
            </a:r>
            <a:r>
              <a:rPr lang="en-US" sz="1200">
                <a:solidFill>
                  <a:schemeClr val="dk1"/>
                </a:solidFill>
                <a:latin typeface="Verdana"/>
                <a:ea typeface="Verdana"/>
                <a:cs typeface="Verdana"/>
                <a:sym typeface="Verdana"/>
              </a:rPr>
              <a:t>dan </a:t>
            </a:r>
            <a:r>
              <a:rPr b="1" lang="en-US" sz="1200">
                <a:solidFill>
                  <a:schemeClr val="dk1"/>
                </a:solidFill>
                <a:latin typeface="Verdana"/>
                <a:ea typeface="Verdana"/>
                <a:cs typeface="Verdana"/>
                <a:sym typeface="Verdana"/>
              </a:rPr>
              <a:t>campaign </a:t>
            </a:r>
            <a:r>
              <a:rPr lang="en-US" sz="1200">
                <a:solidFill>
                  <a:schemeClr val="dk1"/>
                </a:solidFill>
                <a:latin typeface="Verdana"/>
                <a:ea typeface="Verdana"/>
                <a:cs typeface="Verdana"/>
                <a:sym typeface="Verdana"/>
              </a:rPr>
              <a:t>(jumlah kontak yang dilakukan selama kampanye)</a:t>
            </a:r>
            <a:r>
              <a:rPr b="1" lang="en-US" sz="1200">
                <a:solidFill>
                  <a:schemeClr val="dk1"/>
                </a:solidFill>
                <a:latin typeface="Verdana"/>
                <a:ea typeface="Verdana"/>
                <a:cs typeface="Verdana"/>
                <a:sym typeface="Verdana"/>
              </a:rPr>
              <a:t> </a:t>
            </a:r>
            <a:r>
              <a:rPr lang="en-US" sz="1200">
                <a:solidFill>
                  <a:schemeClr val="dk1"/>
                </a:solidFill>
                <a:latin typeface="Verdana"/>
                <a:ea typeface="Verdana"/>
                <a:cs typeface="Verdana"/>
                <a:sym typeface="Verdana"/>
              </a:rPr>
              <a:t>memiliki korelasi positif terhadap feature target </a:t>
            </a:r>
            <a:r>
              <a:rPr b="1" lang="en-US" sz="1200">
                <a:solidFill>
                  <a:schemeClr val="dk1"/>
                </a:solidFill>
                <a:latin typeface="Verdana"/>
                <a:ea typeface="Verdana"/>
                <a:cs typeface="Verdana"/>
                <a:sym typeface="Verdana"/>
              </a:rPr>
              <a:t>y</a:t>
            </a:r>
            <a:r>
              <a:rPr lang="en-US" sz="1200">
                <a:solidFill>
                  <a:schemeClr val="dk1"/>
                </a:solidFill>
                <a:latin typeface="Verdana"/>
                <a:ea typeface="Verdana"/>
                <a:cs typeface="Verdana"/>
                <a:sym typeface="Verdana"/>
              </a:rPr>
              <a:t>, baik yang berlangganan deposito maupun yang tidak berlangganan deposito</a:t>
            </a:r>
            <a:endParaRPr sz="120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512375" y="200450"/>
            <a:ext cx="5491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Teknis Pengerjaan</a:t>
            </a:r>
            <a:endParaRPr sz="2500"/>
          </a:p>
        </p:txBody>
      </p:sp>
      <p:sp>
        <p:nvSpPr>
          <p:cNvPr id="62" name="Google Shape;62;p3"/>
          <p:cNvSpPr txBox="1"/>
          <p:nvPr/>
        </p:nvSpPr>
        <p:spPr>
          <a:xfrm>
            <a:off x="667911" y="922463"/>
            <a:ext cx="8186420" cy="3599179"/>
          </a:xfrm>
          <a:prstGeom prst="rect">
            <a:avLst/>
          </a:prstGeom>
          <a:noFill/>
          <a:ln>
            <a:noFill/>
          </a:ln>
        </p:spPr>
        <p:txBody>
          <a:bodyPr anchorCtr="0" anchor="t" bIns="0" lIns="0" spcFirstLastPara="1" rIns="0" wrap="square" tIns="12700">
            <a:spAutoFit/>
          </a:bodyPr>
          <a:lstStyle/>
          <a:p>
            <a:pPr indent="-330835" lvl="0" marL="399415" marR="0" rtl="0" algn="l">
              <a:lnSpc>
                <a:spcPct val="100000"/>
              </a:lnSpc>
              <a:spcBef>
                <a:spcPts val="0"/>
              </a:spcBef>
              <a:spcAft>
                <a:spcPts val="0"/>
              </a:spcAft>
              <a:buClr>
                <a:schemeClr val="dk1"/>
              </a:buClr>
              <a:buSzPts val="1400"/>
              <a:buFont typeface="Verdana"/>
              <a:buAutoNum type="arabicPeriod"/>
            </a:pPr>
            <a:r>
              <a:rPr b="0" i="0" lang="en-US" sz="1400" u="none" cap="none" strike="noStrike">
                <a:solidFill>
                  <a:schemeClr val="dk1"/>
                </a:solidFill>
                <a:latin typeface="Verdana"/>
                <a:ea typeface="Verdana"/>
                <a:cs typeface="Verdana"/>
                <a:sym typeface="Verdana"/>
              </a:rPr>
              <a:t>Pekerjaan dilakukan secara </a:t>
            </a:r>
            <a:r>
              <a:rPr b="1" i="0" lang="en-US" sz="1400" u="none" cap="none" strike="noStrike">
                <a:solidFill>
                  <a:schemeClr val="dk1"/>
                </a:solidFill>
                <a:latin typeface="Verdana"/>
                <a:ea typeface="Verdana"/>
                <a:cs typeface="Verdana"/>
                <a:sym typeface="Verdana"/>
              </a:rPr>
              <a:t>berkelompok, sesuai kelompok Final Project</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50"/>
              <a:buFont typeface="Verdana"/>
              <a:buNone/>
            </a:pPr>
            <a:r>
              <a:t/>
            </a:r>
            <a:endParaRPr b="0" i="0" sz="1450" u="none" cap="none" strike="noStrike">
              <a:solidFill>
                <a:schemeClr val="dk1"/>
              </a:solidFill>
              <a:latin typeface="Verdana"/>
              <a:ea typeface="Verdana"/>
              <a:cs typeface="Verdana"/>
              <a:sym typeface="Verdana"/>
            </a:endParaRPr>
          </a:p>
          <a:p>
            <a:pPr indent="-369570" lvl="0" marL="399415" marR="955039" rtl="0" algn="l">
              <a:lnSpc>
                <a:spcPct val="105000"/>
              </a:lnSpc>
              <a:spcBef>
                <a:spcPts val="0"/>
              </a:spcBef>
              <a:spcAft>
                <a:spcPts val="0"/>
              </a:spcAft>
              <a:buClr>
                <a:schemeClr val="dk1"/>
              </a:buClr>
              <a:buSzPts val="1400"/>
              <a:buFont typeface="Verdana"/>
              <a:buAutoNum type="arabicPeriod"/>
            </a:pPr>
            <a:r>
              <a:rPr b="1" i="0" lang="en-US" sz="1400" u="none" cap="none" strike="noStrike">
                <a:solidFill>
                  <a:schemeClr val="dk1"/>
                </a:solidFill>
                <a:latin typeface="Verdana"/>
                <a:ea typeface="Verdana"/>
                <a:cs typeface="Verdana"/>
                <a:sym typeface="Verdana"/>
              </a:rPr>
              <a:t>Masing-masing anggota kelompok tetap perlu submit ke LMS </a:t>
            </a:r>
            <a:r>
              <a:rPr b="0" i="0" lang="en-US" sz="1400" u="none" cap="none" strike="noStrike">
                <a:solidFill>
                  <a:schemeClr val="dk1"/>
                </a:solidFill>
                <a:latin typeface="Verdana"/>
                <a:ea typeface="Verdana"/>
                <a:cs typeface="Verdana"/>
                <a:sym typeface="Verdana"/>
              </a:rPr>
              <a:t>(jadi bukan  perwakilan)</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25"/>
              </a:spcBef>
              <a:spcAft>
                <a:spcPts val="0"/>
              </a:spcAft>
              <a:buClr>
                <a:schemeClr val="dk1"/>
              </a:buClr>
              <a:buSzPts val="1500"/>
              <a:buFont typeface="Verdana"/>
              <a:buNone/>
            </a:pPr>
            <a:r>
              <a:t/>
            </a:r>
            <a:endParaRPr b="0" i="0" sz="1500" u="none" cap="none" strike="noStrike">
              <a:solidFill>
                <a:schemeClr val="dk1"/>
              </a:solidFill>
              <a:latin typeface="Verdana"/>
              <a:ea typeface="Verdana"/>
              <a:cs typeface="Verdana"/>
              <a:sym typeface="Verdana"/>
            </a:endParaRPr>
          </a:p>
          <a:p>
            <a:pPr indent="-367030" lvl="0" marL="399415" marR="0" rtl="0" algn="l">
              <a:lnSpc>
                <a:spcPct val="100000"/>
              </a:lnSpc>
              <a:spcBef>
                <a:spcPts val="0"/>
              </a:spcBef>
              <a:spcAft>
                <a:spcPts val="0"/>
              </a:spcAft>
              <a:buClr>
                <a:schemeClr val="dk1"/>
              </a:buClr>
              <a:buSzPts val="1400"/>
              <a:buFont typeface="Verdana"/>
              <a:buAutoNum type="arabicPeriod"/>
            </a:pPr>
            <a:r>
              <a:rPr b="0" i="0" lang="en-US" sz="1400" u="none" cap="none" strike="noStrike">
                <a:solidFill>
                  <a:schemeClr val="dk1"/>
                </a:solidFill>
                <a:latin typeface="Verdana"/>
                <a:ea typeface="Verdana"/>
                <a:cs typeface="Verdana"/>
                <a:sym typeface="Verdana"/>
              </a:rPr>
              <a:t>File yang perlu dikumpulkan:</a:t>
            </a:r>
            <a:endParaRPr b="0" i="0" sz="1400" u="none" cap="none" strike="noStrike">
              <a:solidFill>
                <a:schemeClr val="dk1"/>
              </a:solidFill>
              <a:latin typeface="Verdana"/>
              <a:ea typeface="Verdana"/>
              <a:cs typeface="Verdana"/>
              <a:sym typeface="Verdana"/>
            </a:endParaRPr>
          </a:p>
          <a:p>
            <a:pPr indent="-336549" lvl="1" marL="856614" marR="5080" rtl="0" algn="l">
              <a:lnSpc>
                <a:spcPct val="105000"/>
              </a:lnSpc>
              <a:spcBef>
                <a:spcPts val="0"/>
              </a:spcBef>
              <a:spcAft>
                <a:spcPts val="0"/>
              </a:spcAft>
              <a:buClr>
                <a:schemeClr val="dk1"/>
              </a:buClr>
              <a:buSzPts val="1400"/>
              <a:buFont typeface="Tahoma"/>
              <a:buChar char="○"/>
            </a:pPr>
            <a:r>
              <a:rPr b="0" i="0" lang="en-US" sz="1400" u="none" cap="none" strike="noStrike">
                <a:solidFill>
                  <a:schemeClr val="dk1"/>
                </a:solidFill>
                <a:latin typeface="Verdana"/>
                <a:ea typeface="Verdana"/>
                <a:cs typeface="Verdana"/>
                <a:sym typeface="Verdana"/>
              </a:rPr>
              <a:t>File </a:t>
            </a:r>
            <a:r>
              <a:rPr b="1" i="0" lang="en-US" sz="1400" u="none" cap="none" strike="noStrike">
                <a:solidFill>
                  <a:schemeClr val="dk1"/>
                </a:solidFill>
                <a:latin typeface="Verdana"/>
                <a:ea typeface="Verdana"/>
                <a:cs typeface="Verdana"/>
                <a:sym typeface="Verdana"/>
              </a:rPr>
              <a:t>jupyter notebook </a:t>
            </a:r>
            <a:r>
              <a:rPr b="0" i="0" lang="en-US" sz="1400" u="none" cap="none" strike="noStrike">
                <a:solidFill>
                  <a:schemeClr val="dk1"/>
                </a:solidFill>
                <a:latin typeface="Verdana"/>
                <a:ea typeface="Verdana"/>
                <a:cs typeface="Verdana"/>
                <a:sym typeface="Verdana"/>
              </a:rPr>
              <a:t>(.ipynb) yang berisi source code. Tuliskan juga insights yang  ditemukan ke notebook tersebut sebagai text markdown.</a:t>
            </a:r>
            <a:endParaRPr b="0" i="0" sz="1400" u="none" cap="none" strike="noStrike">
              <a:solidFill>
                <a:schemeClr val="dk1"/>
              </a:solidFill>
              <a:latin typeface="Verdana"/>
              <a:ea typeface="Verdana"/>
              <a:cs typeface="Verdana"/>
              <a:sym typeface="Verdana"/>
            </a:endParaRPr>
          </a:p>
          <a:p>
            <a:pPr indent="-336549" lvl="1" marL="856614" marR="66675" rtl="0" algn="l">
              <a:lnSpc>
                <a:spcPct val="105000"/>
              </a:lnSpc>
              <a:spcBef>
                <a:spcPts val="0"/>
              </a:spcBef>
              <a:spcAft>
                <a:spcPts val="0"/>
              </a:spcAft>
              <a:buClr>
                <a:schemeClr val="dk1"/>
              </a:buClr>
              <a:buSzPts val="1400"/>
              <a:buFont typeface="Tahoma"/>
              <a:buChar char="○"/>
            </a:pPr>
            <a:r>
              <a:rPr b="0" i="0" lang="en-US" sz="1400" u="none" cap="none" strike="noStrike">
                <a:solidFill>
                  <a:schemeClr val="dk1"/>
                </a:solidFill>
                <a:latin typeface="Verdana"/>
                <a:ea typeface="Verdana"/>
                <a:cs typeface="Verdana"/>
                <a:sym typeface="Verdana"/>
              </a:rPr>
              <a:t>File </a:t>
            </a:r>
            <a:r>
              <a:rPr b="1" i="0" lang="en-US" sz="1400" u="none" cap="none" strike="noStrike">
                <a:solidFill>
                  <a:schemeClr val="dk1"/>
                </a:solidFill>
                <a:latin typeface="Verdana"/>
                <a:ea typeface="Verdana"/>
                <a:cs typeface="Verdana"/>
                <a:sym typeface="Verdana"/>
              </a:rPr>
              <a:t>laporan homework </a:t>
            </a:r>
            <a:r>
              <a:rPr b="0" i="0" lang="en-US" sz="1400" u="none" cap="none" strike="noStrike">
                <a:solidFill>
                  <a:schemeClr val="dk1"/>
                </a:solidFill>
                <a:latin typeface="Verdana"/>
                <a:ea typeface="Verdana"/>
                <a:cs typeface="Verdana"/>
                <a:sym typeface="Verdana"/>
              </a:rPr>
              <a:t>(.pdf) yang berisi rangkuman dari insight-insight yang  diperoleh, beserta rekomendasinya (rekomendasi pre-processing untuk EDA, dan  rekomendasi bisnis untuk business insight).</a:t>
            </a:r>
            <a:endParaRPr b="0" i="0" sz="1400" u="none" cap="none" strike="noStrike">
              <a:solidFill>
                <a:schemeClr val="dk1"/>
              </a:solidFill>
              <a:latin typeface="Verdana"/>
              <a:ea typeface="Verdana"/>
              <a:cs typeface="Verdana"/>
              <a:sym typeface="Verdana"/>
            </a:endParaRPr>
          </a:p>
          <a:p>
            <a:pPr indent="0" lvl="1" marL="457200" marR="0" rtl="0" algn="l">
              <a:lnSpc>
                <a:spcPct val="100000"/>
              </a:lnSpc>
              <a:spcBef>
                <a:spcPts val="25"/>
              </a:spcBef>
              <a:spcAft>
                <a:spcPts val="0"/>
              </a:spcAft>
              <a:buClr>
                <a:schemeClr val="dk1"/>
              </a:buClr>
              <a:buSzPts val="1500"/>
              <a:buFont typeface="Tahoma"/>
              <a:buNone/>
            </a:pPr>
            <a:r>
              <a:t/>
            </a:r>
            <a:endParaRPr b="0" i="0" sz="1500" u="none" cap="none" strike="noStrike">
              <a:solidFill>
                <a:schemeClr val="dk1"/>
              </a:solidFill>
              <a:latin typeface="Verdana"/>
              <a:ea typeface="Verdana"/>
              <a:cs typeface="Verdana"/>
              <a:sym typeface="Verdana"/>
            </a:endParaRPr>
          </a:p>
          <a:p>
            <a:pPr indent="-387350" lvl="0" marL="399415" marR="0" rtl="0" algn="l">
              <a:lnSpc>
                <a:spcPct val="100000"/>
              </a:lnSpc>
              <a:spcBef>
                <a:spcPts val="0"/>
              </a:spcBef>
              <a:spcAft>
                <a:spcPts val="0"/>
              </a:spcAft>
              <a:buClr>
                <a:schemeClr val="dk1"/>
              </a:buClr>
              <a:buSzPts val="1400"/>
              <a:buFont typeface="Verdana"/>
              <a:buAutoNum type="arabicPeriod"/>
            </a:pPr>
            <a:r>
              <a:rPr b="0" i="0" lang="en-US" sz="1400" u="none" cap="none" strike="noStrike">
                <a:solidFill>
                  <a:schemeClr val="dk1"/>
                </a:solidFill>
                <a:latin typeface="Verdana"/>
                <a:ea typeface="Verdana"/>
                <a:cs typeface="Verdana"/>
                <a:sym typeface="Verdana"/>
              </a:rPr>
              <a:t>Upload hasil pengerjaanmu melalui LMS.</a:t>
            </a:r>
            <a:endParaRPr b="0" i="0" sz="1400" u="none" cap="none" strike="noStrike">
              <a:solidFill>
                <a:schemeClr val="dk1"/>
              </a:solidFill>
              <a:latin typeface="Verdana"/>
              <a:ea typeface="Verdana"/>
              <a:cs typeface="Verdana"/>
              <a:sym typeface="Verdana"/>
            </a:endParaRPr>
          </a:p>
          <a:p>
            <a:pPr indent="-336549" lvl="1" marL="856614" marR="0" rtl="0" algn="l">
              <a:lnSpc>
                <a:spcPct val="100000"/>
              </a:lnSpc>
              <a:spcBef>
                <a:spcPts val="85"/>
              </a:spcBef>
              <a:spcAft>
                <a:spcPts val="0"/>
              </a:spcAft>
              <a:buClr>
                <a:schemeClr val="dk1"/>
              </a:buClr>
              <a:buSzPts val="1400"/>
              <a:buFont typeface="Tahoma"/>
              <a:buChar char="○"/>
            </a:pPr>
            <a:r>
              <a:rPr b="0" i="0" lang="en-US" sz="1400" u="none" cap="none" strike="noStrike">
                <a:solidFill>
                  <a:schemeClr val="dk1"/>
                </a:solidFill>
                <a:latin typeface="Verdana"/>
                <a:ea typeface="Verdana"/>
                <a:cs typeface="Verdana"/>
                <a:sym typeface="Verdana"/>
              </a:rPr>
              <a:t>Masukkan semua ﬁle ke dalam </a:t>
            </a:r>
            <a:r>
              <a:rPr b="1" i="0" lang="en-US" sz="1400" u="none" cap="none" strike="noStrike">
                <a:solidFill>
                  <a:schemeClr val="dk1"/>
                </a:solidFill>
                <a:latin typeface="Verdana"/>
                <a:ea typeface="Verdana"/>
                <a:cs typeface="Verdana"/>
                <a:sym typeface="Verdana"/>
              </a:rPr>
              <a:t>1 ﬁle </a:t>
            </a:r>
            <a:r>
              <a:rPr b="0" i="0" lang="en-US" sz="1400" u="none" cap="none" strike="noStrike">
                <a:solidFill>
                  <a:schemeClr val="dk1"/>
                </a:solidFill>
                <a:latin typeface="Verdana"/>
                <a:ea typeface="Verdana"/>
                <a:cs typeface="Verdana"/>
                <a:sym typeface="Verdana"/>
              </a:rPr>
              <a:t>dengan format </a:t>
            </a:r>
            <a:r>
              <a:rPr b="1" i="0" lang="en-US" sz="1400" u="none" cap="none" strike="noStrike">
                <a:solidFill>
                  <a:schemeClr val="dk1"/>
                </a:solidFill>
                <a:latin typeface="Verdana"/>
                <a:ea typeface="Verdana"/>
                <a:cs typeface="Verdana"/>
                <a:sym typeface="Verdana"/>
              </a:rPr>
              <a:t>ZIP</a:t>
            </a:r>
            <a:r>
              <a:rPr b="0" i="0" lang="en-US" sz="1400" u="none" cap="none" strike="noStrike">
                <a:solidFill>
                  <a:schemeClr val="dk1"/>
                </a:solidFill>
                <a:latin typeface="Verdana"/>
                <a:ea typeface="Verdana"/>
                <a:cs typeface="Verdana"/>
                <a:sym typeface="Verdana"/>
              </a:rPr>
              <a:t>.</a:t>
            </a:r>
            <a:endParaRPr b="0" i="0" sz="1400" u="none" cap="none" strike="noStrike">
              <a:solidFill>
                <a:schemeClr val="dk1"/>
              </a:solidFill>
              <a:latin typeface="Verdana"/>
              <a:ea typeface="Verdana"/>
              <a:cs typeface="Verdana"/>
              <a:sym typeface="Verdana"/>
            </a:endParaRPr>
          </a:p>
          <a:p>
            <a:pPr indent="-336549" lvl="1" marL="856614" marR="0" rtl="0" algn="l">
              <a:lnSpc>
                <a:spcPct val="100000"/>
              </a:lnSpc>
              <a:spcBef>
                <a:spcPts val="85"/>
              </a:spcBef>
              <a:spcAft>
                <a:spcPts val="0"/>
              </a:spcAft>
              <a:buClr>
                <a:schemeClr val="dk1"/>
              </a:buClr>
              <a:buSzPts val="1400"/>
              <a:buFont typeface="Tahoma"/>
              <a:buChar char="○"/>
            </a:pPr>
            <a:r>
              <a:rPr b="0" i="0" lang="en-US" sz="1400" u="none" cap="none" strike="noStrike">
                <a:solidFill>
                  <a:schemeClr val="dk1"/>
                </a:solidFill>
                <a:latin typeface="Verdana"/>
                <a:ea typeface="Verdana"/>
                <a:cs typeface="Verdana"/>
                <a:sym typeface="Verdana"/>
              </a:rPr>
              <a:t>Nama File:</a:t>
            </a:r>
            <a:endParaRPr b="0" i="0" sz="1400" u="none" cap="none" strike="noStrike">
              <a:solidFill>
                <a:schemeClr val="dk1"/>
              </a:solidFill>
              <a:latin typeface="Verdana"/>
              <a:ea typeface="Verdana"/>
              <a:cs typeface="Verdana"/>
              <a:sym typeface="Verdana"/>
            </a:endParaRPr>
          </a:p>
          <a:p>
            <a:pPr indent="0" lvl="0" marL="856614" marR="0" rtl="0" algn="l">
              <a:lnSpc>
                <a:spcPct val="100000"/>
              </a:lnSpc>
              <a:spcBef>
                <a:spcPts val="80"/>
              </a:spcBef>
              <a:spcAft>
                <a:spcPts val="0"/>
              </a:spcAft>
              <a:buNone/>
            </a:pPr>
            <a:r>
              <a:rPr b="1" i="0" lang="en-US" sz="1400" u="none" cap="none" strike="noStrike">
                <a:solidFill>
                  <a:schemeClr val="dk1"/>
                </a:solidFill>
                <a:latin typeface="Courier New"/>
                <a:ea typeface="Courier New"/>
                <a:cs typeface="Courier New"/>
                <a:sym typeface="Courier New"/>
              </a:rPr>
              <a:t>EDA - &lt;Nama Kelompok&gt;.zip</a:t>
            </a:r>
            <a:endParaRPr b="0" i="0" sz="1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c33ef76f4c_0_48"/>
          <p:cNvSpPr txBox="1"/>
          <p:nvPr/>
        </p:nvSpPr>
        <p:spPr>
          <a:xfrm>
            <a:off x="5967475" y="564413"/>
            <a:ext cx="2646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Verdana"/>
                <a:ea typeface="Verdana"/>
                <a:cs typeface="Verdana"/>
                <a:sym typeface="Verdana"/>
              </a:rPr>
              <a:t>2)  Pairplot</a:t>
            </a:r>
            <a:endParaRPr b="1">
              <a:solidFill>
                <a:schemeClr val="dk1"/>
              </a:solidFill>
              <a:latin typeface="Verdana"/>
              <a:ea typeface="Verdana"/>
              <a:cs typeface="Verdana"/>
              <a:sym typeface="Verdana"/>
            </a:endParaRPr>
          </a:p>
        </p:txBody>
      </p:sp>
      <p:pic>
        <p:nvPicPr>
          <p:cNvPr id="280" name="Google Shape;280;g2c33ef76f4c_0_48"/>
          <p:cNvPicPr preferRelativeResize="0"/>
          <p:nvPr/>
        </p:nvPicPr>
        <p:blipFill>
          <a:blip r:embed="rId3">
            <a:alphaModFix/>
          </a:blip>
          <a:stretch>
            <a:fillRect/>
          </a:stretch>
        </p:blipFill>
        <p:spPr>
          <a:xfrm>
            <a:off x="440800" y="1"/>
            <a:ext cx="5358093" cy="5143499"/>
          </a:xfrm>
          <a:prstGeom prst="rect">
            <a:avLst/>
          </a:prstGeom>
          <a:noFill/>
          <a:ln>
            <a:noFill/>
          </a:ln>
        </p:spPr>
      </p:pic>
      <p:sp>
        <p:nvSpPr>
          <p:cNvPr id="281" name="Google Shape;281;g2c33ef76f4c_0_48"/>
          <p:cNvSpPr/>
          <p:nvPr/>
        </p:nvSpPr>
        <p:spPr>
          <a:xfrm>
            <a:off x="4836250" y="3548925"/>
            <a:ext cx="758700" cy="711900"/>
          </a:xfrm>
          <a:prstGeom prst="roundRect">
            <a:avLst>
              <a:gd fmla="val 16667" name="adj"/>
            </a:avLst>
          </a:prstGeom>
          <a:noFill/>
          <a:ln cap="flat" cmpd="sng" w="381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82" name="Google Shape;282;g2c33ef76f4c_0_48"/>
          <p:cNvSpPr/>
          <p:nvPr/>
        </p:nvSpPr>
        <p:spPr>
          <a:xfrm>
            <a:off x="5968575" y="1319125"/>
            <a:ext cx="121800" cy="1218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283" name="Google Shape;283;g2c33ef76f4c_0_48"/>
          <p:cNvSpPr txBox="1"/>
          <p:nvPr/>
        </p:nvSpPr>
        <p:spPr>
          <a:xfrm>
            <a:off x="6166575" y="1179925"/>
            <a:ext cx="2848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Verdana"/>
                <a:ea typeface="Verdana"/>
                <a:cs typeface="Verdana"/>
                <a:sym typeface="Verdana"/>
              </a:rPr>
              <a:t>Feature </a:t>
            </a:r>
            <a:r>
              <a:rPr b="1" lang="en-US" sz="1200">
                <a:solidFill>
                  <a:schemeClr val="dk1"/>
                </a:solidFill>
                <a:latin typeface="Verdana"/>
                <a:ea typeface="Verdana"/>
                <a:cs typeface="Verdana"/>
                <a:sym typeface="Verdana"/>
              </a:rPr>
              <a:t>pdays </a:t>
            </a:r>
            <a:r>
              <a:rPr lang="en-US" sz="1200">
                <a:solidFill>
                  <a:schemeClr val="dk1"/>
                </a:solidFill>
                <a:latin typeface="Verdana"/>
                <a:ea typeface="Verdana"/>
                <a:cs typeface="Verdana"/>
                <a:sym typeface="Verdana"/>
              </a:rPr>
              <a:t>(jumlah hari sejak klien dihubungi dari kampanye sebelumnya)</a:t>
            </a:r>
            <a:r>
              <a:rPr b="1" lang="en-US" sz="1200">
                <a:solidFill>
                  <a:schemeClr val="dk1"/>
                </a:solidFill>
                <a:latin typeface="Verdana"/>
                <a:ea typeface="Verdana"/>
                <a:cs typeface="Verdana"/>
                <a:sym typeface="Verdana"/>
              </a:rPr>
              <a:t> </a:t>
            </a:r>
            <a:r>
              <a:rPr lang="en-US" sz="1200">
                <a:solidFill>
                  <a:schemeClr val="dk1"/>
                </a:solidFill>
                <a:latin typeface="Verdana"/>
                <a:ea typeface="Verdana"/>
                <a:cs typeface="Verdana"/>
                <a:sym typeface="Verdana"/>
              </a:rPr>
              <a:t>dan </a:t>
            </a:r>
            <a:r>
              <a:rPr b="1" lang="en-US" sz="1200">
                <a:solidFill>
                  <a:schemeClr val="dk1"/>
                </a:solidFill>
                <a:latin typeface="Verdana"/>
                <a:ea typeface="Verdana"/>
                <a:cs typeface="Verdana"/>
                <a:sym typeface="Verdana"/>
              </a:rPr>
              <a:t>previous</a:t>
            </a:r>
            <a:r>
              <a:rPr b="1" lang="en-US" sz="1200">
                <a:solidFill>
                  <a:schemeClr val="dk1"/>
                </a:solidFill>
                <a:latin typeface="Verdana"/>
                <a:ea typeface="Verdana"/>
                <a:cs typeface="Verdana"/>
                <a:sym typeface="Verdana"/>
              </a:rPr>
              <a:t> </a:t>
            </a:r>
            <a:r>
              <a:rPr lang="en-US" sz="1200">
                <a:solidFill>
                  <a:schemeClr val="dk1"/>
                </a:solidFill>
                <a:latin typeface="Verdana"/>
                <a:ea typeface="Verdana"/>
                <a:cs typeface="Verdana"/>
                <a:sym typeface="Verdana"/>
              </a:rPr>
              <a:t>(jumlah kontak yang dilakukan sebelum kampanye) </a:t>
            </a:r>
            <a:r>
              <a:rPr lang="en-US" sz="1200">
                <a:solidFill>
                  <a:schemeClr val="dk1"/>
                </a:solidFill>
                <a:latin typeface="Verdana"/>
                <a:ea typeface="Verdana"/>
                <a:cs typeface="Verdana"/>
                <a:sym typeface="Verdana"/>
              </a:rPr>
              <a:t>memiliki korelasi positif terhadap feature target </a:t>
            </a:r>
            <a:r>
              <a:rPr b="1" lang="en-US" sz="1200">
                <a:solidFill>
                  <a:schemeClr val="dk1"/>
                </a:solidFill>
                <a:latin typeface="Verdana"/>
                <a:ea typeface="Verdana"/>
                <a:cs typeface="Verdana"/>
                <a:sym typeface="Verdana"/>
              </a:rPr>
              <a:t>y</a:t>
            </a:r>
            <a:r>
              <a:rPr lang="en-US" sz="1200">
                <a:solidFill>
                  <a:schemeClr val="dk1"/>
                </a:solidFill>
                <a:latin typeface="Verdana"/>
                <a:ea typeface="Verdana"/>
                <a:cs typeface="Verdana"/>
                <a:sym typeface="Verdana"/>
              </a:rPr>
              <a:t>, baik yang berlangganan deposito maupun yang tidak berlangganan deposito</a:t>
            </a:r>
            <a:endParaRPr sz="1200">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c33ef76f4c_0_59"/>
          <p:cNvSpPr txBox="1"/>
          <p:nvPr/>
        </p:nvSpPr>
        <p:spPr>
          <a:xfrm>
            <a:off x="5545875" y="367663"/>
            <a:ext cx="2646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Verdana"/>
                <a:ea typeface="Verdana"/>
                <a:cs typeface="Verdana"/>
                <a:sym typeface="Verdana"/>
              </a:rPr>
              <a:t>3</a:t>
            </a:r>
            <a:r>
              <a:rPr b="1" lang="en-US">
                <a:solidFill>
                  <a:schemeClr val="dk1"/>
                </a:solidFill>
                <a:latin typeface="Verdana"/>
                <a:ea typeface="Verdana"/>
                <a:cs typeface="Verdana"/>
                <a:sym typeface="Verdana"/>
              </a:rPr>
              <a:t>)  Countplot</a:t>
            </a:r>
            <a:endParaRPr b="1">
              <a:solidFill>
                <a:schemeClr val="dk1"/>
              </a:solidFill>
              <a:latin typeface="Verdana"/>
              <a:ea typeface="Verdana"/>
              <a:cs typeface="Verdana"/>
              <a:sym typeface="Verdana"/>
            </a:endParaRPr>
          </a:p>
        </p:txBody>
      </p:sp>
      <p:sp>
        <p:nvSpPr>
          <p:cNvPr id="289" name="Google Shape;289;g2c33ef76f4c_0_59"/>
          <p:cNvSpPr txBox="1"/>
          <p:nvPr/>
        </p:nvSpPr>
        <p:spPr>
          <a:xfrm>
            <a:off x="5630200" y="719600"/>
            <a:ext cx="33189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Verdana"/>
                <a:ea typeface="Verdana"/>
                <a:cs typeface="Verdana"/>
                <a:sym typeface="Verdana"/>
              </a:rPr>
              <a:t>Berdasarkan jenis data kategori, didapatkan hasil yang </a:t>
            </a:r>
            <a:r>
              <a:rPr b="1" lang="en-US" sz="1200">
                <a:solidFill>
                  <a:schemeClr val="dk1"/>
                </a:solidFill>
                <a:latin typeface="Verdana"/>
                <a:ea typeface="Verdana"/>
                <a:cs typeface="Verdana"/>
                <a:sym typeface="Verdana"/>
              </a:rPr>
              <a:t>berlangganan deposito berjangka</a:t>
            </a:r>
            <a:endParaRPr b="1"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1. job      : Paling banyak dimiliki oleh pekerjaan </a:t>
            </a:r>
            <a:r>
              <a:rPr i="1" lang="en-US" sz="1200">
                <a:solidFill>
                  <a:schemeClr val="dk1"/>
                </a:solidFill>
                <a:latin typeface="Verdana"/>
                <a:ea typeface="Verdana"/>
                <a:cs typeface="Verdana"/>
                <a:sym typeface="Verdana"/>
              </a:rPr>
              <a:t>management. </a:t>
            </a:r>
            <a:r>
              <a:rPr lang="en-US" sz="1200">
                <a:solidFill>
                  <a:schemeClr val="dk1"/>
                </a:solidFill>
                <a:latin typeface="Verdana"/>
                <a:ea typeface="Verdana"/>
                <a:cs typeface="Verdana"/>
                <a:sym typeface="Verdana"/>
              </a:rPr>
              <a:t>Akan tetapi pelajar memiliki tingkat rasio paling baik</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i="1"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2. marital  : Klien yang masih single memiliki rasio lebih baik dalam berlangganan deposito berjangka</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3. education: Klien dengan </a:t>
            </a:r>
            <a:r>
              <a:rPr i="1" lang="en-US" sz="1200">
                <a:solidFill>
                  <a:schemeClr val="dk1"/>
                </a:solidFill>
                <a:latin typeface="Verdana"/>
                <a:ea typeface="Verdana"/>
                <a:cs typeface="Verdana"/>
                <a:sym typeface="Verdana"/>
              </a:rPr>
              <a:t>teritory education</a:t>
            </a:r>
            <a:r>
              <a:rPr lang="en-US" sz="1200">
                <a:solidFill>
                  <a:schemeClr val="dk1"/>
                </a:solidFill>
                <a:latin typeface="Verdana"/>
                <a:ea typeface="Verdana"/>
                <a:cs typeface="Verdana"/>
                <a:sym typeface="Verdana"/>
              </a:rPr>
              <a:t> memiliki rasio lebih baik dalam berlangganan deposito berjangka</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4. default  : Klien yang berlangganan deposito berjangka adalah klien yang tidak memiliki kredit macet</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5. housing  : Deposito berjangka dimiliki paling banyak oleh klien yang tidak memiliki pinjaman rumah</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p:txBody>
      </p:sp>
      <p:pic>
        <p:nvPicPr>
          <p:cNvPr id="290" name="Google Shape;290;g2c33ef76f4c_0_59"/>
          <p:cNvPicPr preferRelativeResize="0"/>
          <p:nvPr/>
        </p:nvPicPr>
        <p:blipFill>
          <a:blip r:embed="rId3">
            <a:alphaModFix/>
          </a:blip>
          <a:stretch>
            <a:fillRect/>
          </a:stretch>
        </p:blipFill>
        <p:spPr>
          <a:xfrm>
            <a:off x="338525" y="0"/>
            <a:ext cx="51435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c33ef76f4c_0_70"/>
          <p:cNvSpPr txBox="1"/>
          <p:nvPr/>
        </p:nvSpPr>
        <p:spPr>
          <a:xfrm>
            <a:off x="5545875" y="367663"/>
            <a:ext cx="26469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Verdana"/>
                <a:ea typeface="Verdana"/>
                <a:cs typeface="Verdana"/>
                <a:sym typeface="Verdana"/>
              </a:rPr>
              <a:t>3)  Countplot</a:t>
            </a:r>
            <a:endParaRPr b="1">
              <a:solidFill>
                <a:schemeClr val="dk1"/>
              </a:solidFill>
              <a:latin typeface="Verdana"/>
              <a:ea typeface="Verdana"/>
              <a:cs typeface="Verdana"/>
              <a:sym typeface="Verdana"/>
            </a:endParaRPr>
          </a:p>
        </p:txBody>
      </p:sp>
      <p:sp>
        <p:nvSpPr>
          <p:cNvPr id="296" name="Google Shape;296;g2c33ef76f4c_0_70"/>
          <p:cNvSpPr txBox="1"/>
          <p:nvPr/>
        </p:nvSpPr>
        <p:spPr>
          <a:xfrm>
            <a:off x="5630200" y="725825"/>
            <a:ext cx="33189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Verdana"/>
                <a:ea typeface="Verdana"/>
                <a:cs typeface="Verdana"/>
                <a:sym typeface="Verdana"/>
              </a:rPr>
              <a:t>Berdasarkan jenis data kategori, didapatkan hasil yang </a:t>
            </a:r>
            <a:r>
              <a:rPr b="1" lang="en-US" sz="1200">
                <a:solidFill>
                  <a:schemeClr val="dk1"/>
                </a:solidFill>
                <a:latin typeface="Verdana"/>
                <a:ea typeface="Verdana"/>
                <a:cs typeface="Verdana"/>
                <a:sym typeface="Verdana"/>
              </a:rPr>
              <a:t>berlangganan deposito berjangka</a:t>
            </a:r>
            <a:endParaRPr b="1" sz="1200">
              <a:solidFill>
                <a:schemeClr val="dk1"/>
              </a:solidFill>
              <a:latin typeface="Verdana"/>
              <a:ea typeface="Verdana"/>
              <a:cs typeface="Verdana"/>
              <a:sym typeface="Verdana"/>
            </a:endParaRPr>
          </a:p>
          <a:p>
            <a:pPr indent="0" lvl="0" marL="0" rtl="0" algn="l">
              <a:spcBef>
                <a:spcPts val="0"/>
              </a:spcBef>
              <a:spcAft>
                <a:spcPts val="0"/>
              </a:spcAft>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6. loan     : Paling banyak dimiliki oleh klien yang tidak memiliki pinjaman pribadi</a:t>
            </a:r>
            <a:endParaRPr sz="1200">
              <a:solidFill>
                <a:schemeClr val="dk1"/>
              </a:solidFill>
              <a:latin typeface="Verdana"/>
              <a:ea typeface="Verdana"/>
              <a:cs typeface="Verdana"/>
              <a:sym typeface="Verdana"/>
            </a:endParaRPr>
          </a:p>
          <a:p>
            <a:pPr indent="0" lvl="0" marL="0" rtl="0" algn="l">
              <a:spcBef>
                <a:spcPts val="0"/>
              </a:spcBef>
              <a:spcAft>
                <a:spcPts val="0"/>
              </a:spcAft>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7. contact  : Klien lebih banyak menggunakan tipe kontak </a:t>
            </a:r>
            <a:r>
              <a:rPr i="1" lang="en-US" sz="1200">
                <a:solidFill>
                  <a:schemeClr val="dk1"/>
                </a:solidFill>
                <a:latin typeface="Verdana"/>
                <a:ea typeface="Verdana"/>
                <a:cs typeface="Verdana"/>
                <a:sym typeface="Verdana"/>
              </a:rPr>
              <a:t>cellular</a:t>
            </a:r>
            <a:endParaRPr i="1" sz="1200">
              <a:solidFill>
                <a:schemeClr val="dk1"/>
              </a:solidFill>
              <a:latin typeface="Verdana"/>
              <a:ea typeface="Verdana"/>
              <a:cs typeface="Verdana"/>
              <a:sym typeface="Verdana"/>
            </a:endParaRPr>
          </a:p>
          <a:p>
            <a:pPr indent="0" lvl="0" marL="0" rtl="0" algn="l">
              <a:spcBef>
                <a:spcPts val="0"/>
              </a:spcBef>
              <a:spcAft>
                <a:spcPts val="0"/>
              </a:spcAft>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8. month    : Bulan maret, oktober, dan september memiliki rasio berlangganan deposito yang lebih baik dibandingkan yang lain</a:t>
            </a:r>
            <a:endParaRPr sz="1200">
              <a:solidFill>
                <a:schemeClr val="dk1"/>
              </a:solidFill>
              <a:latin typeface="Verdana"/>
              <a:ea typeface="Verdana"/>
              <a:cs typeface="Verdana"/>
              <a:sym typeface="Verdana"/>
            </a:endParaRPr>
          </a:p>
          <a:p>
            <a:pPr indent="0" lvl="0" marL="0" rtl="0" algn="l">
              <a:spcBef>
                <a:spcPts val="0"/>
              </a:spcBef>
              <a:spcAft>
                <a:spcPts val="0"/>
              </a:spcAft>
              <a:buNone/>
            </a:pPr>
            <a:r>
              <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US" sz="1200">
                <a:solidFill>
                  <a:schemeClr val="dk1"/>
                </a:solidFill>
                <a:latin typeface="Verdana"/>
                <a:ea typeface="Verdana"/>
                <a:cs typeface="Verdana"/>
                <a:sym typeface="Verdana"/>
              </a:rPr>
              <a:t>9. poutcome : </a:t>
            </a:r>
            <a:r>
              <a:rPr lang="en-US" sz="1200">
                <a:solidFill>
                  <a:schemeClr val="dk1"/>
                </a:solidFill>
                <a:latin typeface="Verdana"/>
                <a:ea typeface="Verdana"/>
                <a:cs typeface="Verdana"/>
                <a:sym typeface="Verdana"/>
              </a:rPr>
              <a:t>Hasil kampanye sukses memiliki tingkat rasio yang paling baik</a:t>
            </a:r>
            <a:endParaRPr sz="1200">
              <a:solidFill>
                <a:schemeClr val="dk1"/>
              </a:solidFill>
              <a:latin typeface="Verdana"/>
              <a:ea typeface="Verdana"/>
              <a:cs typeface="Verdana"/>
              <a:sym typeface="Verdana"/>
            </a:endParaRPr>
          </a:p>
        </p:txBody>
      </p:sp>
      <p:pic>
        <p:nvPicPr>
          <p:cNvPr id="297" name="Google Shape;297;g2c33ef76f4c_0_70"/>
          <p:cNvPicPr preferRelativeResize="0"/>
          <p:nvPr/>
        </p:nvPicPr>
        <p:blipFill>
          <a:blip r:embed="rId3">
            <a:alphaModFix/>
          </a:blip>
          <a:stretch>
            <a:fillRect/>
          </a:stretch>
        </p:blipFill>
        <p:spPr>
          <a:xfrm>
            <a:off x="338525" y="0"/>
            <a:ext cx="51435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c33ef76f4c_0_76"/>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sp>
        <p:nvSpPr>
          <p:cNvPr id="303" name="Google Shape;303;g2c33ef76f4c_0_76"/>
          <p:cNvSpPr txBox="1"/>
          <p:nvPr>
            <p:ph idx="1" type="body"/>
          </p:nvPr>
        </p:nvSpPr>
        <p:spPr>
          <a:xfrm>
            <a:off x="482694" y="724808"/>
            <a:ext cx="8178600" cy="4674900"/>
          </a:xfrm>
          <a:prstGeom prst="rect">
            <a:avLst/>
          </a:prstGeom>
          <a:noFill/>
          <a:ln>
            <a:noFill/>
          </a:ln>
        </p:spPr>
        <p:txBody>
          <a:bodyPr anchorCtr="0" anchor="t" bIns="0" lIns="0" spcFirstLastPara="1" rIns="0" wrap="square" tIns="12700">
            <a:spAutoFit/>
          </a:bodyPr>
          <a:lstStyle/>
          <a:p>
            <a:pPr indent="-400050" lvl="0" marL="572135" marR="153670" rtl="0" algn="l">
              <a:lnSpc>
                <a:spcPct val="114999"/>
              </a:lnSpc>
              <a:spcBef>
                <a:spcPts val="1200"/>
              </a:spcBef>
              <a:spcAft>
                <a:spcPts val="0"/>
              </a:spcAft>
              <a:buClr>
                <a:schemeClr val="dk1"/>
              </a:buClr>
              <a:buSzPts val="1400"/>
              <a:buFont typeface="Verdana"/>
              <a:buAutoNum type="alphaUcPeriod"/>
            </a:pPr>
            <a:r>
              <a:rPr lang="en-US"/>
              <a:t>Bagaimana korelasi antara masing-masing feature dan label. Kira-kira feature mana  saja yang paling relevan dan harus dipertahankan?</a:t>
            </a:r>
            <a:endParaRPr/>
          </a:p>
          <a:p>
            <a:pPr indent="0" lvl="0" marL="0" marR="153670" rtl="0" algn="l">
              <a:lnSpc>
                <a:spcPct val="114999"/>
              </a:lnSpc>
              <a:spcBef>
                <a:spcPts val="1200"/>
              </a:spcBef>
              <a:spcAft>
                <a:spcPts val="0"/>
              </a:spcAft>
              <a:buNone/>
            </a:pPr>
            <a:r>
              <a:rPr lang="en-US" sz="1200"/>
              <a:t>Berdasarkan masing-masing plot:</a:t>
            </a:r>
            <a:endParaRPr sz="1200"/>
          </a:p>
          <a:p>
            <a:pPr indent="0" lvl="0" marL="0" marR="153670" rtl="0" algn="l">
              <a:lnSpc>
                <a:spcPct val="114999"/>
              </a:lnSpc>
              <a:spcBef>
                <a:spcPts val="1200"/>
              </a:spcBef>
              <a:spcAft>
                <a:spcPts val="0"/>
              </a:spcAft>
              <a:buNone/>
            </a:pPr>
            <a:r>
              <a:rPr lang="en-US" sz="1200"/>
              <a:t>1. Heatmap:</a:t>
            </a:r>
            <a:endParaRPr sz="1200"/>
          </a:p>
          <a:p>
            <a:pPr indent="-304800" lvl="0" marL="457200" rtl="0" algn="l">
              <a:spcBef>
                <a:spcPts val="0"/>
              </a:spcBef>
              <a:spcAft>
                <a:spcPts val="0"/>
              </a:spcAft>
              <a:buSzPts val="1200"/>
              <a:buChar char="●"/>
            </a:pPr>
            <a:r>
              <a:rPr lang="en-US" sz="1200"/>
              <a:t>Mayoritas korelasi antar feature termasuk lemah (nilai korelasi kurang dari 0.3) kecuali pada feature </a:t>
            </a:r>
            <a:r>
              <a:rPr b="1" lang="en-US" sz="1200"/>
              <a:t>previous</a:t>
            </a:r>
            <a:r>
              <a:rPr lang="en-US" sz="1200"/>
              <a:t> dan </a:t>
            </a:r>
            <a:r>
              <a:rPr b="1" lang="en-US" sz="1200"/>
              <a:t>pdays </a:t>
            </a:r>
            <a:r>
              <a:rPr lang="en-US" sz="1200"/>
              <a:t>yang memiliki korelasi linear positif yang kuat</a:t>
            </a:r>
            <a:endParaRPr sz="1200"/>
          </a:p>
          <a:p>
            <a:pPr indent="0" lvl="0" marL="0" rtl="0" algn="l">
              <a:spcBef>
                <a:spcPts val="0"/>
              </a:spcBef>
              <a:spcAft>
                <a:spcPts val="0"/>
              </a:spcAft>
              <a:buClr>
                <a:schemeClr val="dk1"/>
              </a:buClr>
              <a:buSzPts val="1100"/>
              <a:buFont typeface="Arial"/>
              <a:buNone/>
            </a:pPr>
            <a:r>
              <a:t/>
            </a:r>
            <a:endParaRPr sz="1200"/>
          </a:p>
          <a:p>
            <a:pPr indent="-317500" lvl="0" marL="457200" rtl="0" algn="l">
              <a:spcBef>
                <a:spcPts val="0"/>
              </a:spcBef>
              <a:spcAft>
                <a:spcPts val="0"/>
              </a:spcAft>
              <a:buSzPts val="1400"/>
              <a:buChar char="●"/>
            </a:pPr>
            <a:r>
              <a:rPr lang="en-US" sz="1200"/>
              <a:t>Feature </a:t>
            </a:r>
            <a:r>
              <a:rPr b="1" lang="en-US" sz="1200"/>
              <a:t>duration</a:t>
            </a:r>
            <a:r>
              <a:rPr lang="en-US" sz="1200"/>
              <a:t> memiliki korelasi positif terhadap feature target </a:t>
            </a:r>
            <a:r>
              <a:rPr b="1" lang="en-US" sz="1200"/>
              <a:t>y</a:t>
            </a:r>
            <a:r>
              <a:rPr lang="en-US" sz="1200"/>
              <a:t> atau klien berlangganan deposito</a:t>
            </a:r>
            <a:r>
              <a:rPr lang="en-US"/>
              <a:t>. </a:t>
            </a:r>
            <a:r>
              <a:rPr lang="en-US" sz="1200"/>
              <a:t>Hal tersebut menunjukkan semakin lama durasi kontak terakhir dengan klien, maka klien </a:t>
            </a:r>
            <a:r>
              <a:rPr b="1" lang="en-US" sz="1200"/>
              <a:t>berpotensi</a:t>
            </a:r>
            <a:r>
              <a:rPr lang="en-US" sz="1200"/>
              <a:t> untuk berlangganan deposito</a:t>
            </a:r>
            <a:endParaRPr sz="1200"/>
          </a:p>
          <a:p>
            <a:pPr indent="0" lvl="0" marL="457200" rtl="0" algn="l">
              <a:spcBef>
                <a:spcPts val="0"/>
              </a:spcBef>
              <a:spcAft>
                <a:spcPts val="0"/>
              </a:spcAft>
              <a:buNone/>
            </a:pPr>
            <a:r>
              <a:t/>
            </a:r>
            <a:endParaRPr sz="1200"/>
          </a:p>
          <a:p>
            <a:pPr indent="-304800" lvl="0" marL="457200" marR="153670" rtl="0" algn="l">
              <a:lnSpc>
                <a:spcPct val="114999"/>
              </a:lnSpc>
              <a:spcBef>
                <a:spcPts val="1200"/>
              </a:spcBef>
              <a:spcAft>
                <a:spcPts val="0"/>
              </a:spcAft>
              <a:buSzPts val="1200"/>
              <a:buChar char="●"/>
            </a:pPr>
            <a:r>
              <a:rPr lang="en-US" sz="1200"/>
              <a:t>Terdapat korelasi kuat (diatas 0.7) yaitu pada korelasi feature previous dengan pdays, sehingga salah satu dari fitur tersebut harus dihilangkan agar tidak menyebabkan multicollinearity.</a:t>
            </a:r>
            <a:endParaRPr sz="1200"/>
          </a:p>
          <a:p>
            <a:pPr indent="0" lvl="0" marL="0" marR="153670" rtl="0" algn="l">
              <a:lnSpc>
                <a:spcPct val="114999"/>
              </a:lnSpc>
              <a:spcBef>
                <a:spcPts val="1200"/>
              </a:spcBef>
              <a:spcAft>
                <a:spcPts val="0"/>
              </a:spcAft>
              <a:buNone/>
            </a:pPr>
            <a:r>
              <a:t/>
            </a:r>
            <a:endParaRPr sz="1200"/>
          </a:p>
          <a:p>
            <a:pPr indent="0" lvl="0" marL="0" marR="153670" rtl="0" algn="l">
              <a:lnSpc>
                <a:spcPct val="114999"/>
              </a:lnSpc>
              <a:spcBef>
                <a:spcPts val="1200"/>
              </a:spcBef>
              <a:spcAft>
                <a:spcPts val="0"/>
              </a:spcAft>
              <a:buNone/>
            </a:pPr>
            <a:r>
              <a:t/>
            </a:r>
            <a:endParaRPr sz="1200"/>
          </a:p>
          <a:p>
            <a:pPr indent="0" lvl="0" marL="0" marR="153670" rtl="0" algn="l">
              <a:lnSpc>
                <a:spcPct val="114999"/>
              </a:lnSpc>
              <a:spcBef>
                <a:spcPts val="1200"/>
              </a:spcBef>
              <a:spcAft>
                <a:spcPts val="0"/>
              </a:spcAft>
              <a:buNone/>
            </a:pPr>
            <a:r>
              <a:t/>
            </a:r>
            <a:endParaRPr sz="1200"/>
          </a:p>
          <a:p>
            <a:pPr indent="0" lvl="0" marL="0" rtl="0" algn="l">
              <a:lnSpc>
                <a:spcPct val="100000"/>
              </a:lnSpc>
              <a:spcBef>
                <a:spcPts val="145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c33ef76f4c_0_82"/>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sp>
        <p:nvSpPr>
          <p:cNvPr id="309" name="Google Shape;309;g2c33ef76f4c_0_82"/>
          <p:cNvSpPr txBox="1"/>
          <p:nvPr>
            <p:ph idx="1" type="body"/>
          </p:nvPr>
        </p:nvSpPr>
        <p:spPr>
          <a:xfrm>
            <a:off x="482700" y="724802"/>
            <a:ext cx="8178600" cy="4410300"/>
          </a:xfrm>
          <a:prstGeom prst="rect">
            <a:avLst/>
          </a:prstGeom>
          <a:noFill/>
          <a:ln>
            <a:noFill/>
          </a:ln>
        </p:spPr>
        <p:txBody>
          <a:bodyPr anchorCtr="0" anchor="t" bIns="0" lIns="0" spcFirstLastPara="1" rIns="0" wrap="square" tIns="12700">
            <a:spAutoFit/>
          </a:bodyPr>
          <a:lstStyle/>
          <a:p>
            <a:pPr indent="-400050" lvl="0" marL="572135" marR="153670" rtl="0" algn="l">
              <a:lnSpc>
                <a:spcPct val="114999"/>
              </a:lnSpc>
              <a:spcBef>
                <a:spcPts val="1200"/>
              </a:spcBef>
              <a:spcAft>
                <a:spcPts val="0"/>
              </a:spcAft>
              <a:buClr>
                <a:schemeClr val="dk1"/>
              </a:buClr>
              <a:buSzPts val="1400"/>
              <a:buFont typeface="Verdana"/>
              <a:buAutoNum type="alphaUcPeriod"/>
            </a:pPr>
            <a:r>
              <a:rPr lang="en-US"/>
              <a:t>Bagaimana korelasi antara masing-masing feature dan label. Kira-kira feature mana  saja yang paling relevan dan harus dipertahankan?</a:t>
            </a:r>
            <a:endParaRPr/>
          </a:p>
          <a:p>
            <a:pPr indent="0" lvl="0" marL="0" marR="153670" rtl="0" algn="l">
              <a:lnSpc>
                <a:spcPct val="114999"/>
              </a:lnSpc>
              <a:spcBef>
                <a:spcPts val="1200"/>
              </a:spcBef>
              <a:spcAft>
                <a:spcPts val="0"/>
              </a:spcAft>
              <a:buNone/>
            </a:pPr>
            <a:r>
              <a:rPr lang="en-US" sz="1200"/>
              <a:t>Berdasarkan masing-masing plot:</a:t>
            </a:r>
            <a:endParaRPr sz="1200"/>
          </a:p>
          <a:p>
            <a:pPr indent="0" lvl="0" marL="0" marR="153670" rtl="0" algn="l">
              <a:lnSpc>
                <a:spcPct val="114999"/>
              </a:lnSpc>
              <a:spcBef>
                <a:spcPts val="1200"/>
              </a:spcBef>
              <a:spcAft>
                <a:spcPts val="0"/>
              </a:spcAft>
              <a:buNone/>
            </a:pPr>
            <a:r>
              <a:rPr lang="en-US" sz="1200"/>
              <a:t>2. Pair Plots:</a:t>
            </a:r>
            <a:endParaRPr sz="1200"/>
          </a:p>
          <a:p>
            <a:pPr indent="-292100" lvl="0" marL="457200" rtl="0" algn="l">
              <a:spcBef>
                <a:spcPts val="0"/>
              </a:spcBef>
              <a:spcAft>
                <a:spcPts val="0"/>
              </a:spcAft>
              <a:buSzPts val="1000"/>
              <a:buChar char="●"/>
            </a:pPr>
            <a:r>
              <a:rPr lang="en-US" sz="1200"/>
              <a:t>Secara umum, pairwise tidak menunjukkan adanya pola yang menarik atau signifikan, namun memang ada beberapa yang menunjukan korelasi</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Feature </a:t>
            </a:r>
            <a:r>
              <a:rPr b="1" lang="en-US" sz="1200"/>
              <a:t>age </a:t>
            </a:r>
            <a:r>
              <a:rPr lang="en-US" sz="1200"/>
              <a:t>dan </a:t>
            </a:r>
            <a:r>
              <a:rPr b="1" lang="en-US" sz="1200"/>
              <a:t>balance </a:t>
            </a:r>
            <a:r>
              <a:rPr lang="en-US" sz="1200"/>
              <a:t>memiliki korelasi positif terhadap feature target </a:t>
            </a:r>
            <a:r>
              <a:rPr b="1" lang="en-US" sz="1200"/>
              <a:t>y</a:t>
            </a:r>
            <a:r>
              <a:rPr lang="en-US" sz="1200"/>
              <a:t>, baik yang berlangganan deposito maupun yang tidak berlangganan deposito</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Feature </a:t>
            </a:r>
            <a:r>
              <a:rPr b="1" lang="en-US" sz="1200"/>
              <a:t>day </a:t>
            </a:r>
            <a:r>
              <a:rPr lang="en-US" sz="1200"/>
              <a:t>dan </a:t>
            </a:r>
            <a:r>
              <a:rPr b="1" lang="en-US" sz="1200"/>
              <a:t>campaign </a:t>
            </a:r>
            <a:r>
              <a:rPr lang="en-US" sz="1200"/>
              <a:t>(jumlah kontak yang dilakukan selama kampanye)</a:t>
            </a:r>
            <a:r>
              <a:rPr b="1" lang="en-US" sz="1200"/>
              <a:t> </a:t>
            </a:r>
            <a:r>
              <a:rPr lang="en-US" sz="1200"/>
              <a:t>memiliki korelasi positif terhadap feature target </a:t>
            </a:r>
            <a:r>
              <a:rPr b="1" lang="en-US" sz="1200"/>
              <a:t>y</a:t>
            </a:r>
            <a:r>
              <a:rPr lang="en-US" sz="1200"/>
              <a:t>, baik yang berlangganan deposito maupun yang tidak berlangganan deposito</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Feature </a:t>
            </a:r>
            <a:r>
              <a:rPr b="1" lang="en-US" sz="1200"/>
              <a:t>pdays </a:t>
            </a:r>
            <a:r>
              <a:rPr lang="en-US" sz="1200"/>
              <a:t>(jumlah hari sejak klien dihubungi dari kampanye sebelumnya)</a:t>
            </a:r>
            <a:r>
              <a:rPr b="1" lang="en-US" sz="1200"/>
              <a:t> </a:t>
            </a:r>
            <a:r>
              <a:rPr lang="en-US" sz="1200"/>
              <a:t>dan </a:t>
            </a:r>
            <a:r>
              <a:rPr b="1" lang="en-US" sz="1200"/>
              <a:t>previous </a:t>
            </a:r>
            <a:r>
              <a:rPr lang="en-US" sz="1200"/>
              <a:t>(jumlah kontak yang dilakukan sebelum kampanye) memiliki korelasi positif terhadap feature target </a:t>
            </a:r>
            <a:r>
              <a:rPr b="1" lang="en-US" sz="1200"/>
              <a:t>y</a:t>
            </a:r>
            <a:r>
              <a:rPr lang="en-US" sz="1200"/>
              <a:t>, baik yang berlangganan deposito maupun yang tidak berlangganan deposito</a:t>
            </a:r>
            <a:endParaRPr sz="1200"/>
          </a:p>
          <a:p>
            <a:pPr indent="0" lvl="0" marL="0" marR="153670" rtl="0" algn="l">
              <a:lnSpc>
                <a:spcPct val="114999"/>
              </a:lnSpc>
              <a:spcBef>
                <a:spcPts val="1200"/>
              </a:spcBef>
              <a:spcAft>
                <a:spcPts val="0"/>
              </a:spcAft>
              <a:buNone/>
            </a:pPr>
            <a:r>
              <a:t/>
            </a:r>
            <a:endParaRPr sz="1200"/>
          </a:p>
          <a:p>
            <a:pPr indent="0" lvl="0" marL="0" rtl="0" algn="l">
              <a:lnSpc>
                <a:spcPct val="100000"/>
              </a:lnSpc>
              <a:spcBef>
                <a:spcPts val="145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c33ef76f4c_0_87"/>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sp>
        <p:nvSpPr>
          <p:cNvPr id="315" name="Google Shape;315;g2c33ef76f4c_0_87"/>
          <p:cNvSpPr txBox="1"/>
          <p:nvPr>
            <p:ph idx="1" type="body"/>
          </p:nvPr>
        </p:nvSpPr>
        <p:spPr>
          <a:xfrm>
            <a:off x="482694" y="724808"/>
            <a:ext cx="8178600" cy="4196400"/>
          </a:xfrm>
          <a:prstGeom prst="rect">
            <a:avLst/>
          </a:prstGeom>
          <a:noFill/>
          <a:ln>
            <a:noFill/>
          </a:ln>
        </p:spPr>
        <p:txBody>
          <a:bodyPr anchorCtr="0" anchor="t" bIns="0" lIns="0" spcFirstLastPara="1" rIns="0" wrap="square" tIns="12700">
            <a:spAutoFit/>
          </a:bodyPr>
          <a:lstStyle/>
          <a:p>
            <a:pPr indent="-400050" lvl="0" marL="572135" marR="153670" rtl="0" algn="l">
              <a:lnSpc>
                <a:spcPct val="114999"/>
              </a:lnSpc>
              <a:spcBef>
                <a:spcPts val="1200"/>
              </a:spcBef>
              <a:spcAft>
                <a:spcPts val="0"/>
              </a:spcAft>
              <a:buClr>
                <a:schemeClr val="dk1"/>
              </a:buClr>
              <a:buSzPts val="1400"/>
              <a:buFont typeface="Verdana"/>
              <a:buAutoNum type="alphaUcPeriod"/>
            </a:pPr>
            <a:r>
              <a:rPr lang="en-US"/>
              <a:t>Bagaimana korelasi antara masing-masing feature dan label. Kira-kira feature mana  saja yang paling relevan dan harus dipertahankan?</a:t>
            </a:r>
            <a:endParaRPr/>
          </a:p>
          <a:p>
            <a:pPr indent="0" lvl="0" marL="0" marR="153670" rtl="0" algn="l">
              <a:lnSpc>
                <a:spcPct val="114999"/>
              </a:lnSpc>
              <a:spcBef>
                <a:spcPts val="1200"/>
              </a:spcBef>
              <a:spcAft>
                <a:spcPts val="0"/>
              </a:spcAft>
              <a:buNone/>
            </a:pPr>
            <a:r>
              <a:rPr lang="en-US" sz="1200"/>
              <a:t>Berdasarkan masing-masing plot:</a:t>
            </a:r>
            <a:endParaRPr sz="1200"/>
          </a:p>
          <a:p>
            <a:pPr indent="0" lvl="0" marL="0" marR="153670" rtl="0" algn="l">
              <a:lnSpc>
                <a:spcPct val="114999"/>
              </a:lnSpc>
              <a:spcBef>
                <a:spcPts val="1200"/>
              </a:spcBef>
              <a:spcAft>
                <a:spcPts val="0"/>
              </a:spcAft>
              <a:buNone/>
            </a:pPr>
            <a:r>
              <a:rPr lang="en-US" sz="1200"/>
              <a:t>3. Countplot:</a:t>
            </a:r>
            <a:endParaRPr sz="1200"/>
          </a:p>
          <a:p>
            <a:pPr indent="0" lvl="0" marL="0" rtl="0" algn="l">
              <a:spcBef>
                <a:spcPts val="0"/>
              </a:spcBef>
              <a:spcAft>
                <a:spcPts val="0"/>
              </a:spcAft>
              <a:buClr>
                <a:schemeClr val="dk1"/>
              </a:buClr>
              <a:buSzPts val="1100"/>
              <a:buFont typeface="Arial"/>
              <a:buNone/>
            </a:pPr>
            <a:r>
              <a:rPr lang="en-US" sz="1200"/>
              <a:t>Berdasarkan jenis data kategori, didapatkan hasil yang </a:t>
            </a:r>
            <a:r>
              <a:rPr b="1" lang="en-US" sz="1200"/>
              <a:t>berlangganan deposito berjangka</a:t>
            </a:r>
            <a:endParaRPr b="1" sz="1200"/>
          </a:p>
          <a:p>
            <a:pPr indent="0" lvl="0" marL="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lang="en-US" sz="1200"/>
              <a:t>job      : Paling banyak dimiliki oleh pekerjaan </a:t>
            </a:r>
            <a:r>
              <a:rPr i="1" lang="en-US" sz="1200"/>
              <a:t>management</a:t>
            </a:r>
            <a:endParaRPr i="1" sz="1200"/>
          </a:p>
          <a:p>
            <a:pPr indent="0" lvl="0" marL="0" rtl="0" algn="l">
              <a:spcBef>
                <a:spcPts val="0"/>
              </a:spcBef>
              <a:spcAft>
                <a:spcPts val="0"/>
              </a:spcAft>
              <a:buClr>
                <a:schemeClr val="dk1"/>
              </a:buClr>
              <a:buSzPts val="1100"/>
              <a:buFont typeface="Arial"/>
              <a:buNone/>
            </a:pPr>
            <a:r>
              <a:t/>
            </a:r>
            <a:endParaRPr i="1" sz="1200"/>
          </a:p>
          <a:p>
            <a:pPr indent="-304800" lvl="0" marL="457200" rtl="0" algn="l">
              <a:spcBef>
                <a:spcPts val="0"/>
              </a:spcBef>
              <a:spcAft>
                <a:spcPts val="0"/>
              </a:spcAft>
              <a:buSzPts val="1200"/>
              <a:buChar char="●"/>
            </a:pPr>
            <a:r>
              <a:rPr lang="en-US" sz="1200"/>
              <a:t>marital  : Klien yang sudah menikah lebih banyak berlangganan deposito berjangka</a:t>
            </a:r>
            <a:endParaRPr sz="1200"/>
          </a:p>
          <a:p>
            <a:pPr indent="-304800" lvl="0" marL="457200" rtl="0" algn="l">
              <a:spcBef>
                <a:spcPts val="0"/>
              </a:spcBef>
              <a:spcAft>
                <a:spcPts val="0"/>
              </a:spcAft>
              <a:buSzPts val="1200"/>
              <a:buChar char="●"/>
            </a:pPr>
            <a:r>
              <a:rPr lang="en-US" sz="1200"/>
              <a:t>education: Klien dengan </a:t>
            </a:r>
            <a:r>
              <a:rPr i="1" lang="en-US" sz="1200"/>
              <a:t>secondary education</a:t>
            </a:r>
            <a:r>
              <a:rPr lang="en-US" sz="1200"/>
              <a:t> paling banyak berlangganan deposito berjangka</a:t>
            </a:r>
            <a:endParaRPr sz="1200"/>
          </a:p>
          <a:p>
            <a:pPr indent="-304800" lvl="0" marL="457200" rtl="0" algn="l">
              <a:spcBef>
                <a:spcPts val="0"/>
              </a:spcBef>
              <a:spcAft>
                <a:spcPts val="0"/>
              </a:spcAft>
              <a:buSzPts val="1200"/>
              <a:buChar char="●"/>
            </a:pPr>
            <a:r>
              <a:rPr lang="en-US" sz="1200"/>
              <a:t>default  : Klien yang berlangganan deposito berjangka adalah klien yang tidak memiliki kredit macet</a:t>
            </a:r>
            <a:endParaRPr sz="1200"/>
          </a:p>
          <a:p>
            <a:pPr indent="-304800" lvl="0" marL="457200" rtl="0" algn="l">
              <a:spcBef>
                <a:spcPts val="0"/>
              </a:spcBef>
              <a:spcAft>
                <a:spcPts val="0"/>
              </a:spcAft>
              <a:buSzPts val="1200"/>
              <a:buChar char="●"/>
            </a:pPr>
            <a:r>
              <a:rPr lang="en-US" sz="1200"/>
              <a:t>housing  : Deposito berjangka dimiliki paling banyak oleh klien yang tidak memiliki pinjaman rumah</a:t>
            </a:r>
            <a:endParaRPr sz="1200"/>
          </a:p>
          <a:p>
            <a:pPr indent="-304800" lvl="0" marL="457200" rtl="0" algn="l">
              <a:spcBef>
                <a:spcPts val="0"/>
              </a:spcBef>
              <a:spcAft>
                <a:spcPts val="0"/>
              </a:spcAft>
              <a:buSzPts val="1200"/>
              <a:buChar char="●"/>
            </a:pPr>
            <a:r>
              <a:rPr lang="en-US" sz="1200"/>
              <a:t>loan     : Paling banyak dimiliki oleh klien yang tidak memiliki pinjaman pribadi</a:t>
            </a:r>
            <a:endParaRPr sz="1200"/>
          </a:p>
          <a:p>
            <a:pPr indent="-304800" lvl="0" marL="457200" rtl="0" algn="l">
              <a:spcBef>
                <a:spcPts val="0"/>
              </a:spcBef>
              <a:spcAft>
                <a:spcPts val="0"/>
              </a:spcAft>
              <a:buSzPts val="1200"/>
              <a:buChar char="●"/>
            </a:pPr>
            <a:r>
              <a:rPr lang="en-US" sz="1200"/>
              <a:t>contact  : Klien lebih banyak menggunakan tipe kontak </a:t>
            </a:r>
            <a:r>
              <a:rPr i="1" lang="en-US" sz="1200"/>
              <a:t>cellular</a:t>
            </a:r>
            <a:endParaRPr i="1"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month    : Bulan </a:t>
            </a:r>
            <a:r>
              <a:rPr i="1" lang="en-US" sz="1200"/>
              <a:t>may </a:t>
            </a:r>
            <a:r>
              <a:rPr lang="en-US" sz="1200"/>
              <a:t>merupakan bulan yang paling banyak melakukan kontak dengan klien dalam setahun dan menghasilkan pelanggan yang berlangganan deposito berjangka paling banyak</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poutcome : </a:t>
            </a:r>
            <a:r>
              <a:rPr b="1" lang="en-US" sz="1200"/>
              <a:t>Pada feature ini masih belum jelas maksud dari unknown itu seperti apa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c33ef76f4c_0_92"/>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sp>
        <p:nvSpPr>
          <p:cNvPr id="321" name="Google Shape;321;g2c33ef76f4c_0_92"/>
          <p:cNvSpPr txBox="1"/>
          <p:nvPr>
            <p:ph idx="1" type="body"/>
          </p:nvPr>
        </p:nvSpPr>
        <p:spPr>
          <a:xfrm>
            <a:off x="482694" y="724808"/>
            <a:ext cx="8178600" cy="3680700"/>
          </a:xfrm>
          <a:prstGeom prst="rect">
            <a:avLst/>
          </a:prstGeom>
          <a:noFill/>
          <a:ln>
            <a:noFill/>
          </a:ln>
        </p:spPr>
        <p:txBody>
          <a:bodyPr anchorCtr="0" anchor="t" bIns="0" lIns="0" spcFirstLastPara="1" rIns="0" wrap="square" tIns="12700">
            <a:spAutoFit/>
          </a:bodyPr>
          <a:lstStyle/>
          <a:p>
            <a:pPr indent="-400050" lvl="0" marL="572135" marR="153670" rtl="0" algn="l">
              <a:lnSpc>
                <a:spcPct val="114999"/>
              </a:lnSpc>
              <a:spcBef>
                <a:spcPts val="1200"/>
              </a:spcBef>
              <a:spcAft>
                <a:spcPts val="0"/>
              </a:spcAft>
              <a:buClr>
                <a:schemeClr val="dk1"/>
              </a:buClr>
              <a:buSzPts val="1400"/>
              <a:buFont typeface="Verdana"/>
              <a:buAutoNum type="alphaUcPeriod"/>
            </a:pPr>
            <a:r>
              <a:rPr lang="en-US"/>
              <a:t>Bagaimana korelasi antara masing-masing feature dan label. Kira-kira feature mana  saja yang paling relevan dan harus dipertahankan?</a:t>
            </a:r>
            <a:endParaRPr/>
          </a:p>
          <a:p>
            <a:pPr indent="0" lvl="0" marL="0" marR="153670" rtl="0" algn="l">
              <a:lnSpc>
                <a:spcPct val="114999"/>
              </a:lnSpc>
              <a:spcBef>
                <a:spcPts val="1200"/>
              </a:spcBef>
              <a:spcAft>
                <a:spcPts val="0"/>
              </a:spcAft>
              <a:buNone/>
            </a:pPr>
            <a:r>
              <a:t/>
            </a:r>
            <a:endParaRPr/>
          </a:p>
          <a:p>
            <a:pPr indent="0" lvl="0" marL="457200" rtl="0" algn="l">
              <a:spcBef>
                <a:spcPts val="0"/>
              </a:spcBef>
              <a:spcAft>
                <a:spcPts val="0"/>
              </a:spcAft>
              <a:buNone/>
            </a:pPr>
            <a:r>
              <a:rPr lang="en-US" sz="1200"/>
              <a:t>Rekomendasi fitur yang harus dipertahankan: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b="1" lang="en-US" sz="1200"/>
              <a:t>duration</a:t>
            </a:r>
            <a:r>
              <a:rPr lang="en-US" sz="1200"/>
              <a:t>: Karena memiliki korelasi positif dengan feature target </a:t>
            </a:r>
            <a:r>
              <a:rPr b="1" lang="en-US" sz="1200"/>
              <a:t>y</a:t>
            </a:r>
            <a:r>
              <a:rPr lang="en-US" sz="1200"/>
              <a:t> dan dapat memiliki pengaruh yang signifikan terhadap </a:t>
            </a:r>
            <a:r>
              <a:rPr b="1" lang="en-US" sz="1200"/>
              <a:t>kemungkinan</a:t>
            </a:r>
            <a:r>
              <a:rPr lang="en-US" sz="1200"/>
              <a:t> klien berlangganan deposito.</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b="1" lang="en-US" sz="1200"/>
              <a:t>previous</a:t>
            </a:r>
            <a:r>
              <a:rPr lang="en-US" sz="1200"/>
              <a:t> atau </a:t>
            </a:r>
            <a:r>
              <a:rPr b="1" lang="en-US" sz="1200"/>
              <a:t>pdays</a:t>
            </a:r>
            <a:r>
              <a:rPr lang="en-US" sz="1200"/>
              <a:t>: Salah satu dari feature ini harus dipertahankan karena keduanya memiliki korelasi kuat dan menunjukkan hubungan yang signifikan dengan kemungkinan klien berlangganan deposito. Secara statistik, berdasarkan nilai korelasi Spearman terhadap feature target </a:t>
            </a:r>
            <a:r>
              <a:rPr b="1" lang="en-US" sz="1200"/>
              <a:t>y</a:t>
            </a:r>
            <a:r>
              <a:rPr lang="en-US" sz="1200"/>
              <a:t>, feature </a:t>
            </a:r>
            <a:r>
              <a:rPr b="1" lang="en-US" sz="1200"/>
              <a:t>previous</a:t>
            </a:r>
            <a:r>
              <a:rPr lang="en-US" sz="1200"/>
              <a:t> memiliki korelasi yang lebih tinggi dibandingkan dengan </a:t>
            </a:r>
            <a:r>
              <a:rPr b="1" lang="en-US" sz="1200"/>
              <a:t>pdays</a:t>
            </a:r>
            <a:r>
              <a:rPr lang="en-US" sz="1200"/>
              <a:t> sehingga kita bisa mempertahankan feature </a:t>
            </a:r>
            <a:r>
              <a:rPr b="1" lang="en-US" sz="1200"/>
              <a:t>previous </a:t>
            </a:r>
            <a:r>
              <a:rPr lang="en-US" sz="1200"/>
              <a:t>dan menghilangkan feature </a:t>
            </a:r>
            <a:r>
              <a:rPr b="1" lang="en-US" sz="1200"/>
              <a:t>pdays</a:t>
            </a:r>
            <a:endParaRPr b="1"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US" sz="1200"/>
              <a:t>Saran lainnya:</a:t>
            </a:r>
            <a:endParaRPr sz="1200"/>
          </a:p>
          <a:p>
            <a:pPr indent="-304800" lvl="0" marL="457200" rtl="0" algn="l">
              <a:spcBef>
                <a:spcPts val="0"/>
              </a:spcBef>
              <a:spcAft>
                <a:spcPts val="0"/>
              </a:spcAft>
              <a:buSzPts val="1200"/>
              <a:buChar char="●"/>
            </a:pPr>
            <a:r>
              <a:rPr lang="en-US" sz="1200"/>
              <a:t>Melakukan investigasi lebih lanjut terhadap kategori </a:t>
            </a:r>
            <a:r>
              <a:rPr i="1" lang="en-US" sz="1200"/>
              <a:t>unknown</a:t>
            </a:r>
            <a:r>
              <a:rPr lang="en-US" sz="1200"/>
              <a:t> pada feature </a:t>
            </a:r>
            <a:r>
              <a:rPr b="1" lang="en-US" sz="1200"/>
              <a:t>poutcome</a:t>
            </a:r>
            <a:r>
              <a:rPr lang="en-US" sz="1200"/>
              <a:t> untuk memahami lebih lanjut arti dari kategori tersebut.</a:t>
            </a:r>
            <a:endParaRPr sz="1200"/>
          </a:p>
          <a:p>
            <a:pPr indent="0" lvl="0" marL="457200" rtl="0" algn="l">
              <a:spcBef>
                <a:spcPts val="0"/>
              </a:spcBef>
              <a:spcAft>
                <a:spcPts val="0"/>
              </a:spcAft>
              <a:buNone/>
            </a:pPr>
            <a:r>
              <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c33ef76f4c_0_99"/>
          <p:cNvSpPr txBox="1"/>
          <p:nvPr>
            <p:ph type="title"/>
          </p:nvPr>
        </p:nvSpPr>
        <p:spPr>
          <a:xfrm>
            <a:off x="512375" y="200450"/>
            <a:ext cx="6801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Multivariate Analysis </a:t>
            </a:r>
            <a:r>
              <a:rPr lang="en-US" sz="1600">
                <a:solidFill>
                  <a:srgbClr val="0000FF"/>
                </a:solidFill>
              </a:rPr>
              <a:t>(15 poin)</a:t>
            </a:r>
            <a:endParaRPr sz="1600"/>
          </a:p>
        </p:txBody>
      </p:sp>
      <p:sp>
        <p:nvSpPr>
          <p:cNvPr id="327" name="Google Shape;327;g2c33ef76f4c_0_99"/>
          <p:cNvSpPr txBox="1"/>
          <p:nvPr>
            <p:ph idx="1" type="body"/>
          </p:nvPr>
        </p:nvSpPr>
        <p:spPr>
          <a:xfrm>
            <a:off x="482694" y="1033983"/>
            <a:ext cx="8178600" cy="3561900"/>
          </a:xfrm>
          <a:prstGeom prst="rect">
            <a:avLst/>
          </a:prstGeom>
          <a:noFill/>
          <a:ln>
            <a:noFill/>
          </a:ln>
        </p:spPr>
        <p:txBody>
          <a:bodyPr anchorCtr="0" anchor="t" bIns="0" lIns="0" spcFirstLastPara="1" rIns="0" wrap="square" tIns="12700">
            <a:spAutoFit/>
          </a:bodyPr>
          <a:lstStyle/>
          <a:p>
            <a:pPr indent="0" lvl="0" marL="114935" marR="5080" rtl="0" algn="l">
              <a:lnSpc>
                <a:spcPct val="114999"/>
              </a:lnSpc>
              <a:spcBef>
                <a:spcPts val="0"/>
              </a:spcBef>
              <a:spcAft>
                <a:spcPts val="0"/>
              </a:spcAft>
              <a:buNone/>
            </a:pPr>
            <a:r>
              <a:rPr lang="en-US"/>
              <a:t>Lakukan multivariate analysis (seperti correlation heatmap dan category plots, sesuai yang  diajarkan di kelas). Tuliskan hasil observasinya, seperti:</a:t>
            </a:r>
            <a:endParaRPr/>
          </a:p>
          <a:p>
            <a:pPr indent="-457200" lvl="0" marL="457200" marR="287020" rtl="0" algn="l">
              <a:lnSpc>
                <a:spcPct val="114999"/>
              </a:lnSpc>
              <a:spcBef>
                <a:spcPts val="0"/>
              </a:spcBef>
              <a:spcAft>
                <a:spcPts val="0"/>
              </a:spcAft>
              <a:buNone/>
            </a:pPr>
            <a:r>
              <a:rPr lang="en-US"/>
              <a:t>B. 	Bagaimana korelasi antar-feature, apakah ada pola yang menarik? Apa yang perlu dilakukan terhadap feature itu?</a:t>
            </a:r>
            <a:endParaRPr/>
          </a:p>
          <a:p>
            <a:pPr indent="-457200" lvl="0" marL="457200" marR="287020" rtl="0" algn="l">
              <a:lnSpc>
                <a:spcPct val="114999"/>
              </a:lnSpc>
              <a:spcBef>
                <a:spcPts val="0"/>
              </a:spcBef>
              <a:spcAft>
                <a:spcPts val="0"/>
              </a:spcAft>
              <a:buNone/>
            </a:pPr>
            <a:r>
              <a:t/>
            </a:r>
            <a:endParaRPr/>
          </a:p>
          <a:p>
            <a:pPr indent="-304800" lvl="0" marL="457200" rtl="0" algn="l">
              <a:spcBef>
                <a:spcPts val="0"/>
              </a:spcBef>
              <a:spcAft>
                <a:spcPts val="0"/>
              </a:spcAft>
              <a:buClr>
                <a:schemeClr val="dk1"/>
              </a:buClr>
              <a:buSzPts val="1200"/>
              <a:buChar char="●"/>
            </a:pPr>
            <a:r>
              <a:rPr lang="en-US" sz="1200"/>
              <a:t>Mayoritas korelasi antar feature termasuk lemah (nilai korelasi kurang dari 0.3) kecuali pada feature </a:t>
            </a:r>
            <a:r>
              <a:rPr b="1" lang="en-US" sz="1200"/>
              <a:t>previous</a:t>
            </a:r>
            <a:r>
              <a:rPr lang="en-US" sz="1200"/>
              <a:t> dan </a:t>
            </a:r>
            <a:r>
              <a:rPr b="1" lang="en-US" sz="1200"/>
              <a:t>pdays </a:t>
            </a:r>
            <a:r>
              <a:rPr lang="en-US" sz="1200"/>
              <a:t>yang memiliki korelasi linear positif yang kuat. Secara statistik, berdasarkan nilai korelasi Spearman terhadap feature target </a:t>
            </a:r>
            <a:r>
              <a:rPr b="1" lang="en-US" sz="1200"/>
              <a:t>y</a:t>
            </a:r>
            <a:r>
              <a:rPr lang="en-US" sz="1200"/>
              <a:t>, fitur </a:t>
            </a:r>
            <a:r>
              <a:rPr b="1" lang="en-US" sz="1200"/>
              <a:t>previous</a:t>
            </a:r>
            <a:r>
              <a:rPr lang="en-US" sz="1200"/>
              <a:t> memiliki korelasi yang lebih tinggi dibandingkan dengan </a:t>
            </a:r>
            <a:r>
              <a:rPr b="1" lang="en-US" sz="1200"/>
              <a:t>pdays</a:t>
            </a:r>
            <a:r>
              <a:rPr lang="en-US" sz="1200"/>
              <a:t> sehingga kita bisa mempertahankan feature </a:t>
            </a:r>
            <a:r>
              <a:rPr b="1" lang="en-US" sz="1200"/>
              <a:t>previous </a:t>
            </a:r>
            <a:r>
              <a:rPr lang="en-US" sz="1200"/>
              <a:t>dan menghilangkan feature </a:t>
            </a:r>
            <a:r>
              <a:rPr b="1" lang="en-US" sz="1200"/>
              <a:t>pdays</a:t>
            </a:r>
            <a:endParaRPr b="1" sz="1200"/>
          </a:p>
          <a:p>
            <a:pPr indent="0" lvl="0" marL="45720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317500" lvl="0" marL="457200" rtl="0" algn="l">
              <a:spcBef>
                <a:spcPts val="0"/>
              </a:spcBef>
              <a:spcAft>
                <a:spcPts val="0"/>
              </a:spcAft>
              <a:buClr>
                <a:schemeClr val="dk1"/>
              </a:buClr>
              <a:buSzPts val="1400"/>
              <a:buChar char="●"/>
            </a:pPr>
            <a:r>
              <a:rPr lang="en-US" sz="1200"/>
              <a:t>Feature </a:t>
            </a:r>
            <a:r>
              <a:rPr b="1" lang="en-US" sz="1200"/>
              <a:t>duration</a:t>
            </a:r>
            <a:r>
              <a:rPr lang="en-US" sz="1200"/>
              <a:t> memiliki korelasi positif terhadap feature target </a:t>
            </a:r>
            <a:r>
              <a:rPr b="1" lang="en-US" sz="1200"/>
              <a:t>y</a:t>
            </a:r>
            <a:r>
              <a:rPr lang="en-US" sz="1200"/>
              <a:t> atau klien berlangganan deposito</a:t>
            </a:r>
            <a:r>
              <a:rPr lang="en-US"/>
              <a:t>. </a:t>
            </a:r>
            <a:r>
              <a:rPr lang="en-US" sz="1200"/>
              <a:t>Hal tersebut menunjukkan semakin lama durasi kontak terakhir dengan klien, maka klien </a:t>
            </a:r>
            <a:r>
              <a:rPr b="1" lang="en-US" sz="1200"/>
              <a:t>berpotensi</a:t>
            </a:r>
            <a:r>
              <a:rPr lang="en-US" sz="1200"/>
              <a:t> untuk berlangganan deposito sehingga feature </a:t>
            </a:r>
            <a:r>
              <a:rPr b="1" lang="en-US" sz="1200"/>
              <a:t>duration </a:t>
            </a:r>
            <a:r>
              <a:rPr lang="en-US" sz="1200"/>
              <a:t>ini perlu dipertahankan</a:t>
            </a:r>
            <a:endParaRPr/>
          </a:p>
          <a:p>
            <a:pPr indent="0" lvl="0" marL="114935" rtl="0" algn="l">
              <a:lnSpc>
                <a:spcPct val="100000"/>
              </a:lnSpc>
              <a:spcBef>
                <a:spcPts val="145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1" name="Shape 331"/>
        <p:cNvGrpSpPr/>
        <p:nvPr/>
      </p:nvGrpSpPr>
      <p:grpSpPr>
        <a:xfrm>
          <a:off x="0" y="0"/>
          <a:ext cx="0" cy="0"/>
          <a:chOff x="0" y="0"/>
          <a:chExt cx="0" cy="0"/>
        </a:xfrm>
      </p:grpSpPr>
      <p:pic>
        <p:nvPicPr>
          <p:cNvPr id="332" name="Google Shape;332;p11"/>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333" name="Google Shape;333;p11"/>
          <p:cNvSpPr txBox="1"/>
          <p:nvPr/>
        </p:nvSpPr>
        <p:spPr>
          <a:xfrm>
            <a:off x="512375" y="200450"/>
            <a:ext cx="6808500" cy="4002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b="1" i="0" lang="en-US" sz="2500" u="none" cap="none" strike="noStrike">
                <a:solidFill>
                  <a:schemeClr val="dk1"/>
                </a:solidFill>
                <a:latin typeface="Verdana"/>
                <a:ea typeface="Verdana"/>
                <a:cs typeface="Verdana"/>
                <a:sym typeface="Verdana"/>
              </a:rPr>
              <a:t>4. Business Insight </a:t>
            </a:r>
            <a:r>
              <a:rPr b="1" i="0" lang="en-US" sz="1600" u="none" cap="none" strike="noStrike">
                <a:solidFill>
                  <a:srgbClr val="0000FF"/>
                </a:solidFill>
                <a:latin typeface="Verdana"/>
                <a:ea typeface="Verdana"/>
                <a:cs typeface="Verdana"/>
                <a:sym typeface="Verdana"/>
              </a:rPr>
              <a:t>(30 poin)</a:t>
            </a:r>
            <a:endParaRPr b="0" i="0" sz="1600" u="none" cap="none" strike="noStrike">
              <a:solidFill>
                <a:schemeClr val="dk1"/>
              </a:solidFill>
              <a:latin typeface="Verdana"/>
              <a:ea typeface="Verdana"/>
              <a:cs typeface="Verdana"/>
              <a:sym typeface="Verdana"/>
            </a:endParaRPr>
          </a:p>
        </p:txBody>
      </p:sp>
      <p:sp>
        <p:nvSpPr>
          <p:cNvPr id="334" name="Google Shape;334;p11"/>
          <p:cNvSpPr txBox="1"/>
          <p:nvPr/>
        </p:nvSpPr>
        <p:spPr>
          <a:xfrm>
            <a:off x="585375" y="1033943"/>
            <a:ext cx="7713300" cy="7239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0" i="0" lang="en-US" sz="1400" u="none" cap="none" strike="noStrike">
                <a:solidFill>
                  <a:schemeClr val="dk1"/>
                </a:solidFill>
                <a:latin typeface="Verdana"/>
                <a:ea typeface="Verdana"/>
                <a:cs typeface="Verdana"/>
                <a:sym typeface="Verdana"/>
              </a:rPr>
              <a:t>Selain EDA, lakukan juga beberapa analisis dan visualisasi untuk menemukan suatu  business insight. Tuliskan minimal 3 insight, dan berdasarkan insight tersebut jelaskan  rekomendasinya untuk bisnis.</a:t>
            </a:r>
            <a:endParaRPr>
              <a:solidFill>
                <a:schemeClr val="dk1"/>
              </a:solidFill>
              <a:latin typeface="Verdana"/>
              <a:ea typeface="Verdana"/>
              <a:cs typeface="Verdana"/>
              <a:sym typeface="Verdana"/>
            </a:endParaRPr>
          </a:p>
        </p:txBody>
      </p:sp>
      <p:sp>
        <p:nvSpPr>
          <p:cNvPr id="335" name="Google Shape;335;p11"/>
          <p:cNvSpPr txBox="1"/>
          <p:nvPr/>
        </p:nvSpPr>
        <p:spPr>
          <a:xfrm>
            <a:off x="403910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rPr lang="en-US">
                <a:solidFill>
                  <a:schemeClr val="dk1"/>
                </a:solidFill>
                <a:latin typeface="Verdana"/>
                <a:ea typeface="Verdana"/>
                <a:cs typeface="Verdana"/>
                <a:sym typeface="Verdana"/>
              </a:rPr>
              <a:t>Dari data, hanya 11,6% nasabah yang sudah membuka deposito berjangka. Artinya hanya ada 5.300 nasabah yang berlangganan, dan 40.055 lainnya belum berlangganan.</a:t>
            </a:r>
            <a:endParaRPr>
              <a:solidFill>
                <a:schemeClr val="dk1"/>
              </a:solidFill>
              <a:latin typeface="Verdana"/>
              <a:ea typeface="Verdana"/>
              <a:cs typeface="Verdana"/>
              <a:sym typeface="Verdana"/>
            </a:endParaRPr>
          </a:p>
        </p:txBody>
      </p:sp>
      <p:pic>
        <p:nvPicPr>
          <p:cNvPr id="336" name="Google Shape;336;p11"/>
          <p:cNvPicPr preferRelativeResize="0"/>
          <p:nvPr/>
        </p:nvPicPr>
        <p:blipFill>
          <a:blip r:embed="rId4">
            <a:alphaModFix/>
          </a:blip>
          <a:stretch>
            <a:fillRect/>
          </a:stretch>
        </p:blipFill>
        <p:spPr>
          <a:xfrm>
            <a:off x="585375" y="1843375"/>
            <a:ext cx="2992101" cy="3128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pic>
        <p:nvPicPr>
          <p:cNvPr id="341" name="Google Shape;341;g26b71fe0db2_0_36"/>
          <p:cNvPicPr preferRelativeResize="0"/>
          <p:nvPr/>
        </p:nvPicPr>
        <p:blipFill rotWithShape="1">
          <a:blip r:embed="rId3">
            <a:alphaModFix/>
          </a:blip>
          <a:srcRect b="0" l="0" r="0" t="0"/>
          <a:stretch/>
        </p:blipFill>
        <p:spPr>
          <a:xfrm>
            <a:off x="0" y="0"/>
            <a:ext cx="9144001" cy="5143498"/>
          </a:xfrm>
          <a:prstGeom prst="rect">
            <a:avLst/>
          </a:prstGeom>
          <a:noFill/>
          <a:ln>
            <a:noFill/>
          </a:ln>
        </p:spPr>
      </p:pic>
      <p:sp>
        <p:nvSpPr>
          <p:cNvPr id="342" name="Google Shape;342;g26b71fe0db2_0_36"/>
          <p:cNvSpPr txBox="1"/>
          <p:nvPr/>
        </p:nvSpPr>
        <p:spPr>
          <a:xfrm>
            <a:off x="512375" y="200448"/>
            <a:ext cx="4238100" cy="2616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t/>
            </a:r>
            <a:endParaRPr b="0" i="0" sz="1600" u="none" cap="none" strike="noStrike">
              <a:solidFill>
                <a:schemeClr val="dk1"/>
              </a:solidFill>
              <a:latin typeface="Verdana"/>
              <a:ea typeface="Verdana"/>
              <a:cs typeface="Verdana"/>
              <a:sym typeface="Verdana"/>
            </a:endParaRPr>
          </a:p>
        </p:txBody>
      </p:sp>
      <p:sp>
        <p:nvSpPr>
          <p:cNvPr id="343" name="Google Shape;343;g26b71fe0db2_0_36"/>
          <p:cNvSpPr txBox="1"/>
          <p:nvPr/>
        </p:nvSpPr>
        <p:spPr>
          <a:xfrm>
            <a:off x="585375" y="1033943"/>
            <a:ext cx="7713300" cy="2283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344" name="Google Shape;344;g26b71fe0db2_0_36"/>
          <p:cNvSpPr txBox="1"/>
          <p:nvPr/>
        </p:nvSpPr>
        <p:spPr>
          <a:xfrm>
            <a:off x="6052550" y="1448475"/>
            <a:ext cx="2372100" cy="12348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rPr lang="en-US">
                <a:solidFill>
                  <a:schemeClr val="dk1"/>
                </a:solidFill>
                <a:latin typeface="Verdana"/>
                <a:ea typeface="Verdana"/>
                <a:cs typeface="Verdana"/>
                <a:sym typeface="Verdana"/>
              </a:rPr>
              <a:t>Rata-rata usia pelanggan/nasabah ialah berusia sekitar 30 sampai 40 tahun.</a:t>
            </a:r>
            <a:endParaRPr>
              <a:solidFill>
                <a:schemeClr val="dk1"/>
              </a:solidFill>
              <a:latin typeface="Verdana"/>
              <a:ea typeface="Verdana"/>
              <a:cs typeface="Verdana"/>
              <a:sym typeface="Verdana"/>
            </a:endParaRPr>
          </a:p>
        </p:txBody>
      </p:sp>
      <p:pic>
        <p:nvPicPr>
          <p:cNvPr id="345" name="Google Shape;345;g26b71fe0db2_0_36"/>
          <p:cNvPicPr preferRelativeResize="0"/>
          <p:nvPr/>
        </p:nvPicPr>
        <p:blipFill>
          <a:blip r:embed="rId4">
            <a:alphaModFix/>
          </a:blip>
          <a:stretch>
            <a:fillRect/>
          </a:stretch>
        </p:blipFill>
        <p:spPr>
          <a:xfrm>
            <a:off x="585375" y="462050"/>
            <a:ext cx="5307602" cy="337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512375" y="200450"/>
            <a:ext cx="7126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Descriptive Statistics </a:t>
            </a:r>
            <a:r>
              <a:rPr lang="en-US" sz="1600">
                <a:solidFill>
                  <a:srgbClr val="0000FF"/>
                </a:solidFill>
              </a:rPr>
              <a:t>(15 poin)</a:t>
            </a:r>
            <a:endParaRPr sz="1600"/>
          </a:p>
        </p:txBody>
      </p:sp>
      <p:sp>
        <p:nvSpPr>
          <p:cNvPr id="68" name="Google Shape;68;p4"/>
          <p:cNvSpPr txBox="1"/>
          <p:nvPr/>
        </p:nvSpPr>
        <p:spPr>
          <a:xfrm>
            <a:off x="585375" y="1033983"/>
            <a:ext cx="7616190" cy="2538730"/>
          </a:xfrm>
          <a:prstGeom prst="rect">
            <a:avLst/>
          </a:prstGeom>
          <a:noFill/>
          <a:ln>
            <a:noFill/>
          </a:ln>
        </p:spPr>
        <p:txBody>
          <a:bodyPr anchorCtr="0" anchor="t" bIns="0" lIns="0" spcFirstLastPara="1" rIns="0" wrap="square" tIns="12700">
            <a:spAutoFit/>
          </a:bodyPr>
          <a:lstStyle/>
          <a:p>
            <a:pPr indent="0" lvl="0" marL="12700" marR="55244" rtl="0" algn="l">
              <a:lnSpc>
                <a:spcPct val="114999"/>
              </a:lnSpc>
              <a:spcBef>
                <a:spcPts val="0"/>
              </a:spcBef>
              <a:spcAft>
                <a:spcPts val="0"/>
              </a:spcAft>
              <a:buNone/>
            </a:pPr>
            <a:r>
              <a:rPr b="0" i="0" lang="en-US" sz="1400" u="none" cap="none" strike="noStrike">
                <a:solidFill>
                  <a:schemeClr val="dk1"/>
                </a:solidFill>
                <a:latin typeface="Verdana"/>
                <a:ea typeface="Verdana"/>
                <a:cs typeface="Verdana"/>
                <a:sym typeface="Verdana"/>
              </a:rPr>
              <a:t>Gunakan function </a:t>
            </a:r>
            <a:r>
              <a:rPr b="1" i="0" lang="en-US" sz="1400" u="none" cap="none" strike="noStrike">
                <a:solidFill>
                  <a:schemeClr val="dk1"/>
                </a:solidFill>
                <a:latin typeface="Courier New"/>
                <a:ea typeface="Courier New"/>
                <a:cs typeface="Courier New"/>
                <a:sym typeface="Courier New"/>
              </a:rPr>
              <a:t>info </a:t>
            </a:r>
            <a:r>
              <a:rPr b="0" i="0" lang="en-US" sz="1400" u="none" cap="none" strike="noStrike">
                <a:solidFill>
                  <a:schemeClr val="dk1"/>
                </a:solidFill>
                <a:latin typeface="Verdana"/>
                <a:ea typeface="Verdana"/>
                <a:cs typeface="Verdana"/>
                <a:sym typeface="Verdana"/>
              </a:rPr>
              <a:t>dan </a:t>
            </a:r>
            <a:r>
              <a:rPr b="1" i="0" lang="en-US" sz="1400" u="none" cap="none" strike="noStrike">
                <a:solidFill>
                  <a:schemeClr val="dk1"/>
                </a:solidFill>
                <a:latin typeface="Courier New"/>
                <a:ea typeface="Courier New"/>
                <a:cs typeface="Courier New"/>
                <a:sym typeface="Courier New"/>
              </a:rPr>
              <a:t>describe </a:t>
            </a:r>
            <a:r>
              <a:rPr b="0" i="0" lang="en-US" sz="1400" u="none" cap="none" strike="noStrike">
                <a:solidFill>
                  <a:schemeClr val="dk1"/>
                </a:solidFill>
                <a:latin typeface="Verdana"/>
                <a:ea typeface="Verdana"/>
                <a:cs typeface="Verdana"/>
                <a:sym typeface="Verdana"/>
              </a:rPr>
              <a:t>pada dataset ﬁnal project kalian. Tuliskan hasil  observasinya, seperti:</a:t>
            </a:r>
            <a:endParaRPr b="0" i="0" sz="1400" u="none" cap="none" strike="noStrike">
              <a:solidFill>
                <a:schemeClr val="dk1"/>
              </a:solidFill>
              <a:latin typeface="Verdana"/>
              <a:ea typeface="Verdana"/>
              <a:cs typeface="Verdana"/>
              <a:sym typeface="Verdana"/>
            </a:endParaRPr>
          </a:p>
          <a:p>
            <a:pPr indent="-400050" lvl="0" marL="469900" marR="5080" rtl="0" algn="l">
              <a:lnSpc>
                <a:spcPct val="114999"/>
              </a:lnSpc>
              <a:spcBef>
                <a:spcPts val="1200"/>
              </a:spcBef>
              <a:spcAft>
                <a:spcPts val="0"/>
              </a:spcAft>
              <a:buClr>
                <a:schemeClr val="dk1"/>
              </a:buClr>
              <a:buSzPts val="1400"/>
              <a:buFont typeface="Verdana"/>
              <a:buAutoNum type="alphaUcPeriod"/>
            </a:pPr>
            <a:r>
              <a:rPr b="0" i="0" lang="en-US" sz="1400" u="none" cap="none" strike="noStrike">
                <a:solidFill>
                  <a:schemeClr val="dk1"/>
                </a:solidFill>
                <a:latin typeface="Verdana"/>
                <a:ea typeface="Verdana"/>
                <a:cs typeface="Verdana"/>
                <a:sym typeface="Verdana"/>
              </a:rPr>
              <a:t>Apakah ada kolom dengan tipe data kurang sesuai, atau nama kolom dan isinya  kurang sesuai?</a:t>
            </a:r>
            <a:endParaRPr b="0" i="0" sz="1400" u="none" cap="none" strike="noStrike">
              <a:solidFill>
                <a:schemeClr val="dk1"/>
              </a:solidFill>
              <a:latin typeface="Verdana"/>
              <a:ea typeface="Verdana"/>
              <a:cs typeface="Verdana"/>
              <a:sym typeface="Verdana"/>
            </a:endParaRPr>
          </a:p>
          <a:p>
            <a:pPr indent="-400685" lvl="0" marL="469900" marR="0" rtl="0" algn="l">
              <a:lnSpc>
                <a:spcPct val="100000"/>
              </a:lnSpc>
              <a:spcBef>
                <a:spcPts val="250"/>
              </a:spcBef>
              <a:spcAft>
                <a:spcPts val="0"/>
              </a:spcAft>
              <a:buClr>
                <a:schemeClr val="dk1"/>
              </a:buClr>
              <a:buSzPts val="1400"/>
              <a:buFont typeface="Verdana"/>
              <a:buAutoNum type="alphaUcPeriod"/>
            </a:pPr>
            <a:r>
              <a:rPr b="0" i="0" lang="en-US" sz="1400" u="none" cap="none" strike="noStrike">
                <a:solidFill>
                  <a:schemeClr val="dk1"/>
                </a:solidFill>
                <a:latin typeface="Verdana"/>
                <a:ea typeface="Verdana"/>
                <a:cs typeface="Verdana"/>
                <a:sym typeface="Verdana"/>
              </a:rPr>
              <a:t>Apakah ada kolom yang memiliki nilai kosong? Jika ada, apa saja?</a:t>
            </a:r>
            <a:endParaRPr b="0" i="0" sz="1400" u="none" cap="none" strike="noStrike">
              <a:solidFill>
                <a:schemeClr val="dk1"/>
              </a:solidFill>
              <a:latin typeface="Verdana"/>
              <a:ea typeface="Verdana"/>
              <a:cs typeface="Verdana"/>
              <a:sym typeface="Verdana"/>
            </a:endParaRPr>
          </a:p>
          <a:p>
            <a:pPr indent="-396875" lvl="0" marL="469900" marR="1755775" rtl="0" algn="l">
              <a:lnSpc>
                <a:spcPct val="114999"/>
              </a:lnSpc>
              <a:spcBef>
                <a:spcPts val="0"/>
              </a:spcBef>
              <a:spcAft>
                <a:spcPts val="0"/>
              </a:spcAft>
              <a:buClr>
                <a:schemeClr val="dk1"/>
              </a:buClr>
              <a:buSzPts val="1400"/>
              <a:buFont typeface="Verdana"/>
              <a:buAutoNum type="alphaUcPeriod"/>
            </a:pPr>
            <a:r>
              <a:rPr b="0" i="0" lang="en-US" sz="1400" u="none" cap="none" strike="noStrike">
                <a:solidFill>
                  <a:schemeClr val="dk1"/>
                </a:solidFill>
                <a:latin typeface="Verdana"/>
                <a:ea typeface="Verdana"/>
                <a:cs typeface="Verdana"/>
                <a:sym typeface="Verdana"/>
              </a:rPr>
              <a:t>Apakah ada kolom yang memiliki nilai summary agak aneh?  (min/mean/median/max/unique/top/freq)</a:t>
            </a:r>
            <a:endParaRPr b="0" i="0" sz="1400" u="none" cap="none" strike="noStrike">
              <a:solidFill>
                <a:schemeClr val="dk1"/>
              </a:solidFill>
              <a:latin typeface="Verdana"/>
              <a:ea typeface="Verdana"/>
              <a:cs typeface="Verdana"/>
              <a:sym typeface="Verdana"/>
            </a:endParaRPr>
          </a:p>
          <a:p>
            <a:pPr indent="-93345" lvl="0" marL="105410" marR="826769" rtl="0" algn="l">
              <a:lnSpc>
                <a:spcPct val="114999"/>
              </a:lnSpc>
              <a:spcBef>
                <a:spcPts val="1200"/>
              </a:spcBef>
              <a:spcAft>
                <a:spcPts val="0"/>
              </a:spcAft>
              <a:buNone/>
            </a:pPr>
            <a:r>
              <a:rPr b="0" i="0" lang="en-US" sz="1400" u="none" cap="none" strike="noStrike">
                <a:solidFill>
                  <a:schemeClr val="dk1"/>
                </a:solidFill>
                <a:latin typeface="Verdana"/>
                <a:ea typeface="Verdana"/>
                <a:cs typeface="Verdana"/>
                <a:sym typeface="Verdana"/>
              </a:rPr>
              <a:t>* Untuk masing-masing jenis observasi, tuliskan juga jika tidak ada masalah,  misal untuk A: “Semua tipe data sudah sesuai”</a:t>
            </a:r>
            <a:endParaRPr b="0" i="0" sz="1400" u="none" cap="none" strike="noStrike">
              <a:solidFill>
                <a:schemeClr val="dk1"/>
              </a:solidFill>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pic>
        <p:nvPicPr>
          <p:cNvPr id="350" name="Google Shape;350;g26b71fe0db2_0_9"/>
          <p:cNvPicPr preferRelativeResize="0"/>
          <p:nvPr/>
        </p:nvPicPr>
        <p:blipFill rotWithShape="1">
          <a:blip r:embed="rId3">
            <a:alphaModFix/>
          </a:blip>
          <a:srcRect b="0" l="0" r="0" t="0"/>
          <a:stretch/>
        </p:blipFill>
        <p:spPr>
          <a:xfrm>
            <a:off x="0" y="0"/>
            <a:ext cx="9144001" cy="5143498"/>
          </a:xfrm>
          <a:prstGeom prst="rect">
            <a:avLst/>
          </a:prstGeom>
          <a:noFill/>
          <a:ln>
            <a:noFill/>
          </a:ln>
        </p:spPr>
      </p:pic>
      <p:sp>
        <p:nvSpPr>
          <p:cNvPr id="351" name="Google Shape;351;g26b71fe0db2_0_9"/>
          <p:cNvSpPr txBox="1"/>
          <p:nvPr/>
        </p:nvSpPr>
        <p:spPr>
          <a:xfrm>
            <a:off x="512375" y="200448"/>
            <a:ext cx="4238100" cy="2616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t/>
            </a:r>
            <a:endParaRPr b="0" i="0" sz="1600" u="none" cap="none" strike="noStrike">
              <a:solidFill>
                <a:schemeClr val="dk1"/>
              </a:solidFill>
              <a:latin typeface="Verdana"/>
              <a:ea typeface="Verdana"/>
              <a:cs typeface="Verdana"/>
              <a:sym typeface="Verdana"/>
            </a:endParaRPr>
          </a:p>
        </p:txBody>
      </p:sp>
      <p:sp>
        <p:nvSpPr>
          <p:cNvPr id="352" name="Google Shape;352;g26b71fe0db2_0_9"/>
          <p:cNvSpPr txBox="1"/>
          <p:nvPr/>
        </p:nvSpPr>
        <p:spPr>
          <a:xfrm>
            <a:off x="403910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pic>
        <p:nvPicPr>
          <p:cNvPr id="353" name="Google Shape;353;g26b71fe0db2_0_9"/>
          <p:cNvPicPr preferRelativeResize="0"/>
          <p:nvPr/>
        </p:nvPicPr>
        <p:blipFill>
          <a:blip r:embed="rId4">
            <a:alphaModFix/>
          </a:blip>
          <a:stretch>
            <a:fillRect/>
          </a:stretch>
        </p:blipFill>
        <p:spPr>
          <a:xfrm>
            <a:off x="420524" y="429050"/>
            <a:ext cx="4038450" cy="3132000"/>
          </a:xfrm>
          <a:prstGeom prst="rect">
            <a:avLst/>
          </a:prstGeom>
          <a:noFill/>
          <a:ln>
            <a:noFill/>
          </a:ln>
        </p:spPr>
      </p:pic>
      <p:sp>
        <p:nvSpPr>
          <p:cNvPr id="354" name="Google Shape;354;g26b71fe0db2_0_9"/>
          <p:cNvSpPr txBox="1"/>
          <p:nvPr/>
        </p:nvSpPr>
        <p:spPr>
          <a:xfrm>
            <a:off x="391315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pic>
        <p:nvPicPr>
          <p:cNvPr id="355" name="Google Shape;355;g26b71fe0db2_0_9"/>
          <p:cNvPicPr preferRelativeResize="0"/>
          <p:nvPr/>
        </p:nvPicPr>
        <p:blipFill>
          <a:blip r:embed="rId5">
            <a:alphaModFix/>
          </a:blip>
          <a:stretch>
            <a:fillRect/>
          </a:stretch>
        </p:blipFill>
        <p:spPr>
          <a:xfrm>
            <a:off x="4611375" y="478975"/>
            <a:ext cx="4390501" cy="2825425"/>
          </a:xfrm>
          <a:prstGeom prst="rect">
            <a:avLst/>
          </a:prstGeom>
          <a:noFill/>
          <a:ln>
            <a:noFill/>
          </a:ln>
        </p:spPr>
      </p:pic>
      <p:sp>
        <p:nvSpPr>
          <p:cNvPr id="356" name="Google Shape;356;g26b71fe0db2_0_9"/>
          <p:cNvSpPr txBox="1"/>
          <p:nvPr/>
        </p:nvSpPr>
        <p:spPr>
          <a:xfrm>
            <a:off x="1141950" y="3858775"/>
            <a:ext cx="6172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357" name="Google Shape;357;g26b71fe0db2_0_9"/>
          <p:cNvSpPr txBox="1"/>
          <p:nvPr/>
        </p:nvSpPr>
        <p:spPr>
          <a:xfrm>
            <a:off x="890025" y="3858775"/>
            <a:ext cx="7767600" cy="8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Nasabah yang paling banyak membuka deposito berjangka berusia sekitar 30-40 tahun dan sudah menikah.</a:t>
            </a:r>
            <a:endParaRPr>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pic>
        <p:nvPicPr>
          <p:cNvPr id="362" name="Google Shape;362;g26b71fe0db2_0_24"/>
          <p:cNvPicPr preferRelativeResize="0"/>
          <p:nvPr/>
        </p:nvPicPr>
        <p:blipFill rotWithShape="1">
          <a:blip r:embed="rId3">
            <a:alphaModFix/>
          </a:blip>
          <a:srcRect b="0" l="0" r="0" t="0"/>
          <a:stretch/>
        </p:blipFill>
        <p:spPr>
          <a:xfrm>
            <a:off x="0" y="0"/>
            <a:ext cx="9144001" cy="5143498"/>
          </a:xfrm>
          <a:prstGeom prst="rect">
            <a:avLst/>
          </a:prstGeom>
          <a:noFill/>
          <a:ln>
            <a:noFill/>
          </a:ln>
        </p:spPr>
      </p:pic>
      <p:sp>
        <p:nvSpPr>
          <p:cNvPr id="363" name="Google Shape;363;g26b71fe0db2_0_24"/>
          <p:cNvSpPr txBox="1"/>
          <p:nvPr/>
        </p:nvSpPr>
        <p:spPr>
          <a:xfrm>
            <a:off x="512375" y="200448"/>
            <a:ext cx="4238100" cy="2616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t/>
            </a:r>
            <a:endParaRPr b="0" i="0" sz="1600" u="none" cap="none" strike="noStrike">
              <a:solidFill>
                <a:schemeClr val="dk1"/>
              </a:solidFill>
              <a:latin typeface="Verdana"/>
              <a:ea typeface="Verdana"/>
              <a:cs typeface="Verdana"/>
              <a:sym typeface="Verdana"/>
            </a:endParaRPr>
          </a:p>
        </p:txBody>
      </p:sp>
      <p:sp>
        <p:nvSpPr>
          <p:cNvPr id="364" name="Google Shape;364;g26b71fe0db2_0_24"/>
          <p:cNvSpPr txBox="1"/>
          <p:nvPr/>
        </p:nvSpPr>
        <p:spPr>
          <a:xfrm>
            <a:off x="403910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365" name="Google Shape;365;g26b71fe0db2_0_24"/>
          <p:cNvSpPr txBox="1"/>
          <p:nvPr/>
        </p:nvSpPr>
        <p:spPr>
          <a:xfrm>
            <a:off x="391315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366" name="Google Shape;366;g26b71fe0db2_0_24"/>
          <p:cNvSpPr txBox="1"/>
          <p:nvPr/>
        </p:nvSpPr>
        <p:spPr>
          <a:xfrm>
            <a:off x="1141950" y="3858775"/>
            <a:ext cx="6172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367" name="Google Shape;367;g26b71fe0db2_0_24"/>
          <p:cNvSpPr txBox="1"/>
          <p:nvPr/>
        </p:nvSpPr>
        <p:spPr>
          <a:xfrm>
            <a:off x="890025" y="3858775"/>
            <a:ext cx="7767600" cy="8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Nasabah yang belum membuka deposit rata-rata berusia 30-40 tahun.</a:t>
            </a:r>
            <a:endParaRPr>
              <a:solidFill>
                <a:schemeClr val="dk1"/>
              </a:solidFill>
              <a:latin typeface="Verdana"/>
              <a:ea typeface="Verdana"/>
              <a:cs typeface="Verdana"/>
              <a:sym typeface="Verdana"/>
            </a:endParaRPr>
          </a:p>
        </p:txBody>
      </p:sp>
      <p:pic>
        <p:nvPicPr>
          <p:cNvPr id="368" name="Google Shape;368;g26b71fe0db2_0_24"/>
          <p:cNvPicPr preferRelativeResize="0"/>
          <p:nvPr/>
        </p:nvPicPr>
        <p:blipFill>
          <a:blip r:embed="rId4">
            <a:alphaModFix/>
          </a:blip>
          <a:stretch>
            <a:fillRect/>
          </a:stretch>
        </p:blipFill>
        <p:spPr>
          <a:xfrm>
            <a:off x="512375" y="243875"/>
            <a:ext cx="5676775" cy="3614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pic>
        <p:nvPicPr>
          <p:cNvPr id="373" name="Google Shape;373;g26b71fe0db2_0_45"/>
          <p:cNvPicPr preferRelativeResize="0"/>
          <p:nvPr/>
        </p:nvPicPr>
        <p:blipFill rotWithShape="1">
          <a:blip r:embed="rId3">
            <a:alphaModFix/>
          </a:blip>
          <a:srcRect b="0" l="0" r="0" t="0"/>
          <a:stretch/>
        </p:blipFill>
        <p:spPr>
          <a:xfrm>
            <a:off x="0" y="0"/>
            <a:ext cx="9144001" cy="5143498"/>
          </a:xfrm>
          <a:prstGeom prst="rect">
            <a:avLst/>
          </a:prstGeom>
          <a:noFill/>
          <a:ln>
            <a:noFill/>
          </a:ln>
        </p:spPr>
      </p:pic>
      <p:sp>
        <p:nvSpPr>
          <p:cNvPr id="374" name="Google Shape;374;g26b71fe0db2_0_45"/>
          <p:cNvSpPr txBox="1"/>
          <p:nvPr/>
        </p:nvSpPr>
        <p:spPr>
          <a:xfrm>
            <a:off x="512375" y="200448"/>
            <a:ext cx="4238100" cy="2616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t/>
            </a:r>
            <a:endParaRPr b="0" i="0" sz="1600" u="none" cap="none" strike="noStrike">
              <a:solidFill>
                <a:schemeClr val="dk1"/>
              </a:solidFill>
              <a:latin typeface="Verdana"/>
              <a:ea typeface="Verdana"/>
              <a:cs typeface="Verdana"/>
              <a:sym typeface="Verdana"/>
            </a:endParaRPr>
          </a:p>
        </p:txBody>
      </p:sp>
      <p:sp>
        <p:nvSpPr>
          <p:cNvPr id="375" name="Google Shape;375;g26b71fe0db2_0_45"/>
          <p:cNvSpPr txBox="1"/>
          <p:nvPr/>
        </p:nvSpPr>
        <p:spPr>
          <a:xfrm>
            <a:off x="403910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376" name="Google Shape;376;g26b71fe0db2_0_45"/>
          <p:cNvSpPr txBox="1"/>
          <p:nvPr/>
        </p:nvSpPr>
        <p:spPr>
          <a:xfrm>
            <a:off x="391315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377" name="Google Shape;377;g26b71fe0db2_0_45"/>
          <p:cNvSpPr txBox="1"/>
          <p:nvPr/>
        </p:nvSpPr>
        <p:spPr>
          <a:xfrm>
            <a:off x="1141950" y="3858775"/>
            <a:ext cx="6172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378" name="Google Shape;378;g26b71fe0db2_0_45"/>
          <p:cNvSpPr txBox="1"/>
          <p:nvPr/>
        </p:nvSpPr>
        <p:spPr>
          <a:xfrm>
            <a:off x="5676650" y="730700"/>
            <a:ext cx="3107100" cy="25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Pelanggan yang memiliki housing loan (pinjaman rumah) cenderung tidak memilih untuk membuka deposito.</a:t>
            </a:r>
            <a:endParaRPr>
              <a:solidFill>
                <a:schemeClr val="dk1"/>
              </a:solidFill>
              <a:latin typeface="Verdana"/>
              <a:ea typeface="Verdana"/>
              <a:cs typeface="Verdana"/>
              <a:sym typeface="Verdana"/>
            </a:endParaRPr>
          </a:p>
        </p:txBody>
      </p:sp>
      <p:pic>
        <p:nvPicPr>
          <p:cNvPr id="379" name="Google Shape;379;g26b71fe0db2_0_45"/>
          <p:cNvPicPr preferRelativeResize="0"/>
          <p:nvPr/>
        </p:nvPicPr>
        <p:blipFill>
          <a:blip r:embed="rId4">
            <a:alphaModFix/>
          </a:blip>
          <a:stretch>
            <a:fillRect/>
          </a:stretch>
        </p:blipFill>
        <p:spPr>
          <a:xfrm>
            <a:off x="679497" y="541972"/>
            <a:ext cx="4461975" cy="323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pic>
        <p:nvPicPr>
          <p:cNvPr id="384" name="Google Shape;384;g26b71fe0db2_0_56"/>
          <p:cNvPicPr preferRelativeResize="0"/>
          <p:nvPr/>
        </p:nvPicPr>
        <p:blipFill rotWithShape="1">
          <a:blip r:embed="rId3">
            <a:alphaModFix/>
          </a:blip>
          <a:srcRect b="0" l="0" r="0" t="0"/>
          <a:stretch/>
        </p:blipFill>
        <p:spPr>
          <a:xfrm>
            <a:off x="0" y="0"/>
            <a:ext cx="9144001" cy="5143498"/>
          </a:xfrm>
          <a:prstGeom prst="rect">
            <a:avLst/>
          </a:prstGeom>
          <a:noFill/>
          <a:ln>
            <a:noFill/>
          </a:ln>
        </p:spPr>
      </p:pic>
      <p:sp>
        <p:nvSpPr>
          <p:cNvPr id="385" name="Google Shape;385;g26b71fe0db2_0_56"/>
          <p:cNvSpPr txBox="1"/>
          <p:nvPr/>
        </p:nvSpPr>
        <p:spPr>
          <a:xfrm>
            <a:off x="512375" y="200448"/>
            <a:ext cx="4238100" cy="2616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t/>
            </a:r>
            <a:endParaRPr b="0" i="0" sz="1600" u="none" cap="none" strike="noStrike">
              <a:solidFill>
                <a:schemeClr val="dk1"/>
              </a:solidFill>
              <a:latin typeface="Verdana"/>
              <a:ea typeface="Verdana"/>
              <a:cs typeface="Verdana"/>
              <a:sym typeface="Verdana"/>
            </a:endParaRPr>
          </a:p>
        </p:txBody>
      </p:sp>
      <p:sp>
        <p:nvSpPr>
          <p:cNvPr id="386" name="Google Shape;386;g26b71fe0db2_0_56"/>
          <p:cNvSpPr txBox="1"/>
          <p:nvPr/>
        </p:nvSpPr>
        <p:spPr>
          <a:xfrm>
            <a:off x="403910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387" name="Google Shape;387;g26b71fe0db2_0_56"/>
          <p:cNvSpPr txBox="1"/>
          <p:nvPr/>
        </p:nvSpPr>
        <p:spPr>
          <a:xfrm>
            <a:off x="391315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388" name="Google Shape;388;g26b71fe0db2_0_56"/>
          <p:cNvSpPr txBox="1"/>
          <p:nvPr/>
        </p:nvSpPr>
        <p:spPr>
          <a:xfrm>
            <a:off x="1141950" y="3858775"/>
            <a:ext cx="6172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Verdana"/>
              <a:ea typeface="Verdana"/>
              <a:cs typeface="Verdana"/>
              <a:sym typeface="Verdana"/>
            </a:endParaRPr>
          </a:p>
        </p:txBody>
      </p:sp>
      <p:sp>
        <p:nvSpPr>
          <p:cNvPr id="389" name="Google Shape;389;g26b71fe0db2_0_56"/>
          <p:cNvSpPr txBox="1"/>
          <p:nvPr/>
        </p:nvSpPr>
        <p:spPr>
          <a:xfrm>
            <a:off x="5676650" y="730700"/>
            <a:ext cx="3107100" cy="25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Pelanggan yang tidak memiliki loan (pinjaman pribadi) lebih banyak yang mengambil deposito berjangka dibandingkan dengan pelanggan yang memiliki loan.</a:t>
            </a:r>
            <a:endParaRPr>
              <a:solidFill>
                <a:schemeClr val="dk1"/>
              </a:solidFill>
              <a:latin typeface="Verdana"/>
              <a:ea typeface="Verdana"/>
              <a:cs typeface="Verdana"/>
              <a:sym typeface="Verdana"/>
            </a:endParaRPr>
          </a:p>
        </p:txBody>
      </p:sp>
      <p:pic>
        <p:nvPicPr>
          <p:cNvPr id="390" name="Google Shape;390;g26b71fe0db2_0_56"/>
          <p:cNvPicPr preferRelativeResize="0"/>
          <p:nvPr/>
        </p:nvPicPr>
        <p:blipFill>
          <a:blip r:embed="rId4">
            <a:alphaModFix/>
          </a:blip>
          <a:stretch>
            <a:fillRect/>
          </a:stretch>
        </p:blipFill>
        <p:spPr>
          <a:xfrm>
            <a:off x="579951" y="462049"/>
            <a:ext cx="4971775" cy="3606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4" name="Shape 394"/>
        <p:cNvGrpSpPr/>
        <p:nvPr/>
      </p:nvGrpSpPr>
      <p:grpSpPr>
        <a:xfrm>
          <a:off x="0" y="0"/>
          <a:ext cx="0" cy="0"/>
          <a:chOff x="0" y="0"/>
          <a:chExt cx="0" cy="0"/>
        </a:xfrm>
      </p:grpSpPr>
      <p:pic>
        <p:nvPicPr>
          <p:cNvPr id="395" name="Google Shape;395;g26b71fe0db2_0_67"/>
          <p:cNvPicPr preferRelativeResize="0"/>
          <p:nvPr/>
        </p:nvPicPr>
        <p:blipFill rotWithShape="1">
          <a:blip r:embed="rId3">
            <a:alphaModFix/>
          </a:blip>
          <a:srcRect b="0" l="0" r="0" t="0"/>
          <a:stretch/>
        </p:blipFill>
        <p:spPr>
          <a:xfrm>
            <a:off x="0" y="0"/>
            <a:ext cx="9144001" cy="5143498"/>
          </a:xfrm>
          <a:prstGeom prst="rect">
            <a:avLst/>
          </a:prstGeom>
          <a:noFill/>
          <a:ln>
            <a:noFill/>
          </a:ln>
        </p:spPr>
      </p:pic>
      <p:sp>
        <p:nvSpPr>
          <p:cNvPr id="396" name="Google Shape;396;g26b71fe0db2_0_67"/>
          <p:cNvSpPr txBox="1"/>
          <p:nvPr/>
        </p:nvSpPr>
        <p:spPr>
          <a:xfrm>
            <a:off x="512375" y="200448"/>
            <a:ext cx="4238100" cy="2616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t/>
            </a:r>
            <a:endParaRPr b="0" i="0" sz="1600" u="none" cap="none" strike="noStrike">
              <a:solidFill>
                <a:schemeClr val="dk1"/>
              </a:solidFill>
              <a:latin typeface="Verdana"/>
              <a:ea typeface="Verdana"/>
              <a:cs typeface="Verdana"/>
              <a:sym typeface="Verdana"/>
            </a:endParaRPr>
          </a:p>
        </p:txBody>
      </p:sp>
      <p:sp>
        <p:nvSpPr>
          <p:cNvPr id="397" name="Google Shape;397;g26b71fe0db2_0_67"/>
          <p:cNvSpPr txBox="1"/>
          <p:nvPr/>
        </p:nvSpPr>
        <p:spPr>
          <a:xfrm>
            <a:off x="403910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398" name="Google Shape;398;g26b71fe0db2_0_67"/>
          <p:cNvSpPr txBox="1"/>
          <p:nvPr/>
        </p:nvSpPr>
        <p:spPr>
          <a:xfrm>
            <a:off x="680100" y="693050"/>
            <a:ext cx="7977600" cy="43203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rPr lang="en-US">
                <a:solidFill>
                  <a:schemeClr val="dk1"/>
                </a:solidFill>
                <a:latin typeface="Verdana"/>
                <a:ea typeface="Verdana"/>
                <a:cs typeface="Verdana"/>
                <a:sym typeface="Verdana"/>
              </a:rPr>
              <a:t>Berdasarkan hasil analisis dan diskusi, kami menemukan masalah yakni sedikitnya jumlah nasabah yang berlangganan deposito berjangka. Dari data, hanya 11,6% nasabah yang berlangganan.</a:t>
            </a:r>
            <a:endParaRPr>
              <a:solidFill>
                <a:schemeClr val="dk1"/>
              </a:solidFill>
              <a:latin typeface="Verdana"/>
              <a:ea typeface="Verdana"/>
              <a:cs typeface="Verdana"/>
              <a:sym typeface="Verdana"/>
            </a:endParaRPr>
          </a:p>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a:p>
            <a:pPr indent="0" lvl="0" marL="0" marR="5080" rtl="0" algn="l">
              <a:lnSpc>
                <a:spcPct val="114999"/>
              </a:lnSpc>
              <a:spcBef>
                <a:spcPts val="0"/>
              </a:spcBef>
              <a:spcAft>
                <a:spcPts val="0"/>
              </a:spcAft>
              <a:buNone/>
            </a:pPr>
            <a:r>
              <a:rPr lang="en-US">
                <a:solidFill>
                  <a:schemeClr val="dk1"/>
                </a:solidFill>
                <a:latin typeface="Verdana"/>
                <a:ea typeface="Verdana"/>
                <a:cs typeface="Verdana"/>
                <a:sym typeface="Verdana"/>
              </a:rPr>
              <a:t>Oleh karena itu, kami mengusulkan rekomendasi yang sekiranya relevan untuk meningkatkan konversi nasabah untuk berlangganan deposito berjangka. Berikut rekomendasi kami:</a:t>
            </a:r>
            <a:endParaRPr>
              <a:solidFill>
                <a:schemeClr val="dk1"/>
              </a:solidFill>
              <a:latin typeface="Verdana"/>
              <a:ea typeface="Verdana"/>
              <a:cs typeface="Verdana"/>
              <a:sym typeface="Verdana"/>
            </a:endParaRPr>
          </a:p>
          <a:p>
            <a:pPr indent="-317500" lvl="0" marL="457200" marR="5080" rtl="0" algn="l">
              <a:lnSpc>
                <a:spcPct val="114999"/>
              </a:lnSpc>
              <a:spcBef>
                <a:spcPts val="0"/>
              </a:spcBef>
              <a:spcAft>
                <a:spcPts val="0"/>
              </a:spcAft>
              <a:buClr>
                <a:schemeClr val="dk1"/>
              </a:buClr>
              <a:buSzPts val="1400"/>
              <a:buFont typeface="Verdana"/>
              <a:buChar char="-"/>
            </a:pPr>
            <a:r>
              <a:rPr b="1" lang="en-US">
                <a:solidFill>
                  <a:schemeClr val="dk1"/>
                </a:solidFill>
                <a:latin typeface="Verdana"/>
                <a:ea typeface="Verdana"/>
                <a:cs typeface="Verdana"/>
                <a:sym typeface="Verdana"/>
              </a:rPr>
              <a:t>Segmentasi target</a:t>
            </a:r>
            <a:endParaRPr b="1">
              <a:solidFill>
                <a:schemeClr val="dk1"/>
              </a:solidFill>
              <a:latin typeface="Verdana"/>
              <a:ea typeface="Verdana"/>
              <a:cs typeface="Verdana"/>
              <a:sym typeface="Verdana"/>
            </a:endParaRPr>
          </a:p>
          <a:p>
            <a:pPr indent="0" lvl="0" marL="457200" marR="5080" rtl="0" algn="l">
              <a:lnSpc>
                <a:spcPct val="114999"/>
              </a:lnSpc>
              <a:spcBef>
                <a:spcPts val="0"/>
              </a:spcBef>
              <a:spcAft>
                <a:spcPts val="0"/>
              </a:spcAft>
              <a:buNone/>
            </a:pPr>
            <a:r>
              <a:rPr lang="en-US">
                <a:solidFill>
                  <a:schemeClr val="dk1"/>
                </a:solidFill>
                <a:latin typeface="Verdana"/>
                <a:ea typeface="Verdana"/>
                <a:cs typeface="Verdana"/>
                <a:sym typeface="Verdana"/>
              </a:rPr>
              <a:t>Data menunjukan bahwa pelanggan dalam rentang usia 30-40 tahun cenderung memiliki minat yang tinggi terhadap produk deposito. Kami merekomendasikan untuk melakukan segmentasi target yang lebih spesifik pada kelompok usia ini demi meningkatkan efektivitas kampanye pemasaran.</a:t>
            </a:r>
            <a:endParaRPr>
              <a:solidFill>
                <a:schemeClr val="dk1"/>
              </a:solidFill>
              <a:latin typeface="Verdana"/>
              <a:ea typeface="Verdana"/>
              <a:cs typeface="Verdana"/>
              <a:sym typeface="Verdana"/>
            </a:endParaRPr>
          </a:p>
          <a:p>
            <a:pPr indent="-317500" lvl="0" marL="457200" marR="5080" rtl="0" algn="l">
              <a:lnSpc>
                <a:spcPct val="114999"/>
              </a:lnSpc>
              <a:spcBef>
                <a:spcPts val="0"/>
              </a:spcBef>
              <a:spcAft>
                <a:spcPts val="0"/>
              </a:spcAft>
              <a:buClr>
                <a:schemeClr val="dk1"/>
              </a:buClr>
              <a:buSzPts val="1400"/>
              <a:buFont typeface="Verdana"/>
              <a:buChar char="-"/>
            </a:pPr>
            <a:r>
              <a:rPr b="1" lang="en-US">
                <a:solidFill>
                  <a:schemeClr val="dk1"/>
                </a:solidFill>
                <a:latin typeface="Verdana"/>
                <a:ea typeface="Verdana"/>
                <a:cs typeface="Verdana"/>
                <a:sym typeface="Verdana"/>
              </a:rPr>
              <a:t>Fokus pada pelanggan yang tidak memiliki loan</a:t>
            </a:r>
            <a:endParaRPr b="1">
              <a:solidFill>
                <a:schemeClr val="dk1"/>
              </a:solidFill>
              <a:latin typeface="Verdana"/>
              <a:ea typeface="Verdana"/>
              <a:cs typeface="Verdana"/>
              <a:sym typeface="Verdana"/>
            </a:endParaRPr>
          </a:p>
          <a:p>
            <a:pPr indent="0" lvl="0" marL="457200" marR="5080" rtl="0" algn="l">
              <a:lnSpc>
                <a:spcPct val="114999"/>
              </a:lnSpc>
              <a:spcBef>
                <a:spcPts val="0"/>
              </a:spcBef>
              <a:spcAft>
                <a:spcPts val="0"/>
              </a:spcAft>
              <a:buNone/>
            </a:pPr>
            <a:r>
              <a:rPr lang="en-US">
                <a:solidFill>
                  <a:schemeClr val="dk1"/>
                </a:solidFill>
                <a:latin typeface="Verdana"/>
                <a:ea typeface="Verdana"/>
                <a:cs typeface="Verdana"/>
                <a:sym typeface="Verdana"/>
              </a:rPr>
              <a:t>Pelanggan yang tidak memiliki loan cenderung memiliki minat yang tinggi terhadap produk deposito. Hal tersebut bisa jadi karena mereka tidak memiliki beban keuangan, sehingga mereka bisa mengalokasikan dana pribadi mereka ke investasi, salah satunya deposito berjangka</a:t>
            </a:r>
            <a:endParaRPr>
              <a:solidFill>
                <a:schemeClr val="dk1"/>
              </a:solidFill>
              <a:latin typeface="Verdana"/>
              <a:ea typeface="Verdana"/>
              <a:cs typeface="Verdana"/>
              <a:sym typeface="Verdana"/>
            </a:endParaRPr>
          </a:p>
        </p:txBody>
      </p:sp>
      <p:sp>
        <p:nvSpPr>
          <p:cNvPr id="399" name="Google Shape;399;g26b71fe0db2_0_67"/>
          <p:cNvSpPr txBox="1"/>
          <p:nvPr/>
        </p:nvSpPr>
        <p:spPr>
          <a:xfrm>
            <a:off x="680100" y="200450"/>
            <a:ext cx="31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Verdana"/>
                <a:ea typeface="Verdana"/>
                <a:cs typeface="Verdana"/>
                <a:sym typeface="Verdana"/>
              </a:rPr>
              <a:t>Rekomendasi bisnis</a:t>
            </a:r>
            <a:endParaRPr b="1" sz="2000">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3" name="Shape 403"/>
        <p:cNvGrpSpPr/>
        <p:nvPr/>
      </p:nvGrpSpPr>
      <p:grpSpPr>
        <a:xfrm>
          <a:off x="0" y="0"/>
          <a:ext cx="0" cy="0"/>
          <a:chOff x="0" y="0"/>
          <a:chExt cx="0" cy="0"/>
        </a:xfrm>
      </p:grpSpPr>
      <p:pic>
        <p:nvPicPr>
          <p:cNvPr id="404" name="Google Shape;404;g26b71fe0db2_0_78"/>
          <p:cNvPicPr preferRelativeResize="0"/>
          <p:nvPr/>
        </p:nvPicPr>
        <p:blipFill rotWithShape="1">
          <a:blip r:embed="rId3">
            <a:alphaModFix/>
          </a:blip>
          <a:srcRect b="0" l="0" r="0" t="0"/>
          <a:stretch/>
        </p:blipFill>
        <p:spPr>
          <a:xfrm>
            <a:off x="0" y="0"/>
            <a:ext cx="9144001" cy="5143498"/>
          </a:xfrm>
          <a:prstGeom prst="rect">
            <a:avLst/>
          </a:prstGeom>
          <a:noFill/>
          <a:ln>
            <a:noFill/>
          </a:ln>
        </p:spPr>
      </p:pic>
      <p:sp>
        <p:nvSpPr>
          <p:cNvPr id="405" name="Google Shape;405;g26b71fe0db2_0_78"/>
          <p:cNvSpPr txBox="1"/>
          <p:nvPr/>
        </p:nvSpPr>
        <p:spPr>
          <a:xfrm>
            <a:off x="512375" y="200448"/>
            <a:ext cx="4238100" cy="2616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t/>
            </a:r>
            <a:endParaRPr b="0" i="0" sz="1600" u="none" cap="none" strike="noStrike">
              <a:solidFill>
                <a:schemeClr val="dk1"/>
              </a:solidFill>
              <a:latin typeface="Verdana"/>
              <a:ea typeface="Verdana"/>
              <a:cs typeface="Verdana"/>
              <a:sym typeface="Verdana"/>
            </a:endParaRPr>
          </a:p>
        </p:txBody>
      </p:sp>
      <p:sp>
        <p:nvSpPr>
          <p:cNvPr id="406" name="Google Shape;406;g26b71fe0db2_0_78"/>
          <p:cNvSpPr txBox="1"/>
          <p:nvPr/>
        </p:nvSpPr>
        <p:spPr>
          <a:xfrm>
            <a:off x="4039100" y="1990325"/>
            <a:ext cx="4744500" cy="2393400"/>
          </a:xfrm>
          <a:prstGeom prst="rect">
            <a:avLst/>
          </a:prstGeom>
          <a:noFill/>
          <a:ln>
            <a:noFill/>
          </a:ln>
        </p:spPr>
        <p:txBody>
          <a:bodyPr anchorCtr="0" anchor="t" bIns="91425" lIns="91425" spcFirstLastPara="1" rIns="91425" wrap="square" tIns="91425">
            <a:noAutofit/>
          </a:bodyPr>
          <a:lstStyle/>
          <a:p>
            <a:pPr indent="0" lvl="0" marL="0" marR="5080" rtl="0" algn="l">
              <a:lnSpc>
                <a:spcPct val="114999"/>
              </a:lnSpc>
              <a:spcBef>
                <a:spcPts val="0"/>
              </a:spcBef>
              <a:spcAft>
                <a:spcPts val="0"/>
              </a:spcAft>
              <a:buNone/>
            </a:pPr>
            <a:r>
              <a:t/>
            </a:r>
            <a:endParaRPr>
              <a:solidFill>
                <a:schemeClr val="dk1"/>
              </a:solidFill>
              <a:latin typeface="Verdana"/>
              <a:ea typeface="Verdana"/>
              <a:cs typeface="Verdana"/>
              <a:sym typeface="Verdana"/>
            </a:endParaRPr>
          </a:p>
        </p:txBody>
      </p:sp>
      <p:sp>
        <p:nvSpPr>
          <p:cNvPr id="407" name="Google Shape;407;g26b71fe0db2_0_78"/>
          <p:cNvSpPr txBox="1"/>
          <p:nvPr/>
        </p:nvSpPr>
        <p:spPr>
          <a:xfrm>
            <a:off x="680100" y="462050"/>
            <a:ext cx="7977600" cy="4551300"/>
          </a:xfrm>
          <a:prstGeom prst="rect">
            <a:avLst/>
          </a:prstGeom>
          <a:noFill/>
          <a:ln>
            <a:noFill/>
          </a:ln>
        </p:spPr>
        <p:txBody>
          <a:bodyPr anchorCtr="0" anchor="t" bIns="91425" lIns="91425" spcFirstLastPara="1" rIns="91425" wrap="square" tIns="91425">
            <a:noAutofit/>
          </a:bodyPr>
          <a:lstStyle/>
          <a:p>
            <a:pPr indent="-317500" lvl="0" marL="457200" marR="5080" rtl="0" algn="l">
              <a:lnSpc>
                <a:spcPct val="114999"/>
              </a:lnSpc>
              <a:spcBef>
                <a:spcPts val="0"/>
              </a:spcBef>
              <a:spcAft>
                <a:spcPts val="0"/>
              </a:spcAft>
              <a:buClr>
                <a:schemeClr val="dk1"/>
              </a:buClr>
              <a:buSzPts val="1400"/>
              <a:buFont typeface="Verdana"/>
              <a:buChar char="-"/>
            </a:pPr>
            <a:r>
              <a:rPr b="1" lang="en-US">
                <a:solidFill>
                  <a:schemeClr val="dk1"/>
                </a:solidFill>
                <a:latin typeface="Verdana"/>
                <a:ea typeface="Verdana"/>
                <a:cs typeface="Verdana"/>
                <a:sym typeface="Verdana"/>
              </a:rPr>
              <a:t>Fokus pada pelanggan yang tidak memiliki housing loan</a:t>
            </a:r>
            <a:endParaRPr b="1">
              <a:solidFill>
                <a:schemeClr val="dk1"/>
              </a:solidFill>
              <a:latin typeface="Verdana"/>
              <a:ea typeface="Verdana"/>
              <a:cs typeface="Verdana"/>
              <a:sym typeface="Verdana"/>
            </a:endParaRPr>
          </a:p>
          <a:p>
            <a:pPr indent="0" lvl="0" marL="457200" marR="5080" rtl="0" algn="l">
              <a:lnSpc>
                <a:spcPct val="114999"/>
              </a:lnSpc>
              <a:spcBef>
                <a:spcPts val="0"/>
              </a:spcBef>
              <a:spcAft>
                <a:spcPts val="0"/>
              </a:spcAft>
              <a:buNone/>
            </a:pPr>
            <a:r>
              <a:rPr lang="en-US">
                <a:solidFill>
                  <a:schemeClr val="dk1"/>
                </a:solidFill>
                <a:latin typeface="Verdana"/>
                <a:ea typeface="Verdana"/>
                <a:cs typeface="Verdana"/>
                <a:sym typeface="Verdana"/>
              </a:rPr>
              <a:t>Sama seperti pelanggan yang tidak memiliki pinjaman pribadi, kita dapat memberikan campaign terkait manfaat investasi sejak dini kepada pelanggan yang tidak memiliki housing loan. Harapannya, mereka bisa mengalokasikan uang yang mereka punya untuk berlangganan deposito berjangka di bank kita.</a:t>
            </a:r>
            <a:endParaRPr>
              <a:solidFill>
                <a:schemeClr val="dk1"/>
              </a:solidFill>
              <a:latin typeface="Verdana"/>
              <a:ea typeface="Verdana"/>
              <a:cs typeface="Verdana"/>
              <a:sym typeface="Verdana"/>
            </a:endParaRPr>
          </a:p>
          <a:p>
            <a:pPr indent="-317500" lvl="0" marL="457200" marR="5080" rtl="0" algn="l">
              <a:lnSpc>
                <a:spcPct val="114999"/>
              </a:lnSpc>
              <a:spcBef>
                <a:spcPts val="0"/>
              </a:spcBef>
              <a:spcAft>
                <a:spcPts val="0"/>
              </a:spcAft>
              <a:buClr>
                <a:schemeClr val="dk1"/>
              </a:buClr>
              <a:buSzPts val="1400"/>
              <a:buFont typeface="Verdana"/>
              <a:buChar char="-"/>
            </a:pPr>
            <a:r>
              <a:rPr b="1" lang="en-US">
                <a:solidFill>
                  <a:schemeClr val="dk1"/>
                </a:solidFill>
                <a:latin typeface="Verdana"/>
                <a:ea typeface="Verdana"/>
                <a:cs typeface="Verdana"/>
                <a:sym typeface="Verdana"/>
              </a:rPr>
              <a:t>Personalisasi komunikasi</a:t>
            </a:r>
            <a:endParaRPr b="1">
              <a:solidFill>
                <a:schemeClr val="dk1"/>
              </a:solidFill>
              <a:latin typeface="Verdana"/>
              <a:ea typeface="Verdana"/>
              <a:cs typeface="Verdana"/>
              <a:sym typeface="Verdana"/>
            </a:endParaRPr>
          </a:p>
          <a:p>
            <a:pPr indent="0" lvl="0" marL="457200" marR="5080" rtl="0" algn="l">
              <a:lnSpc>
                <a:spcPct val="114999"/>
              </a:lnSpc>
              <a:spcBef>
                <a:spcPts val="0"/>
              </a:spcBef>
              <a:spcAft>
                <a:spcPts val="0"/>
              </a:spcAft>
              <a:buNone/>
            </a:pPr>
            <a:r>
              <a:rPr lang="en-US">
                <a:solidFill>
                  <a:schemeClr val="dk1"/>
                </a:solidFill>
                <a:latin typeface="Verdana"/>
                <a:ea typeface="Verdana"/>
                <a:cs typeface="Verdana"/>
                <a:sym typeface="Verdana"/>
              </a:rPr>
              <a:t>Jika dipetakan kembali, nasabah yang cenderung memiliki minat berlangganan deposito berjangka ialah mereka yang berusia 30-40 tahun, sudah menikah, tidak memiliki beban pinjaman. Untuk itu, kita dapat membuat campaign yang lebih personal, seperti: </a:t>
            </a:r>
            <a:endParaRPr>
              <a:solidFill>
                <a:schemeClr val="dk1"/>
              </a:solidFill>
              <a:latin typeface="Verdana"/>
              <a:ea typeface="Verdana"/>
              <a:cs typeface="Verdana"/>
              <a:sym typeface="Verdana"/>
            </a:endParaRPr>
          </a:p>
          <a:p>
            <a:pPr indent="0" lvl="0" marL="457200" marR="5080" rtl="0" algn="l">
              <a:lnSpc>
                <a:spcPct val="114999"/>
              </a:lnSpc>
              <a:spcBef>
                <a:spcPts val="0"/>
              </a:spcBef>
              <a:spcAft>
                <a:spcPts val="0"/>
              </a:spcAft>
              <a:buNone/>
            </a:pPr>
            <a:r>
              <a:rPr lang="en-US">
                <a:solidFill>
                  <a:schemeClr val="dk1"/>
                </a:solidFill>
                <a:latin typeface="Verdana"/>
                <a:ea typeface="Verdana"/>
                <a:cs typeface="Verdana"/>
                <a:sym typeface="Verdana"/>
              </a:rPr>
              <a:t>- </a:t>
            </a:r>
            <a:r>
              <a:rPr lang="en-US">
                <a:solidFill>
                  <a:schemeClr val="dk1"/>
                </a:solidFill>
                <a:latin typeface="Verdana"/>
                <a:ea typeface="Verdana"/>
                <a:cs typeface="Verdana"/>
                <a:sym typeface="Verdana"/>
              </a:rPr>
              <a:t>campaign untuk memberikan awareness tentang pentingnya investasi sejak ini untuk mempersiapkan dana pendidikan untuk anak.</a:t>
            </a:r>
            <a:endParaRPr>
              <a:solidFill>
                <a:schemeClr val="dk1"/>
              </a:solidFill>
              <a:latin typeface="Verdana"/>
              <a:ea typeface="Verdana"/>
              <a:cs typeface="Verdana"/>
              <a:sym typeface="Verdana"/>
            </a:endParaRPr>
          </a:p>
          <a:p>
            <a:pPr indent="0" lvl="0" marL="457200" marR="5080" rtl="0" algn="l">
              <a:lnSpc>
                <a:spcPct val="114999"/>
              </a:lnSpc>
              <a:spcBef>
                <a:spcPts val="0"/>
              </a:spcBef>
              <a:spcAft>
                <a:spcPts val="0"/>
              </a:spcAft>
              <a:buNone/>
            </a:pPr>
            <a:r>
              <a:rPr lang="en-US">
                <a:solidFill>
                  <a:schemeClr val="dk1"/>
                </a:solidFill>
                <a:latin typeface="Verdana"/>
                <a:ea typeface="Verdana"/>
                <a:cs typeface="Verdana"/>
                <a:sym typeface="Verdana"/>
              </a:rPr>
              <a:t>- merekomendasikan deposito dengan bunga tinggi sebagai tabungan membeli rumah</a:t>
            </a:r>
            <a:endParaRPr>
              <a:solidFill>
                <a:schemeClr val="dk1"/>
              </a:solidFill>
              <a:latin typeface="Verdana"/>
              <a:ea typeface="Verdana"/>
              <a:cs typeface="Verdana"/>
              <a:sym typeface="Verdana"/>
            </a:endParaRPr>
          </a:p>
          <a:p>
            <a:pPr indent="0" lvl="0" marL="457200" marR="5080" rtl="0" algn="l">
              <a:lnSpc>
                <a:spcPct val="114999"/>
              </a:lnSpc>
              <a:spcBef>
                <a:spcPts val="0"/>
              </a:spcBef>
              <a:spcAft>
                <a:spcPts val="0"/>
              </a:spcAft>
              <a:buNone/>
            </a:pPr>
            <a:r>
              <a:rPr lang="en-US">
                <a:solidFill>
                  <a:schemeClr val="dk1"/>
                </a:solidFill>
                <a:latin typeface="Verdana"/>
                <a:ea typeface="Verdana"/>
                <a:cs typeface="Verdana"/>
                <a:sym typeface="Verdana"/>
              </a:rPr>
              <a:t>- menampilkan keunggulan deposito dibanding investasi lain</a:t>
            </a:r>
            <a:endParaRPr>
              <a:solidFill>
                <a:schemeClr val="dk1"/>
              </a:solidFill>
              <a:latin typeface="Verdana"/>
              <a:ea typeface="Verdana"/>
              <a:cs typeface="Verdana"/>
              <a:sym typeface="Verdana"/>
            </a:endParaRPr>
          </a:p>
        </p:txBody>
      </p:sp>
      <p:sp>
        <p:nvSpPr>
          <p:cNvPr id="408" name="Google Shape;408;g26b71fe0db2_0_78"/>
          <p:cNvSpPr txBox="1"/>
          <p:nvPr/>
        </p:nvSpPr>
        <p:spPr>
          <a:xfrm>
            <a:off x="680100" y="200450"/>
            <a:ext cx="31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2"/>
          <p:cNvSpPr txBox="1"/>
          <p:nvPr>
            <p:ph type="title"/>
          </p:nvPr>
        </p:nvSpPr>
        <p:spPr>
          <a:xfrm>
            <a:off x="512375" y="200448"/>
            <a:ext cx="1864360"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5. Git </a:t>
            </a:r>
            <a:r>
              <a:rPr lang="en-US" sz="1600">
                <a:solidFill>
                  <a:srgbClr val="0000FF"/>
                </a:solidFill>
              </a:rPr>
              <a:t>(15 poin)</a:t>
            </a:r>
            <a:endParaRPr sz="1600"/>
          </a:p>
        </p:txBody>
      </p:sp>
      <p:sp>
        <p:nvSpPr>
          <p:cNvPr id="414" name="Google Shape;414;p12"/>
          <p:cNvSpPr txBox="1"/>
          <p:nvPr/>
        </p:nvSpPr>
        <p:spPr>
          <a:xfrm>
            <a:off x="585375" y="1033983"/>
            <a:ext cx="7940675" cy="1557020"/>
          </a:xfrm>
          <a:prstGeom prst="rect">
            <a:avLst/>
          </a:prstGeom>
          <a:noFill/>
          <a:ln>
            <a:noFill/>
          </a:ln>
        </p:spPr>
        <p:txBody>
          <a:bodyPr anchorCtr="0" anchor="t" bIns="0" lIns="0" spcFirstLastPara="1" rIns="0" wrap="square" tIns="12700">
            <a:spAutoFit/>
          </a:bodyPr>
          <a:lstStyle/>
          <a:p>
            <a:pPr indent="0" lvl="0" marL="12700" marR="330200" rtl="0" algn="l">
              <a:lnSpc>
                <a:spcPct val="114999"/>
              </a:lnSpc>
              <a:spcBef>
                <a:spcPts val="0"/>
              </a:spcBef>
              <a:spcAft>
                <a:spcPts val="0"/>
              </a:spcAft>
              <a:buNone/>
            </a:pPr>
            <a:r>
              <a:rPr b="0" i="0" lang="en-US" sz="1400" u="none" cap="none" strike="noStrike">
                <a:solidFill>
                  <a:schemeClr val="dk1"/>
                </a:solidFill>
                <a:latin typeface="Verdana"/>
                <a:ea typeface="Verdana"/>
                <a:cs typeface="Verdana"/>
                <a:sym typeface="Verdana"/>
              </a:rPr>
              <a:t>Upload project teman-teman di sebuah repository git. Berkolaborasilah di Git jika ada  perubahan version dari waktu ke waktu.</a:t>
            </a:r>
            <a:endParaRPr b="0" i="0" sz="1400" u="none" cap="none" strike="noStrike">
              <a:solidFill>
                <a:schemeClr val="dk1"/>
              </a:solidFill>
              <a:latin typeface="Verdana"/>
              <a:ea typeface="Verdana"/>
              <a:cs typeface="Verdana"/>
              <a:sym typeface="Verdana"/>
            </a:endParaRPr>
          </a:p>
          <a:p>
            <a:pPr indent="-400050" lvl="0" marL="469900" marR="0" rtl="0" algn="l">
              <a:lnSpc>
                <a:spcPct val="100000"/>
              </a:lnSpc>
              <a:spcBef>
                <a:spcPts val="1450"/>
              </a:spcBef>
              <a:spcAft>
                <a:spcPts val="0"/>
              </a:spcAft>
              <a:buClr>
                <a:schemeClr val="dk1"/>
              </a:buClr>
              <a:buSzPts val="1400"/>
              <a:buFont typeface="Verdana"/>
              <a:buAutoNum type="alphaUcPeriod"/>
            </a:pPr>
            <a:r>
              <a:rPr b="0" i="0" lang="en-US" sz="1400" u="none" cap="none" strike="noStrike">
                <a:solidFill>
                  <a:schemeClr val="dk1"/>
                </a:solidFill>
                <a:latin typeface="Verdana"/>
                <a:ea typeface="Verdana"/>
                <a:cs typeface="Verdana"/>
                <a:sym typeface="Verdana"/>
              </a:rPr>
              <a:t>Buat Repository Git</a:t>
            </a:r>
            <a:endParaRPr b="0" i="0" sz="1400" u="none" cap="none" strike="noStrike">
              <a:solidFill>
                <a:schemeClr val="dk1"/>
              </a:solidFill>
              <a:latin typeface="Verdana"/>
              <a:ea typeface="Verdana"/>
              <a:cs typeface="Verdana"/>
              <a:sym typeface="Verdana"/>
            </a:endParaRPr>
          </a:p>
          <a:p>
            <a:pPr indent="-400685" lvl="0" marL="469900" marR="0" rtl="0" algn="l">
              <a:lnSpc>
                <a:spcPct val="100000"/>
              </a:lnSpc>
              <a:spcBef>
                <a:spcPts val="250"/>
              </a:spcBef>
              <a:spcAft>
                <a:spcPts val="0"/>
              </a:spcAft>
              <a:buClr>
                <a:schemeClr val="dk1"/>
              </a:buClr>
              <a:buSzPts val="1400"/>
              <a:buFont typeface="Verdana"/>
              <a:buAutoNum type="alphaUcPeriod"/>
            </a:pPr>
            <a:r>
              <a:rPr b="0" i="0" lang="en-US" sz="1400" u="none" cap="none" strike="noStrike">
                <a:solidFill>
                  <a:schemeClr val="dk1"/>
                </a:solidFill>
                <a:latin typeface="Verdana"/>
                <a:ea typeface="Verdana"/>
                <a:cs typeface="Verdana"/>
                <a:sym typeface="Verdana"/>
              </a:rPr>
              <a:t>Upload ﬁle notebook atau ﬁle pengerjaan lainnya pada repository tersebut</a:t>
            </a:r>
            <a:endParaRPr b="0" i="0" sz="1400" u="none" cap="none" strike="noStrike">
              <a:solidFill>
                <a:schemeClr val="dk1"/>
              </a:solidFill>
              <a:latin typeface="Verdana"/>
              <a:ea typeface="Verdana"/>
              <a:cs typeface="Verdana"/>
              <a:sym typeface="Verdana"/>
            </a:endParaRPr>
          </a:p>
          <a:p>
            <a:pPr indent="0" lvl="0" marL="12700" marR="0" rtl="0" algn="l">
              <a:lnSpc>
                <a:spcPct val="100000"/>
              </a:lnSpc>
              <a:spcBef>
                <a:spcPts val="1455"/>
              </a:spcBef>
              <a:spcAft>
                <a:spcPts val="0"/>
              </a:spcAft>
              <a:buNone/>
            </a:pPr>
            <a:r>
              <a:rPr b="0" i="0" lang="en-US" sz="1400" u="none" cap="none" strike="noStrike">
                <a:solidFill>
                  <a:schemeClr val="dk1"/>
                </a:solidFill>
                <a:latin typeface="Verdana"/>
                <a:ea typeface="Verdana"/>
                <a:cs typeface="Verdana"/>
                <a:sym typeface="Verdana"/>
              </a:rPr>
              <a:t>Untuk ﬁle README, dapat merupakan summary insight yang telah didapatkan dari EDA.</a:t>
            </a:r>
            <a:endParaRPr b="0" i="0" sz="1400" u="none" cap="none" strike="noStrike">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3"/>
          <p:cNvSpPr txBox="1"/>
          <p:nvPr>
            <p:ph type="title"/>
          </p:nvPr>
        </p:nvSpPr>
        <p:spPr>
          <a:xfrm>
            <a:off x="1490300" y="2225802"/>
            <a:ext cx="6163398" cy="650239"/>
          </a:xfrm>
          <a:prstGeom prst="rect">
            <a:avLst/>
          </a:prstGeom>
          <a:noFill/>
          <a:ln>
            <a:noFill/>
          </a:ln>
        </p:spPr>
        <p:txBody>
          <a:bodyPr anchorCtr="0" anchor="t" bIns="0" lIns="0" spcFirstLastPara="1" rIns="0" wrap="square" tIns="12700">
            <a:spAutoFit/>
          </a:bodyPr>
          <a:lstStyle/>
          <a:p>
            <a:pPr indent="0" lvl="0" marL="13970" rtl="0" algn="l">
              <a:lnSpc>
                <a:spcPct val="100000"/>
              </a:lnSpc>
              <a:spcBef>
                <a:spcPts val="0"/>
              </a:spcBef>
              <a:spcAft>
                <a:spcPts val="0"/>
              </a:spcAft>
              <a:buNone/>
            </a:pPr>
            <a:r>
              <a:rPr lang="en-US"/>
              <a:t>Selamat Mengerjakan!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txBox="1"/>
          <p:nvPr>
            <p:ph type="title"/>
          </p:nvPr>
        </p:nvSpPr>
        <p:spPr>
          <a:xfrm>
            <a:off x="512375" y="200448"/>
            <a:ext cx="4851400"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Column Info</a:t>
            </a:r>
            <a:endParaRPr sz="1600"/>
          </a:p>
        </p:txBody>
      </p:sp>
      <p:pic>
        <p:nvPicPr>
          <p:cNvPr id="74" name="Google Shape;74;p5"/>
          <p:cNvPicPr preferRelativeResize="0"/>
          <p:nvPr/>
        </p:nvPicPr>
        <p:blipFill rotWithShape="1">
          <a:blip r:embed="rId3">
            <a:alphaModFix/>
          </a:blip>
          <a:srcRect b="0" l="0" r="0" t="0"/>
          <a:stretch/>
        </p:blipFill>
        <p:spPr>
          <a:xfrm>
            <a:off x="609600" y="666750"/>
            <a:ext cx="3274695" cy="3959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c373fd12ae_2_10"/>
          <p:cNvSpPr txBox="1"/>
          <p:nvPr>
            <p:ph type="title"/>
          </p:nvPr>
        </p:nvSpPr>
        <p:spPr>
          <a:xfrm>
            <a:off x="512375" y="200450"/>
            <a:ext cx="5820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Explanation of Column Features</a:t>
            </a:r>
            <a:endParaRPr sz="1600"/>
          </a:p>
        </p:txBody>
      </p:sp>
      <p:sp>
        <p:nvSpPr>
          <p:cNvPr id="80" name="Google Shape;80;g2c373fd12ae_2_10"/>
          <p:cNvSpPr txBox="1"/>
          <p:nvPr/>
        </p:nvSpPr>
        <p:spPr>
          <a:xfrm>
            <a:off x="512375" y="758100"/>
            <a:ext cx="8392500" cy="4245600"/>
          </a:xfrm>
          <a:prstGeom prst="rect">
            <a:avLst/>
          </a:prstGeom>
          <a:noFill/>
          <a:ln>
            <a:noFill/>
          </a:ln>
        </p:spPr>
        <p:txBody>
          <a:bodyPr anchorCtr="0" anchor="t" bIns="0" lIns="0" spcFirstLastPara="1" rIns="0" wrap="square" tIns="12700">
            <a:spAutoFit/>
          </a:bodyPr>
          <a:lstStyle/>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Age</a:t>
            </a:r>
            <a:r>
              <a:rPr lang="en-US">
                <a:solidFill>
                  <a:schemeClr val="dk1"/>
                </a:solidFill>
                <a:latin typeface="Verdana"/>
                <a:ea typeface="Verdana"/>
                <a:cs typeface="Verdana"/>
                <a:sym typeface="Verdana"/>
              </a:rPr>
              <a:t>: Usia klien (numerik).</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Job</a:t>
            </a:r>
            <a:r>
              <a:rPr lang="en-US">
                <a:solidFill>
                  <a:schemeClr val="dk1"/>
                </a:solidFill>
                <a:latin typeface="Verdana"/>
                <a:ea typeface="Verdana"/>
                <a:cs typeface="Verdana"/>
                <a:sym typeface="Verdana"/>
              </a:rPr>
              <a:t>: Jenis pekerjaan klien (kategorikal).</a:t>
            </a:r>
            <a:endParaRPr>
              <a:solidFill>
                <a:schemeClr val="dk1"/>
              </a:solidFill>
              <a:latin typeface="Verdana"/>
              <a:ea typeface="Verdana"/>
              <a:cs typeface="Verdana"/>
              <a:sym typeface="Verdana"/>
            </a:endParaRPr>
          </a:p>
          <a:p>
            <a:pPr indent="-93345" lvl="0" marL="105410" marR="0"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Marital</a:t>
            </a:r>
            <a:r>
              <a:rPr lang="en-US">
                <a:solidFill>
                  <a:schemeClr val="dk1"/>
                </a:solidFill>
                <a:latin typeface="Verdana"/>
                <a:ea typeface="Verdana"/>
                <a:cs typeface="Verdana"/>
                <a:sym typeface="Verdana"/>
              </a:rPr>
              <a:t>: Status perkawinan klien (kategorikal).</a:t>
            </a:r>
            <a:endParaRPr>
              <a:solidFill>
                <a:schemeClr val="dk1"/>
              </a:solidFill>
              <a:latin typeface="Verdana"/>
              <a:ea typeface="Verdana"/>
              <a:cs typeface="Verdana"/>
              <a:sym typeface="Verdana"/>
            </a:endParaRPr>
          </a:p>
          <a:p>
            <a:pPr indent="-93345" lvl="0" marL="105410" marR="62981"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Education</a:t>
            </a:r>
            <a:r>
              <a:rPr lang="en-US">
                <a:solidFill>
                  <a:schemeClr val="dk1"/>
                </a:solidFill>
                <a:latin typeface="Verdana"/>
                <a:ea typeface="Verdana"/>
                <a:cs typeface="Verdana"/>
                <a:sym typeface="Verdana"/>
              </a:rPr>
              <a:t>: Tingkat pendidikan klien (kategorikal).</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Default</a:t>
            </a:r>
            <a:r>
              <a:rPr lang="en-US">
                <a:solidFill>
                  <a:schemeClr val="dk1"/>
                </a:solidFill>
                <a:latin typeface="Verdana"/>
                <a:ea typeface="Verdana"/>
                <a:cs typeface="Verdana"/>
                <a:sym typeface="Verdana"/>
              </a:rPr>
              <a:t>: Apakah klien memiliki kredit macet? (biner: "yes", "no").</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Balance</a:t>
            </a:r>
            <a:r>
              <a:rPr lang="en-US">
                <a:solidFill>
                  <a:schemeClr val="dk1"/>
                </a:solidFill>
                <a:latin typeface="Verdana"/>
                <a:ea typeface="Verdana"/>
                <a:cs typeface="Verdana"/>
                <a:sym typeface="Verdana"/>
              </a:rPr>
              <a:t>: Rata-rata saldo tahunan dalam euro (numerik).</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Housing</a:t>
            </a:r>
            <a:r>
              <a:rPr lang="en-US">
                <a:solidFill>
                  <a:schemeClr val="dk1"/>
                </a:solidFill>
                <a:latin typeface="Verdana"/>
                <a:ea typeface="Verdana"/>
                <a:cs typeface="Verdana"/>
                <a:sym typeface="Verdana"/>
              </a:rPr>
              <a:t>: Apakah klien memiliki pinjaman rumah? (biner: "yes", "no").</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Loan</a:t>
            </a:r>
            <a:r>
              <a:rPr lang="en-US">
                <a:solidFill>
                  <a:schemeClr val="dk1"/>
                </a:solidFill>
                <a:latin typeface="Verdana"/>
                <a:ea typeface="Verdana"/>
                <a:cs typeface="Verdana"/>
                <a:sym typeface="Verdana"/>
              </a:rPr>
              <a:t>: Apakah klien memiliki pinjaman pribadi? (biner: "yes", "no").</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Contact</a:t>
            </a:r>
            <a:r>
              <a:rPr lang="en-US">
                <a:solidFill>
                  <a:schemeClr val="dk1"/>
                </a:solidFill>
                <a:latin typeface="Verdana"/>
                <a:ea typeface="Verdana"/>
                <a:cs typeface="Verdana"/>
                <a:sym typeface="Verdana"/>
              </a:rPr>
              <a:t>: Tipe komunikasi kontak terakhir (kategorikal).</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Day</a:t>
            </a:r>
            <a:r>
              <a:rPr lang="en-US">
                <a:solidFill>
                  <a:schemeClr val="dk1"/>
                </a:solidFill>
                <a:latin typeface="Verdana"/>
                <a:ea typeface="Verdana"/>
                <a:cs typeface="Verdana"/>
                <a:sym typeface="Verdana"/>
              </a:rPr>
              <a:t>: Hari terakhir kontak dalam sebulan (numerik).</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Month: </a:t>
            </a:r>
            <a:r>
              <a:rPr lang="en-US">
                <a:solidFill>
                  <a:schemeClr val="dk1"/>
                </a:solidFill>
                <a:latin typeface="Verdana"/>
                <a:ea typeface="Verdana"/>
                <a:cs typeface="Verdana"/>
                <a:sym typeface="Verdana"/>
              </a:rPr>
              <a:t>Bulan terakhir kontak dalam setahun (kategorikal).</a:t>
            </a:r>
            <a:endParaRPr>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c373fd12ae_2_17"/>
          <p:cNvSpPr txBox="1"/>
          <p:nvPr>
            <p:ph type="title"/>
          </p:nvPr>
        </p:nvSpPr>
        <p:spPr>
          <a:xfrm>
            <a:off x="512375" y="200450"/>
            <a:ext cx="58209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Explanation of Column Features</a:t>
            </a:r>
            <a:endParaRPr sz="1600"/>
          </a:p>
        </p:txBody>
      </p:sp>
      <p:sp>
        <p:nvSpPr>
          <p:cNvPr id="86" name="Google Shape;86;g2c373fd12ae_2_17"/>
          <p:cNvSpPr txBox="1"/>
          <p:nvPr/>
        </p:nvSpPr>
        <p:spPr>
          <a:xfrm>
            <a:off x="512375" y="758100"/>
            <a:ext cx="8392500" cy="2980500"/>
          </a:xfrm>
          <a:prstGeom prst="rect">
            <a:avLst/>
          </a:prstGeom>
          <a:noFill/>
          <a:ln>
            <a:noFill/>
          </a:ln>
        </p:spPr>
        <p:txBody>
          <a:bodyPr anchorCtr="0" anchor="t" bIns="0" lIns="0" spcFirstLastPara="1" rIns="0" wrap="square" tIns="12700">
            <a:spAutoFit/>
          </a:bodyPr>
          <a:lstStyle/>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Duration</a:t>
            </a:r>
            <a:r>
              <a:rPr lang="en-US">
                <a:solidFill>
                  <a:schemeClr val="dk1"/>
                </a:solidFill>
                <a:latin typeface="Verdana"/>
                <a:ea typeface="Verdana"/>
                <a:cs typeface="Verdana"/>
                <a:sym typeface="Verdana"/>
              </a:rPr>
              <a:t>: Durasi kontak terakhir dalam detik (numerik).</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Campaign</a:t>
            </a:r>
            <a:r>
              <a:rPr lang="en-US">
                <a:solidFill>
                  <a:schemeClr val="dk1"/>
                </a:solidFill>
                <a:latin typeface="Verdana"/>
                <a:ea typeface="Verdana"/>
                <a:cs typeface="Verdana"/>
                <a:sym typeface="Verdana"/>
              </a:rPr>
              <a:t>: Jumlah kontak yang dilakukan selama kampanye ini untuk klien ini (numerik, termasuk kontak terakhir).</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Pdays</a:t>
            </a:r>
            <a:r>
              <a:rPr lang="en-US">
                <a:solidFill>
                  <a:schemeClr val="dk1"/>
                </a:solidFill>
                <a:latin typeface="Verdana"/>
                <a:ea typeface="Verdana"/>
                <a:cs typeface="Verdana"/>
                <a:sym typeface="Verdana"/>
              </a:rPr>
              <a:t>: Jumlah hari sejak klien terakhir dihubungi dari kampanye sebelumnya (numerik, -1 berarti klien tidak pernah dihubungi sebelumnya).</a:t>
            </a:r>
            <a:endParaRPr>
              <a:solidFill>
                <a:schemeClr val="dk1"/>
              </a:solidFill>
              <a:latin typeface="Verdana"/>
              <a:ea typeface="Verdana"/>
              <a:cs typeface="Verdana"/>
              <a:sym typeface="Verdana"/>
            </a:endParaRPr>
          </a:p>
          <a:p>
            <a:pPr indent="-93345" lvl="0" marL="105410" marR="0"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Previous</a:t>
            </a:r>
            <a:r>
              <a:rPr lang="en-US">
                <a:solidFill>
                  <a:schemeClr val="dk1"/>
                </a:solidFill>
                <a:latin typeface="Verdana"/>
                <a:ea typeface="Verdana"/>
                <a:cs typeface="Verdana"/>
                <a:sym typeface="Verdana"/>
              </a:rPr>
              <a:t>: Jumlah kontak yang dilakukan sebelum kampanye ini untuk klien ini (numerik).</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Poutcome</a:t>
            </a:r>
            <a:r>
              <a:rPr lang="en-US">
                <a:solidFill>
                  <a:schemeClr val="dk1"/>
                </a:solidFill>
                <a:latin typeface="Verdana"/>
                <a:ea typeface="Verdana"/>
                <a:cs typeface="Verdana"/>
                <a:sym typeface="Verdana"/>
              </a:rPr>
              <a:t>: Hasil kampanye pemasaran sebelumnya (kategorikal).</a:t>
            </a:r>
            <a:endParaRPr>
              <a:solidFill>
                <a:schemeClr val="dk1"/>
              </a:solidFill>
              <a:latin typeface="Verdana"/>
              <a:ea typeface="Verdana"/>
              <a:cs typeface="Verdana"/>
              <a:sym typeface="Verdana"/>
            </a:endParaRPr>
          </a:p>
          <a:p>
            <a:pPr indent="-93345" lvl="0" marL="105410" marR="826768" rtl="0" algn="l">
              <a:lnSpc>
                <a:spcPct val="114999"/>
              </a:lnSpc>
              <a:spcBef>
                <a:spcPts val="1200"/>
              </a:spcBef>
              <a:spcAft>
                <a:spcPts val="0"/>
              </a:spcAft>
              <a:buSzPts val="1100"/>
              <a:buNone/>
            </a:pPr>
            <a:r>
              <a:rPr b="1" lang="en-US">
                <a:solidFill>
                  <a:schemeClr val="dk1"/>
                </a:solidFill>
                <a:latin typeface="Verdana"/>
                <a:ea typeface="Verdana"/>
                <a:cs typeface="Verdana"/>
                <a:sym typeface="Verdana"/>
              </a:rPr>
              <a:t>y</a:t>
            </a:r>
            <a:r>
              <a:rPr lang="en-US">
                <a:solidFill>
                  <a:schemeClr val="dk1"/>
                </a:solidFill>
                <a:latin typeface="Verdana"/>
                <a:ea typeface="Verdana"/>
                <a:cs typeface="Verdana"/>
                <a:sym typeface="Verdana"/>
              </a:rPr>
              <a:t>: Variabel target (binary: "yes", "no") - apakah klien berlangganan deposito berjangka?</a:t>
            </a:r>
            <a:endParaRPr>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512374" y="495240"/>
            <a:ext cx="7412425" cy="40011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Gambaran besar data secara numerik</a:t>
            </a:r>
            <a:endParaRPr sz="1600"/>
          </a:p>
        </p:txBody>
      </p:sp>
      <p:pic>
        <p:nvPicPr>
          <p:cNvPr id="92" name="Google Shape;92;p6"/>
          <p:cNvPicPr preferRelativeResize="0"/>
          <p:nvPr/>
        </p:nvPicPr>
        <p:blipFill rotWithShape="1">
          <a:blip r:embed="rId3">
            <a:alphaModFix/>
          </a:blip>
          <a:srcRect b="0" l="0" r="0" t="0"/>
          <a:stretch/>
        </p:blipFill>
        <p:spPr>
          <a:xfrm>
            <a:off x="763904" y="1375404"/>
            <a:ext cx="6551295" cy="25679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512374" y="495240"/>
            <a:ext cx="7412425" cy="40011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Gambaran besar data secara kategorikal</a:t>
            </a:r>
            <a:endParaRPr sz="1600"/>
          </a:p>
        </p:txBody>
      </p:sp>
      <p:pic>
        <p:nvPicPr>
          <p:cNvPr id="98" name="Google Shape;98;p7"/>
          <p:cNvPicPr preferRelativeResize="0"/>
          <p:nvPr/>
        </p:nvPicPr>
        <p:blipFill rotWithShape="1">
          <a:blip r:embed="rId3">
            <a:alphaModFix/>
          </a:blip>
          <a:srcRect b="0" l="0" r="0" t="0"/>
          <a:stretch/>
        </p:blipFill>
        <p:spPr>
          <a:xfrm>
            <a:off x="914400" y="1428750"/>
            <a:ext cx="7565801" cy="175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2024-03-12T05:57:31Z</dcterms:created>
  <dc:creator>Rita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