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74" r:id="rId2"/>
  </p:sldMasterIdLst>
  <p:notesMasterIdLst>
    <p:notesMasterId r:id="rId28"/>
  </p:notesMasterIdLst>
  <p:sldIdLst>
    <p:sldId id="256" r:id="rId3"/>
    <p:sldId id="280" r:id="rId4"/>
    <p:sldId id="281" r:id="rId5"/>
    <p:sldId id="276" r:id="rId6"/>
    <p:sldId id="266" r:id="rId7"/>
    <p:sldId id="267" r:id="rId8"/>
    <p:sldId id="257" r:id="rId9"/>
    <p:sldId id="272" r:id="rId10"/>
    <p:sldId id="258" r:id="rId11"/>
    <p:sldId id="277" r:id="rId12"/>
    <p:sldId id="259" r:id="rId13"/>
    <p:sldId id="260" r:id="rId14"/>
    <p:sldId id="278" r:id="rId15"/>
    <p:sldId id="261" r:id="rId16"/>
    <p:sldId id="262" r:id="rId17"/>
    <p:sldId id="263" r:id="rId18"/>
    <p:sldId id="264" r:id="rId19"/>
    <p:sldId id="265" r:id="rId20"/>
    <p:sldId id="269" r:id="rId21"/>
    <p:sldId id="268" r:id="rId22"/>
    <p:sldId id="273" r:id="rId23"/>
    <p:sldId id="274" r:id="rId24"/>
    <p:sldId id="270" r:id="rId25"/>
    <p:sldId id="28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C"/>
    <a:srgbClr val="F2F1F6"/>
    <a:srgbClr val="F6F5FA"/>
    <a:srgbClr val="EAEAEA"/>
    <a:srgbClr val="95D3DB"/>
    <a:srgbClr val="F7F7F7"/>
    <a:srgbClr val="153A3F"/>
    <a:srgbClr val="0B1D1F"/>
    <a:srgbClr val="6DC2CD"/>
    <a:srgbClr val="3B9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2674-2C9E-43C8-B775-148DD6AE40C3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58C1-67F0-4C6D-AD6C-05F8BCA96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5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75460-EFA8-4993-B587-712C6839F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99A-1B32-468F-B7D7-197829148FBF}" type="datetime1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2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E63-D1F8-4B96-B3CF-E8FE3C7DE423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00A4-C34E-4E9E-A069-F1D14960EA0B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5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A668-46CB-4BE2-A1E5-FEA549B0A86E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1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098-4519-4242-943B-28F3A335223A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AF54-4FB3-431F-BA99-DC91AED3C84E}" type="datetime1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0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2C9A-E981-4C1C-BB33-BD798F748D1F}" type="datetime1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8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2224-303A-46CC-AC5B-750FE4FE2ACF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861B-5577-460D-8C2C-97283FE8C335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86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C9D-425A-49F4-AA9A-A90F9010E977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571C-A340-44E2-967A-3ABF464394FD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E720-130D-4385-B818-F297495ECC13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19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D65E-2C86-4CDA-9BFE-08CF2DCBC473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7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8980-0CA3-49D3-AC74-384DE5631107}" type="datetime1">
              <a:rPr lang="en-IN" smtClean="0"/>
              <a:t>22-10-2019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1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D2B8-A19E-4713-AD1B-3849D443FC2E}" type="datetime1">
              <a:rPr lang="en-IN" smtClean="0"/>
              <a:t>22-10-2019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386-40B0-4392-801F-705462356965}" type="datetime1">
              <a:rPr lang="en-IN" smtClean="0"/>
              <a:t>22-10-2019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6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08AC-EF98-4013-AAD8-EA511B7C1137}" type="datetime1">
              <a:rPr lang="en-IN" smtClean="0"/>
              <a:t>22-10-2019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0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96E-953A-4E8A-8517-D17E2F35A456}" type="datetime1">
              <a:rPr lang="en-IN" smtClean="0"/>
              <a:t>22-10-2019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0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96F0-2105-413F-829A-6EC5FF4AE252}" type="datetime1">
              <a:rPr lang="en-IN" smtClean="0"/>
              <a:t>22-10-2019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8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1280-6C15-4912-93B9-7D178B78E846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0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000A-5496-4FAD-A021-5C8AC2838B5D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7C9-E096-4A2B-8263-1AFEAE674B99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75E0-1142-44ED-A532-5A559CB1834E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7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96A7-C338-4B57-A3F7-D0BC5295D729}" type="datetime1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6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78DD-91B6-4C54-A1C8-A54AE4E97D81}" type="datetime1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55BB-1884-40E8-A77F-A14D9E0600E7}" type="datetime1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8FA9-6B77-4283-A6AF-381D5FC53D02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8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0C3A-9943-4DF2-97EE-F075AD869477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E2528"/>
            </a:gs>
            <a:gs pos="53000">
              <a:srgbClr val="26646C"/>
            </a:gs>
            <a:gs pos="79000">
              <a:srgbClr val="338995"/>
            </a:gs>
            <a:gs pos="100000">
              <a:srgbClr val="6DC2C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8A8EFD-7EA9-4C43-BD7C-B75DDB96E015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B13A95-5A35-472A-A41E-2D56F9D7E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0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D580-E2A2-44D6-A6D4-8257C77FF561}" type="datetime1">
              <a:rPr lang="en-IN" smtClean="0"/>
              <a:t>22-10-2019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4A87-86EF-475C-BE59-DF1B156B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pyimagesearch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A7AA-C5AF-4B31-BA78-F0B30DB2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2" y="2660216"/>
            <a:ext cx="9370255" cy="15375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00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Homing of a Robot</a:t>
            </a:r>
            <a:endParaRPr lang="en-IN" sz="100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320D-F467-43B6-86A8-6F3DE12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7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AA5B6F-D816-4E9A-99FB-1238BD6B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927"/>
              </p:ext>
            </p:extLst>
          </p:nvPr>
        </p:nvGraphicFramePr>
        <p:xfrm>
          <a:off x="0" y="-20149"/>
          <a:ext cx="12192001" cy="748583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4216284695"/>
                    </a:ext>
                  </a:extLst>
                </a:gridCol>
                <a:gridCol w="676401">
                  <a:extLst>
                    <a:ext uri="{9D8B030D-6E8A-4147-A177-3AD203B41FA5}">
                      <a16:colId xmlns:a16="http://schemas.microsoft.com/office/drawing/2014/main" val="4261189119"/>
                    </a:ext>
                  </a:extLst>
                </a:gridCol>
                <a:gridCol w="2617737">
                  <a:extLst>
                    <a:ext uri="{9D8B030D-6E8A-4147-A177-3AD203B41FA5}">
                      <a16:colId xmlns:a16="http://schemas.microsoft.com/office/drawing/2014/main" val="2549022456"/>
                    </a:ext>
                  </a:extLst>
                </a:gridCol>
                <a:gridCol w="2111545">
                  <a:extLst>
                    <a:ext uri="{9D8B030D-6E8A-4147-A177-3AD203B41FA5}">
                      <a16:colId xmlns:a16="http://schemas.microsoft.com/office/drawing/2014/main" val="3903170327"/>
                    </a:ext>
                  </a:extLst>
                </a:gridCol>
                <a:gridCol w="6190007">
                  <a:extLst>
                    <a:ext uri="{9D8B030D-6E8A-4147-A177-3AD203B41FA5}">
                      <a16:colId xmlns:a16="http://schemas.microsoft.com/office/drawing/2014/main" val="3376218321"/>
                    </a:ext>
                  </a:extLst>
                </a:gridCol>
              </a:tblGrid>
              <a:tr h="748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96649"/>
                  </a:ext>
                </a:extLst>
              </a:tr>
              <a:tr h="147978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Weber</a:t>
                      </a:r>
                    </a:p>
                    <a:p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Venkatesh</a:t>
                      </a:r>
                    </a:p>
                    <a:p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V. Srinivasan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Insect Inspired Robot Homing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homing algorithm allows a mobile robot to home incrementally by moving in such a way as to gradually reduce the discrepancy between the current view and the view obtained from the home position.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70741"/>
                  </a:ext>
                </a:extLst>
              </a:tr>
              <a:tr h="19213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Antonis A. Argyros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Kostas E. Bekris Stelios C. Orphanoudakis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Lydia E. Kavraki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Homing by Exploiting Panoramic 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 assumes that the robot tracks visual features in panoramic views of the environment that it acquires as it moves. 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39326"/>
                  </a:ext>
                </a:extLst>
              </a:tr>
              <a:tr h="16683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Iwan Ulrich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Illah Nourbakhsh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Appearance-Based Obstacle Detection with Monocular Color Vision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Each individual image pixel is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classified as belonging either to an obstacle or the ground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its color appearance. The method uses a single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passive color camera, performs in real-time, and provides 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obstacle image at high resolution.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04222"/>
                  </a:ext>
                </a:extLst>
              </a:tr>
              <a:tr h="16683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Adrian Rosebrock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Processing, Tutorials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website on Image Processing and Computer Vision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68321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06629-91F5-4E95-88D0-3657609D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FF9-0630-4D0B-A598-2173E6F1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3" y="2747456"/>
            <a:ext cx="9373033" cy="1363087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82EE5-5D08-489A-8ED5-8E3A7BDB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2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6E6BA-50BF-4E9A-B73B-57030F604E67}"/>
              </a:ext>
            </a:extLst>
          </p:cNvPr>
          <p:cNvSpPr txBox="1"/>
          <p:nvPr/>
        </p:nvSpPr>
        <p:spPr>
          <a:xfrm>
            <a:off x="5155096" y="2965174"/>
            <a:ext cx="6016488" cy="2954655"/>
          </a:xfrm>
          <a:prstGeom prst="rect">
            <a:avLst/>
          </a:prstGeom>
          <a:noFill/>
          <a:ln>
            <a:solidFill>
              <a:srgbClr val="6DC2C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3.7.5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OpenCV (Open Source Computer Vision)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NumPy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imutils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Xming : Virtual Display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PuTTY : Connection to the RPi using SSH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589DB-8858-48B8-9282-008D80788BC7}"/>
              </a:ext>
            </a:extLst>
          </p:cNvPr>
          <p:cNvSpPr txBox="1"/>
          <p:nvPr/>
        </p:nvSpPr>
        <p:spPr>
          <a:xfrm>
            <a:off x="990200" y="1130519"/>
            <a:ext cx="2627642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45C9-5008-40FD-B37C-822F068F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E9CF84-2F63-4C4F-814D-57D3E9AB2A60}"/>
              </a:ext>
            </a:extLst>
          </p:cNvPr>
          <p:cNvSpPr txBox="1"/>
          <p:nvPr/>
        </p:nvSpPr>
        <p:spPr>
          <a:xfrm>
            <a:off x="1041565" y="306797"/>
            <a:ext cx="2873031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05B45-31F0-4AF8-BFA0-BBFA101819A7}"/>
              </a:ext>
            </a:extLst>
          </p:cNvPr>
          <p:cNvSpPr txBox="1"/>
          <p:nvPr/>
        </p:nvSpPr>
        <p:spPr>
          <a:xfrm>
            <a:off x="7993850" y="4981543"/>
            <a:ext cx="3291799" cy="156966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3B+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Camera (5 MP)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A power supply (5V/2A)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cable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raspberry pi 3 b+ with camera">
            <a:extLst>
              <a:ext uri="{FF2B5EF4-FFF2-40B4-BE49-F238E27FC236}">
                <a16:creationId xmlns:a16="http://schemas.microsoft.com/office/drawing/2014/main" id="{787E0A61-FACD-4647-950D-348FC8977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t="10067" r="5016" b="9569"/>
          <a:stretch/>
        </p:blipFill>
        <p:spPr bwMode="auto">
          <a:xfrm>
            <a:off x="1030342" y="1998204"/>
            <a:ext cx="6963508" cy="459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1DD268-45B8-4F4E-9EDE-1125DEC5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0" t="18683" r="29652"/>
          <a:stretch/>
        </p:blipFill>
        <p:spPr>
          <a:xfrm>
            <a:off x="8277405" y="322899"/>
            <a:ext cx="3008244" cy="4647267"/>
          </a:xfrm>
          <a:prstGeom prst="rect">
            <a:avLst/>
          </a:prstGeom>
          <a:solidFill>
            <a:srgbClr val="F6F5FA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3F3C0-FE2F-46B5-8034-B891C55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095-4CD8-46A5-9155-94AB4BB1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166" y="2234150"/>
            <a:ext cx="8243668" cy="23896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49E15-AEB6-4A58-A0E1-134FAF81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5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E3B7C-E87F-450C-8FB3-278527737A9C}"/>
              </a:ext>
            </a:extLst>
          </p:cNvPr>
          <p:cNvSpPr txBox="1"/>
          <p:nvPr/>
        </p:nvSpPr>
        <p:spPr>
          <a:xfrm>
            <a:off x="253583" y="1821680"/>
            <a:ext cx="10665344" cy="95410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Ranging involves measuring the distance of an object from the lens of a camera.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7B01-BE4C-4981-9B57-D1034BDA29DE}"/>
              </a:ext>
            </a:extLst>
          </p:cNvPr>
          <p:cNvSpPr txBox="1"/>
          <p:nvPr/>
        </p:nvSpPr>
        <p:spPr>
          <a:xfrm>
            <a:off x="1630017" y="3644348"/>
            <a:ext cx="10296940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needs calibration of the camera with a sample image of the object which is at a known distance and whose distance needs to be measured from any unknown distance.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3F8EF-4D9D-418E-99CE-A1D0AA5D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9BC61-1371-4FE4-B745-E4349EEBB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95" y="810321"/>
            <a:ext cx="6699802" cy="340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4CD65-F40A-4F75-AFCB-C141B731F543}"/>
                  </a:ext>
                </a:extLst>
              </p:cNvPr>
              <p:cNvSpPr txBox="1"/>
              <p:nvPr/>
            </p:nvSpPr>
            <p:spPr>
              <a:xfrm>
                <a:off x="8825135" y="2186604"/>
                <a:ext cx="1397177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4CD65-F40A-4F75-AFCB-C141B731F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35" y="2186604"/>
                <a:ext cx="1397177" cy="105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3C02EC-6756-4495-A496-4C1B63CEE936}"/>
              </a:ext>
            </a:extLst>
          </p:cNvPr>
          <p:cNvSpPr txBox="1"/>
          <p:nvPr/>
        </p:nvSpPr>
        <p:spPr>
          <a:xfrm>
            <a:off x="8031166" y="810321"/>
            <a:ext cx="2985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similarity of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triangles: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8B6DC-31C6-488A-A648-F8B8E6D2D43F}"/>
              </a:ext>
            </a:extLst>
          </p:cNvPr>
          <p:cNvSpPr txBox="1"/>
          <p:nvPr/>
        </p:nvSpPr>
        <p:spPr>
          <a:xfrm>
            <a:off x="708596" y="5404119"/>
            <a:ext cx="1030768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calculating the focal length from the sample image, our lens will be calibrated for ranging of the same object.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40647-1173-480B-888A-FCF98129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4010-4C0A-41C2-97EA-FE6B0521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97" y="2867228"/>
            <a:ext cx="8004205" cy="112354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</a:t>
            </a:r>
            <a:endParaRPr lang="en-IN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E874-EE38-4074-9825-2D1FDDD3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0A97A-9886-4385-9F68-1B63E88461F8}"/>
              </a:ext>
            </a:extLst>
          </p:cNvPr>
          <p:cNvSpPr txBox="1"/>
          <p:nvPr/>
        </p:nvSpPr>
        <p:spPr>
          <a:xfrm>
            <a:off x="795130" y="1754382"/>
            <a:ext cx="11198087" cy="95410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image is passed through Canny edge detection which identifies all edges according to local maxima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FA70A-A218-4D5D-952C-CC7740E9F713}"/>
              </a:ext>
            </a:extLst>
          </p:cNvPr>
          <p:cNvSpPr txBox="1"/>
          <p:nvPr/>
        </p:nvSpPr>
        <p:spPr>
          <a:xfrm>
            <a:off x="258381" y="2981820"/>
            <a:ext cx="5405647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continuous contours are grabbed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80D80-60C0-49FD-9926-E01B539A6D91}"/>
              </a:ext>
            </a:extLst>
          </p:cNvPr>
          <p:cNvSpPr txBox="1"/>
          <p:nvPr/>
        </p:nvSpPr>
        <p:spPr>
          <a:xfrm>
            <a:off x="5446643" y="3773415"/>
            <a:ext cx="6546574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contour with the maximum area is taken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A50BB-991A-4CE1-8E14-B5095A0465D1}"/>
              </a:ext>
            </a:extLst>
          </p:cNvPr>
          <p:cNvSpPr txBox="1"/>
          <p:nvPr/>
        </p:nvSpPr>
        <p:spPr>
          <a:xfrm>
            <a:off x="258381" y="4597848"/>
            <a:ext cx="10793932" cy="95410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this contour is the pixel image width, which is the size of the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9DD58-97DD-4591-A33E-F17F632A7DB0}"/>
              </a:ext>
            </a:extLst>
          </p:cNvPr>
          <p:cNvSpPr txBox="1"/>
          <p:nvPr/>
        </p:nvSpPr>
        <p:spPr>
          <a:xfrm>
            <a:off x="258381" y="554022"/>
            <a:ext cx="8352219" cy="95410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raw image is blurred to remove noise and finally, it is converted to a binary image</a:t>
            </a:r>
            <a:endParaRPr lang="en-IN"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14AE3-21E9-43EF-9E22-A823B6D95DC7}"/>
              </a:ext>
            </a:extLst>
          </p:cNvPr>
          <p:cNvSpPr txBox="1"/>
          <p:nvPr/>
        </p:nvSpPr>
        <p:spPr>
          <a:xfrm>
            <a:off x="5664028" y="5780758"/>
            <a:ext cx="6329189" cy="5232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formula the distance is calculated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D07F4-E3AA-47E5-ACBA-DC68DC3B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485F-0503-4023-985B-D985D8553026}"/>
              </a:ext>
            </a:extLst>
          </p:cNvPr>
          <p:cNvSpPr txBox="1"/>
          <p:nvPr/>
        </p:nvSpPr>
        <p:spPr>
          <a:xfrm>
            <a:off x="4169447" y="2767280"/>
            <a:ext cx="3853106" cy="13234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8B742-8C3B-43D8-921E-ED64EB6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4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4000"/>
                    </a14:imgEffect>
                    <a14:imgEffect>
                      <a14:brightnessContrast bright="63000" contrast="4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6869" y="534169"/>
            <a:ext cx="4359965" cy="1447954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Anusheel Goswami	16-1-6-005 </a:t>
            </a:r>
          </a:p>
          <a:p>
            <a:pPr algn="l"/>
            <a:r>
              <a:rPr lang="en-US" sz="4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Rajneesh Kashyap	16-1-6-015</a:t>
            </a:r>
          </a:p>
          <a:p>
            <a:pPr algn="l"/>
            <a:r>
              <a:rPr lang="en-US" sz="4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Tinkumoni Kalita	16-1-6-024</a:t>
            </a:r>
            <a:endParaRPr lang="en-US" sz="4400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3999" y="5132646"/>
            <a:ext cx="9144000" cy="139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Partial Fulfillment of the Fourth year UG Project Work </a:t>
            </a:r>
          </a:p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&amp; Instrumentation Department </a:t>
            </a:r>
          </a:p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 Silchar, Assam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84851" y="2354834"/>
            <a:ext cx="9144000" cy="119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Koena Mukherjee</a:t>
            </a: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4A87-86EF-475C-BE59-DF1B156BBE95}" type="slidenum">
              <a:rPr lang="en-US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nit silch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31" y="3267448"/>
            <a:ext cx="1622936" cy="16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9B8A73-F117-485B-9A1D-0E9D08E03532}"/>
              </a:ext>
            </a:extLst>
          </p:cNvPr>
          <p:cNvCxnSpPr/>
          <p:nvPr/>
        </p:nvCxnSpPr>
        <p:spPr>
          <a:xfrm>
            <a:off x="1033670" y="596348"/>
            <a:ext cx="0" cy="58177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5EAD5D-ED24-4FB6-A4A7-81903957C518}"/>
              </a:ext>
            </a:extLst>
          </p:cNvPr>
          <p:cNvSpPr txBox="1"/>
          <p:nvPr/>
        </p:nvSpPr>
        <p:spPr>
          <a:xfrm>
            <a:off x="1828799" y="610464"/>
            <a:ext cx="3737112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objective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E1A765-8D76-4DD4-A396-36105A23042D}"/>
              </a:ext>
            </a:extLst>
          </p:cNvPr>
          <p:cNvCxnSpPr/>
          <p:nvPr/>
        </p:nvCxnSpPr>
        <p:spPr>
          <a:xfrm>
            <a:off x="1033670" y="795130"/>
            <a:ext cx="79513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AF7873-2A51-4205-A5A4-C2885904E470}"/>
              </a:ext>
            </a:extLst>
          </p:cNvPr>
          <p:cNvSpPr txBox="1"/>
          <p:nvPr/>
        </p:nvSpPr>
        <p:spPr>
          <a:xfrm>
            <a:off x="1828800" y="1431234"/>
            <a:ext cx="5367175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working environment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E64A7-6BC5-4A62-B468-FC7D880046FD}"/>
              </a:ext>
            </a:extLst>
          </p:cNvPr>
          <p:cNvCxnSpPr/>
          <p:nvPr/>
        </p:nvCxnSpPr>
        <p:spPr>
          <a:xfrm>
            <a:off x="1033670" y="1615900"/>
            <a:ext cx="79513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1C9662-5C2D-446D-990B-43C9DDF3F086}"/>
              </a:ext>
            </a:extLst>
          </p:cNvPr>
          <p:cNvSpPr txBox="1"/>
          <p:nvPr/>
        </p:nvSpPr>
        <p:spPr>
          <a:xfrm>
            <a:off x="1828800" y="2252004"/>
            <a:ext cx="469231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camera to detect object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5A2E6-C1EA-484A-9AA8-BA41AA3877D0}"/>
              </a:ext>
            </a:extLst>
          </p:cNvPr>
          <p:cNvSpPr txBox="1"/>
          <p:nvPr/>
        </p:nvSpPr>
        <p:spPr>
          <a:xfrm>
            <a:off x="3351751" y="3060576"/>
            <a:ext cx="3262432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image to binary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C18D9-914B-4B14-A6CE-45F114E76860}"/>
              </a:ext>
            </a:extLst>
          </p:cNvPr>
          <p:cNvSpPr txBox="1"/>
          <p:nvPr/>
        </p:nvSpPr>
        <p:spPr>
          <a:xfrm>
            <a:off x="3351751" y="3631047"/>
            <a:ext cx="3361818" cy="5232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identification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4A11B-80B3-4DD8-A62A-043B6D5D658A}"/>
              </a:ext>
            </a:extLst>
          </p:cNvPr>
          <p:cNvSpPr txBox="1"/>
          <p:nvPr/>
        </p:nvSpPr>
        <p:spPr>
          <a:xfrm>
            <a:off x="3351751" y="4201780"/>
            <a:ext cx="2763898" cy="5232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83579-EB7B-4E34-B3D8-51C4FF8345F1}"/>
              </a:ext>
            </a:extLst>
          </p:cNvPr>
          <p:cNvSpPr txBox="1"/>
          <p:nvPr/>
        </p:nvSpPr>
        <p:spPr>
          <a:xfrm>
            <a:off x="3351751" y="4787320"/>
            <a:ext cx="8039379" cy="95410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distance to the object from the image captured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A2BE8-C08E-44B7-A837-5FB75087082F}"/>
              </a:ext>
            </a:extLst>
          </p:cNvPr>
          <p:cNvCxnSpPr/>
          <p:nvPr/>
        </p:nvCxnSpPr>
        <p:spPr>
          <a:xfrm>
            <a:off x="1033670" y="2442431"/>
            <a:ext cx="79513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E45D91-D376-4309-B09D-BD4C97604C97}"/>
              </a:ext>
            </a:extLst>
          </p:cNvPr>
          <p:cNvCxnSpPr/>
          <p:nvPr/>
        </p:nvCxnSpPr>
        <p:spPr>
          <a:xfrm>
            <a:off x="1033669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6FB86F-FBFD-4EB3-8AF6-E98E943B9D4D}"/>
              </a:ext>
            </a:extLst>
          </p:cNvPr>
          <p:cNvCxnSpPr/>
          <p:nvPr/>
        </p:nvCxnSpPr>
        <p:spPr>
          <a:xfrm>
            <a:off x="2314313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720239-A13F-4BF0-8885-393E3E1E56D6}"/>
              </a:ext>
            </a:extLst>
          </p:cNvPr>
          <p:cNvCxnSpPr/>
          <p:nvPr/>
        </p:nvCxnSpPr>
        <p:spPr>
          <a:xfrm>
            <a:off x="3685913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9E104-CE7B-4A10-BD19-7070F8967E6B}"/>
              </a:ext>
            </a:extLst>
          </p:cNvPr>
          <p:cNvCxnSpPr/>
          <p:nvPr/>
        </p:nvCxnSpPr>
        <p:spPr>
          <a:xfrm>
            <a:off x="4982817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EE61FD-036B-4685-A858-0CFF6EF0B1B3}"/>
              </a:ext>
            </a:extLst>
          </p:cNvPr>
          <p:cNvCxnSpPr/>
          <p:nvPr/>
        </p:nvCxnSpPr>
        <p:spPr>
          <a:xfrm>
            <a:off x="6331706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F0EC8C-455F-4A86-B7B7-A5B21EDB8138}"/>
              </a:ext>
            </a:extLst>
          </p:cNvPr>
          <p:cNvCxnSpPr/>
          <p:nvPr/>
        </p:nvCxnSpPr>
        <p:spPr>
          <a:xfrm>
            <a:off x="7663549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6AAABE-FE15-4736-9B6C-B7A4F43258F3}"/>
              </a:ext>
            </a:extLst>
          </p:cNvPr>
          <p:cNvCxnSpPr/>
          <p:nvPr/>
        </p:nvCxnSpPr>
        <p:spPr>
          <a:xfrm>
            <a:off x="8968888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B0E53A-2032-4298-A2D8-12F446824AA8}"/>
              </a:ext>
            </a:extLst>
          </p:cNvPr>
          <p:cNvCxnSpPr/>
          <p:nvPr/>
        </p:nvCxnSpPr>
        <p:spPr>
          <a:xfrm>
            <a:off x="10277948" y="6062870"/>
            <a:ext cx="1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BBB64B-0A92-468E-920B-E65C56E8A039}"/>
              </a:ext>
            </a:extLst>
          </p:cNvPr>
          <p:cNvCxnSpPr>
            <a:cxnSpLocks/>
          </p:cNvCxnSpPr>
          <p:nvPr/>
        </p:nvCxnSpPr>
        <p:spPr>
          <a:xfrm>
            <a:off x="2846360" y="2775224"/>
            <a:ext cx="0" cy="25022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6E6F04-B49A-43C9-A4B5-3BFED87A12A6}"/>
              </a:ext>
            </a:extLst>
          </p:cNvPr>
          <p:cNvCxnSpPr>
            <a:cxnSpLocks/>
          </p:cNvCxnSpPr>
          <p:nvPr/>
        </p:nvCxnSpPr>
        <p:spPr>
          <a:xfrm>
            <a:off x="2868047" y="3892657"/>
            <a:ext cx="4837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5953BA-D7C9-4706-AF44-F30AE93D9E1B}"/>
              </a:ext>
            </a:extLst>
          </p:cNvPr>
          <p:cNvCxnSpPr>
            <a:cxnSpLocks/>
          </p:cNvCxnSpPr>
          <p:nvPr/>
        </p:nvCxnSpPr>
        <p:spPr>
          <a:xfrm>
            <a:off x="2846360" y="4463390"/>
            <a:ext cx="4837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CE9953-E400-4C46-82E8-FB57797E6764}"/>
              </a:ext>
            </a:extLst>
          </p:cNvPr>
          <p:cNvCxnSpPr>
            <a:cxnSpLocks/>
          </p:cNvCxnSpPr>
          <p:nvPr/>
        </p:nvCxnSpPr>
        <p:spPr>
          <a:xfrm>
            <a:off x="2846360" y="3341414"/>
            <a:ext cx="4837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250656-1BA7-49AA-977E-76177B30D2EF}"/>
              </a:ext>
            </a:extLst>
          </p:cNvPr>
          <p:cNvCxnSpPr>
            <a:cxnSpLocks/>
          </p:cNvCxnSpPr>
          <p:nvPr/>
        </p:nvCxnSpPr>
        <p:spPr>
          <a:xfrm>
            <a:off x="2868047" y="4993907"/>
            <a:ext cx="4837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AA6E-5200-4C90-82C1-79FE363F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20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81E4E-7026-4300-8411-51478DBA7D16}"/>
              </a:ext>
            </a:extLst>
          </p:cNvPr>
          <p:cNvSpPr txBox="1"/>
          <p:nvPr/>
        </p:nvSpPr>
        <p:spPr>
          <a:xfrm>
            <a:off x="8062208" y="610464"/>
            <a:ext cx="2099677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- August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2BDA8-DF19-4A2E-8C0C-8A44893C1C76}"/>
              </a:ext>
            </a:extLst>
          </p:cNvPr>
          <p:cNvSpPr txBox="1"/>
          <p:nvPr/>
        </p:nvSpPr>
        <p:spPr>
          <a:xfrm>
            <a:off x="8062208" y="1421323"/>
            <a:ext cx="305564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- September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0B891-B038-4117-B702-B3AA1CFACDE4}"/>
              </a:ext>
            </a:extLst>
          </p:cNvPr>
          <p:cNvSpPr txBox="1"/>
          <p:nvPr/>
        </p:nvSpPr>
        <p:spPr>
          <a:xfrm>
            <a:off x="8062208" y="2252004"/>
            <a:ext cx="2744662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- Present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6DC1-D18B-4F20-B81F-42A88C8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634" y="2910544"/>
            <a:ext cx="5976731" cy="10369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Involved</a:t>
            </a:r>
            <a:endParaRPr lang="en-IN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7BE7-6F6E-4B6D-9128-E7C4AB44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0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27C23-9F3D-416D-8C1E-9B48B8606802}"/>
              </a:ext>
            </a:extLst>
          </p:cNvPr>
          <p:cNvSpPr txBox="1"/>
          <p:nvPr/>
        </p:nvSpPr>
        <p:spPr>
          <a:xfrm>
            <a:off x="1351482" y="3123359"/>
            <a:ext cx="514115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3B+ = ₹4000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F45A4-98DB-4662-AE79-F4AA55BA8F1B}"/>
              </a:ext>
            </a:extLst>
          </p:cNvPr>
          <p:cNvSpPr txBox="1"/>
          <p:nvPr/>
        </p:nvSpPr>
        <p:spPr>
          <a:xfrm>
            <a:off x="7305576" y="3123359"/>
            <a:ext cx="3534942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Camera = ₹400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42D30-8DBA-4B1E-9FE5-594FE4F6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3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2D58-9810-4694-AC2F-516930B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460" y="2936702"/>
            <a:ext cx="4737079" cy="984596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5A0EB-EA85-40B6-B55F-D358290F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7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brightnessContrast bright="73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9186" y="1219200"/>
            <a:ext cx="10293627" cy="48370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Weber, S. Venkatesh, M. V. Srinivasan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“Insect Inspired Robot Homing”, Adaptive Behaviour, 1998.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Antonis A. Argyros, Kostas E. Bekris, Stelios C. Orphanoudakis, Lydia E. Kavraki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"Robot Homing by Exploiting Panoramic Vision", Autonomous Robots 19, 2005 Springer Science + Business Media, Inc. Manufactured in The Netherlands, 2005.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Iwan Ulrich, Illah Nourbakhsh, “Appearance-Based Obstacle Detection with Monocular Color Vision”, AAAI-00 Proceedings. Copyright © 2000, AAAI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Adrian Rosebrock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Processing using Python and OpenCV”,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https://www.pyimagesearch.com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January 19, 2015. 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7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9FE9F-E9EC-4D1A-B012-05C8D4D8BF45}"/>
              </a:ext>
            </a:extLst>
          </p:cNvPr>
          <p:cNvSpPr txBox="1"/>
          <p:nvPr/>
        </p:nvSpPr>
        <p:spPr>
          <a:xfrm>
            <a:off x="3936594" y="2705725"/>
            <a:ext cx="431881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23F6F-5142-4E82-8000-B2FF7A7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-36000" contras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89B6A-27E3-4835-8C8E-3BBEBC486665}"/>
              </a:ext>
            </a:extLst>
          </p:cNvPr>
          <p:cNvSpPr txBox="1"/>
          <p:nvPr/>
        </p:nvSpPr>
        <p:spPr>
          <a:xfrm>
            <a:off x="5000187" y="540485"/>
            <a:ext cx="2191626" cy="7694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13AC5-7867-40FD-AC06-393AC67A9F4A}"/>
              </a:ext>
            </a:extLst>
          </p:cNvPr>
          <p:cNvSpPr txBox="1"/>
          <p:nvPr/>
        </p:nvSpPr>
        <p:spPr>
          <a:xfrm>
            <a:off x="747270" y="1953856"/>
            <a:ext cx="10697460" cy="41549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Introduction………………………………………………………………………..4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Homing……………………………………………………………..5-6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Objective………………………………………………………………………...7-8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Survey…………………………………………………………........9-10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Hardware…………………….…………………………………..11-13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&amp; Ranging……………………………………………..…...14-16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Detection……………………………………………………….........17-18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Timeline…………………………………………………………………........19-20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Involved………………………………………………………………...21-22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Reference……………………………………………………………….........23-24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End……………………………………………………………………….....25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F0ACB-63E7-421F-8276-3D4874E1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C0A5E-452C-44A9-97DB-F262D8EFA27C}"/>
              </a:ext>
            </a:extLst>
          </p:cNvPr>
          <p:cNvSpPr txBox="1"/>
          <p:nvPr/>
        </p:nvSpPr>
        <p:spPr>
          <a:xfrm>
            <a:off x="3467716" y="2767280"/>
            <a:ext cx="52565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5132A-FF1E-45F6-84AA-A791DE01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8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3016-4239-40B2-8B72-0FE1D94D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324" y="2796489"/>
            <a:ext cx="8519352" cy="1265022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of </a:t>
            </a:r>
            <a:r>
              <a:rPr lang="en-US" sz="8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Homing</a:t>
            </a:r>
            <a:endParaRPr lang="en-IN" sz="8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7E958-186A-4CE3-837D-305B3AF2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8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229E-8EF4-480A-B73D-9589D297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59" y="1048713"/>
            <a:ext cx="11057282" cy="1293744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which enables a robot to return to its initial position (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position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termed “</a:t>
            </a: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942EA-AF43-49E2-996E-689A23BE94F3}"/>
              </a:ext>
            </a:extLst>
          </p:cNvPr>
          <p:cNvSpPr txBox="1"/>
          <p:nvPr/>
        </p:nvSpPr>
        <p:spPr>
          <a:xfrm>
            <a:off x="567359" y="3238271"/>
            <a:ext cx="11057283" cy="255454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for any mobile robot. Before giving any navigational instruction the robot needs to be initialized accurately so that the post processing of the collected data is correct.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05167-3C6E-4889-9DAE-9EA5E949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C64C-D9F4-441E-9110-0EF559D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824" y="2858897"/>
            <a:ext cx="4204351" cy="1140205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6B610-CBF5-4F55-99A4-C5E37D29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FFD11-2F50-4180-AFB6-C064D1070481}"/>
              </a:ext>
            </a:extLst>
          </p:cNvPr>
          <p:cNvSpPr txBox="1"/>
          <p:nvPr/>
        </p:nvSpPr>
        <p:spPr>
          <a:xfrm>
            <a:off x="450574" y="1028441"/>
            <a:ext cx="9912626" cy="5232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measurement of an object from the camera using OpenCV.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CB0B5-6029-4223-BF0A-6852E384F2F2}"/>
              </a:ext>
            </a:extLst>
          </p:cNvPr>
          <p:cNvSpPr txBox="1"/>
          <p:nvPr/>
        </p:nvSpPr>
        <p:spPr>
          <a:xfrm>
            <a:off x="441887" y="2024574"/>
            <a:ext cx="7805531" cy="181588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object for obstacle avoidance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85E66-57A0-463C-9752-3A3923E56515}"/>
              </a:ext>
            </a:extLst>
          </p:cNvPr>
          <p:cNvSpPr txBox="1"/>
          <p:nvPr/>
        </p:nvSpPr>
        <p:spPr>
          <a:xfrm>
            <a:off x="5041479" y="2588351"/>
            <a:ext cx="2109039" cy="46166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Obstacle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D5F1A-89FE-4A5C-98FD-BCEA47E38E4D}"/>
              </a:ext>
            </a:extLst>
          </p:cNvPr>
          <p:cNvSpPr txBox="1"/>
          <p:nvPr/>
        </p:nvSpPr>
        <p:spPr>
          <a:xfrm>
            <a:off x="5041479" y="3210530"/>
            <a:ext cx="2495363" cy="46166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Obstacle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7C3B3-E47B-421D-8FBC-CF5F2BA2878B}"/>
              </a:ext>
            </a:extLst>
          </p:cNvPr>
          <p:cNvCxnSpPr/>
          <p:nvPr/>
        </p:nvCxnSpPr>
        <p:spPr>
          <a:xfrm>
            <a:off x="4511192" y="2440897"/>
            <a:ext cx="0" cy="109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2ADB1-71F2-4DC4-A07F-08DB33D787E3}"/>
              </a:ext>
            </a:extLst>
          </p:cNvPr>
          <p:cNvCxnSpPr>
            <a:endCxn id="5" idx="1"/>
          </p:cNvCxnSpPr>
          <p:nvPr/>
        </p:nvCxnSpPr>
        <p:spPr>
          <a:xfrm>
            <a:off x="4511192" y="2819183"/>
            <a:ext cx="530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E65B61-3F1D-405F-88F8-32CB3C637933}"/>
              </a:ext>
            </a:extLst>
          </p:cNvPr>
          <p:cNvCxnSpPr>
            <a:endCxn id="6" idx="1"/>
          </p:cNvCxnSpPr>
          <p:nvPr/>
        </p:nvCxnSpPr>
        <p:spPr>
          <a:xfrm>
            <a:off x="4511192" y="3441362"/>
            <a:ext cx="530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FD31D7-11D0-4C2B-AEE7-2F62DD7B37AB}"/>
              </a:ext>
            </a:extLst>
          </p:cNvPr>
          <p:cNvSpPr txBox="1"/>
          <p:nvPr/>
        </p:nvSpPr>
        <p:spPr>
          <a:xfrm>
            <a:off x="450574" y="4342678"/>
            <a:ext cx="8825948" cy="5232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the obstacle using Potential Energy based concept.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32F25-C439-4F51-9522-0BB5A37382B8}"/>
              </a:ext>
            </a:extLst>
          </p:cNvPr>
          <p:cNvSpPr/>
          <p:nvPr/>
        </p:nvSpPr>
        <p:spPr>
          <a:xfrm>
            <a:off x="441887" y="5306339"/>
            <a:ext cx="5654112" cy="5232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Homing of the Robot for initialization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CA13-0E1A-4DBB-839F-4733DF8C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2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1909-FD13-44EF-954E-4A68ED2C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457" y="2837596"/>
            <a:ext cx="7337085" cy="118280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8000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E2F4-30C7-4E13-8C9F-AC97AE87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3A95-5A35-472A-A41E-2D56F9D7E6E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682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675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Corbel</vt:lpstr>
      <vt:lpstr>Times New Roman</vt:lpstr>
      <vt:lpstr>Depth</vt:lpstr>
      <vt:lpstr>Office Theme</vt:lpstr>
      <vt:lpstr>Homing of a Robot</vt:lpstr>
      <vt:lpstr>PowerPoint Presentation</vt:lpstr>
      <vt:lpstr>PowerPoint Presentation</vt:lpstr>
      <vt:lpstr>PowerPoint Presentation</vt:lpstr>
      <vt:lpstr>The idea of Homing</vt:lpstr>
      <vt:lpstr>PowerPoint Presentation</vt:lpstr>
      <vt:lpstr>Objective</vt:lpstr>
      <vt:lpstr>PowerPoint Presentation</vt:lpstr>
      <vt:lpstr>Literature Survey</vt:lpstr>
      <vt:lpstr>PowerPoint Presentation</vt:lpstr>
      <vt:lpstr>Software &amp; Hardware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Involved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Tinku moni Kalita</dc:creator>
  <cp:lastModifiedBy>Tinku moni Kalita</cp:lastModifiedBy>
  <cp:revision>78</cp:revision>
  <dcterms:created xsi:type="dcterms:W3CDTF">2019-10-19T15:54:51Z</dcterms:created>
  <dcterms:modified xsi:type="dcterms:W3CDTF">2019-10-22T06:46:58Z</dcterms:modified>
</cp:coreProperties>
</file>