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65" r:id="rId7"/>
    <p:sldId id="260" r:id="rId8"/>
    <p:sldId id="270" r:id="rId9"/>
    <p:sldId id="271" r:id="rId10"/>
    <p:sldId id="272" r:id="rId11"/>
    <p:sldId id="261" r:id="rId12"/>
    <p:sldId id="262" r:id="rId13"/>
    <p:sldId id="273" r:id="rId14"/>
    <p:sldId id="264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BDEC-6976-2946-9921-D40A77366223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0338B-BDA5-C041-888B-1AFF2B0A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9620-F00B-6F4B-90A7-ADCA43374BC2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2D01-DB08-1643-B357-541C4F359C00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9A8F-F78B-544C-AAE8-D2CB7F40B598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D47-C13C-014F-A1F8-92838A308698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691-00B4-2347-BF6F-244B0E77B137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E126-A573-1844-9F46-7430E416DB03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2635-07DE-9145-9672-CFF3DD1F3D9B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E9A5-0D88-2F4F-BBE8-6700D04C867E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7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88AF-F4DF-E440-8279-47A2E0F985A8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090DDCA-7B80-7240-AD20-873EDE28861C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27F482-A562-804E-9F6B-60847623CAF2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A6AB205-5E02-484E-A48E-13622FD27638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042B8-45D2-6882-BAA9-3101AFBC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63447"/>
            <a:ext cx="6253317" cy="3686015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Eye Disease Classification Using </a:t>
            </a:r>
            <a:r>
              <a:rPr lang="en-US" sz="4800" b="1" kern="100" dirty="0">
                <a:latin typeface="Times New Roman" panose="02020603050405020304" pitchFamily="18" charset="0"/>
              </a:rPr>
              <a:t>Vision</a:t>
            </a:r>
            <a:r>
              <a:rPr lang="en-US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Transformer: A Deep Learning Approach</a:t>
            </a:r>
            <a:endParaRPr lang="en-US" sz="4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4C30-73CB-A29A-D9C0-354DF094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375701"/>
            <a:ext cx="6269347" cy="2156059"/>
          </a:xfrm>
        </p:spPr>
        <p:txBody>
          <a:bodyPr>
            <a:normAutofit fontScale="25000" lnSpcReduction="20000"/>
          </a:bodyPr>
          <a:lstStyle/>
          <a:p>
            <a:pPr marL="0" marR="0" algn="ctr">
              <a:lnSpc>
                <a:spcPct val="50000"/>
              </a:lnSpc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7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Jayakrishna VuppalapatI</a:t>
            </a:r>
            <a:r>
              <a:rPr lang="en-US" sz="7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- 101163693</a:t>
            </a:r>
            <a:endParaRPr lang="en-US" sz="7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7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Tinku Rao Kotha</a:t>
            </a:r>
            <a:r>
              <a:rPr lang="en-US" sz="7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- 101141777</a:t>
            </a:r>
          </a:p>
          <a:p>
            <a:r>
              <a:rPr lang="en-US" sz="7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Praveenkumar Kavali</a:t>
            </a:r>
            <a:r>
              <a:rPr lang="en-US" sz="7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 - 101167418</a:t>
            </a:r>
          </a:p>
          <a:p>
            <a:r>
              <a:rPr lang="en-US" sz="7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Krishna Prithvi Battula  - 101164482</a:t>
            </a:r>
            <a:r>
              <a:rPr lang="en-US" sz="7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0248EFCE-C2AB-3469-A3AB-09D70B86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1" r="42552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DDE26-3087-99A4-6F8C-3B1D9E9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091" y="6457247"/>
            <a:ext cx="780010" cy="365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>
                <a:solidFill>
                  <a:schemeClr val="tx1"/>
                </a:solidFill>
              </a:rPr>
              <a:t>1</a:t>
            </a:r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7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282F-02F9-8B21-EEE0-9037136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608" y="2118711"/>
            <a:ext cx="9818764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Device: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variable is determined based on the availability of GPU (cuda) or CPU (cpu). This allows the code to leverage GPU acceleration if available, improving computation speed.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CF3B98-F469-99DB-BF90-9242DEC8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08" y="360175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5.⁠ ⁠Model Building: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15B6F-CEE0-FCA8-2639-09953FE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EB5A-DC89-9333-B7B5-773D3EBF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29AD-82DA-D94B-360C-1C9D955B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3" y="2118711"/>
            <a:ext cx="9865010" cy="3760891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Pretrained Vision Transformer Model: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obtains pretrained weights for a Vision Transformer (ViT) model (ViT_B_16 variant) using the models.ViT_B_16_Weights.DEFAULT attribute.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instantiates a ViT model (vit_b_16) with the pretrained weights and moves the model to the specified device (GPU or CPU) using .to(device).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2F2D9-A05D-7854-32AB-42EAA714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4FCA-0E98-4149-0A6F-1A54C5E4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83" y="2045139"/>
            <a:ext cx="9854500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Parameters: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ViT model are frozen (requires_grad = False) to prevent them from being updated during training. Only the parameters of the newly added classifier head will be trained.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42A14-9CE6-75D2-74D7-96FD9DA0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CB3-BF07-AB97-FB2B-85B1588B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5657-9DF8-BBA8-3296-B888EBC4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3" y="2118712"/>
            <a:ext cx="9854499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import a function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pred_and_plot_image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predicting and plotting images.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specify image paths for prediction and we iterate over each image, making predictions and plotting the results using the defined class names.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E8D00C-74F8-4152-1E3F-3437B6FB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AB5F0-5D5F-6A77-9F77-08C3B7C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4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4A0-D6C6-70E6-94B0-C8E59EF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326591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C3F1-D8B6-4097-E8E3-3FE78C0D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3" y="2129222"/>
            <a:ext cx="9822968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architecture and parameters are summarized using the torchinfo library.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an Adam optimizer and cross-entropy loss function over 15 epochs.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results, such as accuracy and loss metrics are recorded and analyzed.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289C-0406-F3BF-1E0E-07CACB55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red circle&#10;&#10;Description automatically generated">
            <a:extLst>
              <a:ext uri="{FF2B5EF4-FFF2-40B4-BE49-F238E27FC236}">
                <a16:creationId xmlns:a16="http://schemas.microsoft.com/office/drawing/2014/main" id="{BCA2CCBD-9D22-A2C6-7C25-3C74DE8D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783" y="2045138"/>
            <a:ext cx="3660621" cy="3760788"/>
          </a:xfrm>
        </p:spPr>
      </p:pic>
      <p:pic>
        <p:nvPicPr>
          <p:cNvPr id="7" name="Picture 6" descr="A close-up of a round object&#10;&#10;Description automatically generated">
            <a:extLst>
              <a:ext uri="{FF2B5EF4-FFF2-40B4-BE49-F238E27FC236}">
                <a16:creationId xmlns:a16="http://schemas.microsoft.com/office/drawing/2014/main" id="{521DB89E-C2D2-C723-E7C9-D56F1C31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6" y="2007845"/>
            <a:ext cx="3660621" cy="3835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962656-0BE0-65F6-27EF-E9DCCDE6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326591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4720-7D59-2741-B28C-FFDBBC6E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1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red circle&#10;&#10;Description automatically generated">
            <a:extLst>
              <a:ext uri="{FF2B5EF4-FFF2-40B4-BE49-F238E27FC236}">
                <a16:creationId xmlns:a16="http://schemas.microsoft.com/office/drawing/2014/main" id="{C74C9121-33D7-E83B-1CDA-9B33A9F1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6" y="2028497"/>
            <a:ext cx="3674657" cy="3775459"/>
          </a:xfrm>
        </p:spPr>
      </p:pic>
      <p:pic>
        <p:nvPicPr>
          <p:cNvPr id="7" name="Picture 6" descr="A close-up of a round object&#10;&#10;Description automatically generated">
            <a:extLst>
              <a:ext uri="{FF2B5EF4-FFF2-40B4-BE49-F238E27FC236}">
                <a16:creationId xmlns:a16="http://schemas.microsoft.com/office/drawing/2014/main" id="{2DEDD471-2509-4B1B-83B7-3CF3CE01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23" y="1948010"/>
            <a:ext cx="3660377" cy="3883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0270F3-5222-5685-E933-A37FC663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3" y="326591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E15C-628D-0399-B9DD-E1F2C4A1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17C9-A28B-2E36-3E4C-029FDD38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74" y="26363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Accuracy and Loss Plots</a:t>
            </a:r>
          </a:p>
        </p:txBody>
      </p:sp>
      <p:pic>
        <p:nvPicPr>
          <p:cNvPr id="5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609634F-89E8-EFF6-EB81-174EE95C8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09" y="2108200"/>
            <a:ext cx="7647907" cy="37607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AA4C-6DF2-A413-0039-51D28E67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FB82-2711-51CA-92B7-348CFB9B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2108201"/>
            <a:ext cx="10058400" cy="3760891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9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13BB9-0F98-9635-0720-D46802A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55FA-3172-1CB7-561D-E424791F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94" y="284550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1.⁠ ⁠Project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E47B-4A18-B185-B63A-654C7826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94" y="2087180"/>
            <a:ext cx="9822968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classify eye diseases using a Vision Transformer (ViT) model.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both training and testing a deep learning model to accurately classify images of eye diseases into their respective categories.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B816-27D5-C563-174C-C3994B99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6FD-DDB4-217E-101A-08010C30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63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Dataset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4D6E-ABB4-B455-3C10-07ADC971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63" y="2118712"/>
            <a:ext cx="9886030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comprises images of eye diseases categorized into four classes: cataract, diabetic retinopathy, glaucoma, and normal.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represents a specific eye condition, and the dataset is likely used for training and testing to predict the accuracy of each class based on the input.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D369-1891-60E2-5983-034061D0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0217-66D0-EC45-63A6-D7D01849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83" y="360175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3.⁠ ⁠Data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2C92-3918-9749-6F42-428F24E5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83" y="2097691"/>
            <a:ext cx="9854500" cy="376089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been divided into training and testing sets, with 80% of the data allocated for training and 20% for testing.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transformations are applied to the images using pretrained ViT weights.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A743C3-B601-C1F0-AC02-4BE97441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6" y="3534104"/>
            <a:ext cx="8853193" cy="20626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8B88-C784-98E8-1E75-2AA49F64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5116-DB8A-CAAA-152B-4ED15DBC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2087181"/>
            <a:ext cx="9832428" cy="3760891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automatic transformations are utilized for preprocessing images before feeding them into the Vision Transformer (ViT) model.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transformations are automatically derived from the pretrained ViT weights.</a:t>
            </a:r>
          </a:p>
          <a:p>
            <a:pPr algn="just"/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C92DD4-8D11-685C-C118-A6D333F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83" y="360175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4069-0B5E-848C-4685-5FBD3BBA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A698-BE21-7F41-9FE2-E7695658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997" y="1923424"/>
            <a:ext cx="9738886" cy="3760891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Data loaders to efficiently load and preprocess the images for training and testing.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C63572-1923-6DD1-D606-9851D6AD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00" y="2974428"/>
            <a:ext cx="6122600" cy="2963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7B3E1F-E3DE-954A-D9A1-50EB794A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83" y="360175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3F7FA-9CC7-7343-94CF-8CEE62AD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8296-124D-0520-61FB-92869451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63" y="253019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4.⁠ ⁠About Vision Transformer: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0BD4-F899-8EF0-E97C-1A15DC3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63" y="2118711"/>
            <a:ext cx="9854499" cy="3760891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(ViT) is a deep learning architecture that applies the Transformer model, originally designed for natural language processing, to image recognition tasks.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 breaks down images into patches and treats them as sequences of tokens, which are then processed by Transformer layers to capture spatial relationships and features.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pretrained ViT model used in this project is initialized with default weights and modified for the specific classification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EBA8-311D-CFD1-B053-981D57BC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C46F-6337-98AC-6924-DE2F6FD0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63" y="2118711"/>
            <a:ext cx="9865009" cy="376089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 utilizes the Transformer architecture, leveraging its self-attention mechanisms to capture the interconnections between image patches at a global scale.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CNNs, which have fixed convolutional and pooling layers, ViT is highly flexible and can handle inputs of arbitrary sizes.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 operates directly on raw image patches without requiring predefined grid-like structures, allowing it to scale to larger images without significant modifications.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73153-78A5-1931-8632-80B4953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63" y="25301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Why Vision Transformer is better than CNN?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FE182-4621-8F58-01AE-57834E1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9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52AD-052C-73E3-A06E-135CD46B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363" y="2108201"/>
            <a:ext cx="9076734" cy="3760891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 typically requires fewer parameters compared to CNNs for similar performance.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 has shown strong generalization performance across various vision tasks and datasets, including image classification, object detection, and segmentation.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734DE6-E31F-E652-34B8-761E34CB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63" y="25301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Vision Transformer is better than CNN?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A99C-534E-82B1-31C4-2E5786D6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2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735</Words>
  <Application>Microsoft Macintosh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 Nova Light</vt:lpstr>
      <vt:lpstr>Bembo</vt:lpstr>
      <vt:lpstr>Calibri</vt:lpstr>
      <vt:lpstr>Times New Roman</vt:lpstr>
      <vt:lpstr>RetrospectVTI</vt:lpstr>
      <vt:lpstr>Eye Disease Classification Using Vision Transformer: A Deep Learning Approach</vt:lpstr>
      <vt:lpstr>1.⁠ ⁠Project Overview:</vt:lpstr>
      <vt:lpstr>2. Dataset Overview:</vt:lpstr>
      <vt:lpstr>3.⁠ ⁠Data Preprocessing:</vt:lpstr>
      <vt:lpstr>Data Preprocessing:</vt:lpstr>
      <vt:lpstr>Data Preprocessing:</vt:lpstr>
      <vt:lpstr>4.⁠ ⁠About Vision Transformer:</vt:lpstr>
      <vt:lpstr>5. Why Vision Transformer is better than CNN?</vt:lpstr>
      <vt:lpstr>Why Vision Transformer is better than CNN?</vt:lpstr>
      <vt:lpstr>5.⁠ ⁠Model Building:</vt:lpstr>
      <vt:lpstr>Model Building:</vt:lpstr>
      <vt:lpstr>Model Building:</vt:lpstr>
      <vt:lpstr>Model Building:</vt:lpstr>
      <vt:lpstr>6. Results</vt:lpstr>
      <vt:lpstr>Results</vt:lpstr>
      <vt:lpstr>Results</vt:lpstr>
      <vt:lpstr>7. Accuracy and Loss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Disease Classification Using Vision Transformer: A Deep Learning Approach</dc:title>
  <dc:creator>Battula, KrishnaPrithvi</dc:creator>
  <cp:lastModifiedBy>Battula, KrishnaPrithvi</cp:lastModifiedBy>
  <cp:revision>15</cp:revision>
  <dcterms:created xsi:type="dcterms:W3CDTF">2024-05-03T05:29:42Z</dcterms:created>
  <dcterms:modified xsi:type="dcterms:W3CDTF">2024-05-03T07:17:22Z</dcterms:modified>
</cp:coreProperties>
</file>