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4" r:id="rId15"/>
    <p:sldId id="268" r:id="rId16"/>
    <p:sldId id="269" r:id="rId17"/>
    <p:sldId id="275" r:id="rId18"/>
    <p:sldId id="270" r:id="rId19"/>
    <p:sldId id="271" r:id="rId20"/>
    <p:sldId id="272" r:id="rId21"/>
    <p:sldId id="278" r:id="rId22"/>
    <p:sldId id="273" r:id="rId23"/>
    <p:sldId id="277" r:id="rId24"/>
    <p:sldId id="276" r:id="rId25"/>
  </p:sldIdLst>
  <p:sldSz cx="9144000" cy="5143500" type="screen16x9"/>
  <p:notesSz cx="6858000" cy="9144000"/>
  <p:embeddedFontLst>
    <p:embeddedFont>
      <p:font typeface="Maven Pro" panose="020B0604020202020204" charset="0"/>
      <p:regular r:id="rId27"/>
      <p:bold r:id="rId28"/>
    </p:embeddedFont>
    <p:embeddedFont>
      <p:font typeface="Nunito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7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ea93c5ce2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ea93c5ce2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ea93c5ce2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ea93c5ce2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a93c5ce2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a93c5ce2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a93c5ce2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ea93c5ce2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c112b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c112b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668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a93c5ce25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ea93c5ce25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a93c5ce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a93c5ce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ea93c5ce2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ea93c5ce2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8258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a93c5ce25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a93c5ce25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6c112ba6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6c112ba6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ea93c5ce2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ea93c5ce2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6c112ba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6c112ba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76c112ba6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76c112ba6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303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c112b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c112b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76c112ba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76c112ba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831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a93c5ce2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a93c5ce2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a93c5ce2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a93c5ce2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761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a93c5ce2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a93c5ce2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ea93c5ce25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ea93c5ce25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a93c5ce2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ea93c5ce2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a93c5ce2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a93c5ce2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ea93c5ce2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ea93c5ce2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Euler path/circuit algorithms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61" y="0"/>
            <a:ext cx="90462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2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719"/>
            <a:ext cx="9143999" cy="5126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357"/>
            <a:ext cx="9144001" cy="509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3" name="Google Shape;3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4028" y="0"/>
            <a:ext cx="521594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dirty="0"/>
              <a:t>Fleury’s Algorithm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93" name="Google Shape;393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2933927" y="1589971"/>
            <a:ext cx="3510400" cy="2925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886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</p:txBody>
      </p:sp>
      <p:sp>
        <p:nvSpPr>
          <p:cNvPr id="359" name="Google Shape;359;p2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Fleury’s Algorithm is inefficient algorithm to find Euler Path/circuit.</a:t>
            </a:r>
            <a:endParaRPr sz="2000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/>
              <a:t>Required to check if a edge is bridge</a:t>
            </a:r>
          </a:p>
          <a:p>
            <a:pPr lvl="1" indent="-311150">
              <a:spcBef>
                <a:spcPts val="1200"/>
              </a:spcBef>
              <a:buSzPts val="1300"/>
              <a:buChar char="●"/>
            </a:pPr>
            <a:r>
              <a:rPr lang="en-GB" sz="1800" dirty="0"/>
              <a:t>How???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rgbClr val="273239"/>
                </a:solidFill>
                <a:highlight>
                  <a:srgbClr val="FFFFFF"/>
                </a:highlight>
              </a:rPr>
              <a:t>Time complexity </a:t>
            </a:r>
            <a:r>
              <a:rPr lang="en-GB" sz="2800" b="1" dirty="0">
                <a:solidFill>
                  <a:srgbClr val="273239"/>
                </a:solidFill>
                <a:latin typeface="Nunito" pitchFamily="2" charset="0"/>
              </a:rPr>
              <a:t>O(E(V+E))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2000" dirty="0">
                <a:solidFill>
                  <a:srgbClr val="273239"/>
                </a:solidFill>
                <a:highlight>
                  <a:srgbClr val="FFFFFF"/>
                </a:highlight>
              </a:rPr>
              <a:t>Space complexity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Nunito" pitchFamily="2" charset="0"/>
              </a:rPr>
              <a:t>O(V+E)</a:t>
            </a:r>
            <a:endParaRPr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Hierholzer</a:t>
            </a:r>
            <a:r>
              <a:rPr lang="en-GB" dirty="0"/>
              <a:t> Algorithm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378000" y="1414300"/>
            <a:ext cx="83880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Initialization: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If looking for an Eulerian circuit, start from any vertex. If looking for an Eulerian path, start from a vertex with an odd degree.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Construct Initial Path: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Start at the chosen vertex </a:t>
            </a:r>
            <a:r>
              <a:rPr lang="en-GB" sz="1800" dirty="0"/>
              <a:t>and follow edges one at a time, removing them from the graph, until you return to the starting vertex (for a circuit) or reach the end of the path (for a path).</a:t>
            </a:r>
            <a:endParaRPr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Hierholzer</a:t>
            </a:r>
            <a:r>
              <a:rPr lang="en-GB" dirty="0"/>
              <a:t> Algorithm</a:t>
            </a:r>
            <a:endParaRPr dirty="0"/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1"/>
          </p:nvPr>
        </p:nvSpPr>
        <p:spPr>
          <a:xfrm>
            <a:off x="471000" y="1442875"/>
            <a:ext cx="8388000" cy="3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Handle Remaining Edges: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If there are unused edges remaining, find a vertex in the current path that still has adjacent unused edges. Start a new path from this vertex, following unused edges until returning to the start of the new path.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dirty="0"/>
              <a:t>Splice this new path into the existing path.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 b="1" dirty="0"/>
              <a:t>Repeat:</a:t>
            </a:r>
            <a:endParaRPr sz="1800"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 dirty="0"/>
              <a:t>Repeat the process of finding new paths and splicing them into the existing path until all edges have been used.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02372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2" name="Google Shape;3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313" y="1504125"/>
            <a:ext cx="5505376" cy="359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1"/>
          </p:nvPr>
        </p:nvSpPr>
        <p:spPr>
          <a:xfrm>
            <a:off x="32875" y="2012475"/>
            <a:ext cx="5783725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Initialization: </a:t>
            </a:r>
            <a:r>
              <a:rPr lang="en-GB" dirty="0"/>
              <a:t>All vertices has even degree, so we can start at any vertex.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Construct Initial Path: </a:t>
            </a:r>
            <a:r>
              <a:rPr lang="en-US" dirty="0"/>
              <a:t>1-&gt; 3 -&gt; 7 -&gt; 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79" name="Google Shape;3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2149" y="1519715"/>
            <a:ext cx="3948976" cy="250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Euler path/circuit algorithms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/>
              <a:t>Fleury’s Algorithm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800" dirty="0" err="1"/>
              <a:t>Hierholzer</a:t>
            </a:r>
            <a:r>
              <a:rPr lang="en-GB" sz="1800" dirty="0"/>
              <a:t> Algorithm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body" idx="1"/>
          </p:nvPr>
        </p:nvSpPr>
        <p:spPr>
          <a:xfrm>
            <a:off x="32875" y="2012475"/>
            <a:ext cx="5424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Handle Remaining </a:t>
            </a:r>
            <a:r>
              <a:rPr lang="en-GB" b="1" dirty="0" err="1"/>
              <a:t>Edges:Vertex</a:t>
            </a:r>
            <a:r>
              <a:rPr lang="en-GB" b="1" dirty="0"/>
              <a:t> 1: </a:t>
            </a:r>
            <a:r>
              <a:rPr lang="en-GB" dirty="0"/>
              <a:t>1-&gt; 2-&gt; 3-&gt; 4-&gt; 7 -&gt; 8 -&gt; 1</a:t>
            </a:r>
            <a:endParaRPr lang="en-GB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=&gt;  The “update circuit”: </a:t>
            </a:r>
            <a:r>
              <a:rPr lang="en-GB" dirty="0"/>
              <a:t>1-&gt; 2-&gt; 3-&gt; 4-&gt; 7 -&gt; 8 -&gt; 1-&gt; 3-&gt; 7 -&gt; 1</a:t>
            </a:r>
            <a:endParaRPr lang="en-GB"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45" y="2571745"/>
            <a:ext cx="3855950" cy="24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9"/>
          <p:cNvSpPr txBox="1">
            <a:spLocks noGrp="1"/>
          </p:cNvSpPr>
          <p:nvPr>
            <p:ph type="body" idx="1"/>
          </p:nvPr>
        </p:nvSpPr>
        <p:spPr>
          <a:xfrm>
            <a:off x="32875" y="2012475"/>
            <a:ext cx="5424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Handle Remaining Edges:</a:t>
            </a:r>
            <a:endParaRPr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Vertex 7: 7-&gt; 9-&gt;4 -&gt; 5 -&gt; 9 -&gt; 6 -&gt; 7</a:t>
            </a:r>
            <a:endParaRPr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=&gt;  The “update circuit”: 1-&gt; 2-&gt; 3-&gt; 4-&gt; 7 -&gt; 8 -&gt; 1 -&gt; 3 -&gt; 7 -&gt; 9 -&gt; 4 -&gt; 5 -&gt; 9 -&gt; 6 -&gt; 7-&gt; 1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86" name="Google Shape;3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45" y="2571745"/>
            <a:ext cx="3855950" cy="2455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72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0E1A6-EC0A-4852-821E-9C004DAA9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892" y="1251666"/>
            <a:ext cx="4058216" cy="33818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Hierholzer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indent="-342900">
              <a:spcAft>
                <a:spcPts val="1200"/>
              </a:spcAft>
            </a:pPr>
            <a:r>
              <a:rPr lang="en-GB" sz="2400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 complexity </a:t>
            </a:r>
            <a:r>
              <a:rPr lang="en-GB" sz="3200" b="1" dirty="0">
                <a:solidFill>
                  <a:srgbClr val="27323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O(E)</a:t>
            </a:r>
            <a:r>
              <a:rPr lang="en-GB" sz="2400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1200"/>
              </a:spcAft>
            </a:pPr>
            <a:r>
              <a:rPr lang="en-GB" sz="2400" dirty="0">
                <a:solidFill>
                  <a:srgbClr val="273239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 complexity of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O(V+E)</a:t>
            </a:r>
            <a:endParaRPr sz="20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52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C71C-C3D6-4415-8513-9ED32A34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C695D-9F96-4812-B087-D6CA979AE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8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56750" y="144649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idea behind Fleury’s algorithm: “</a:t>
            </a:r>
            <a:r>
              <a:rPr lang="en-GB" b="1" dirty="0"/>
              <a:t>Don’t burn your bridges behind you”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A bridge (cut-edge or cut arc)</a:t>
            </a:r>
            <a:r>
              <a:rPr lang="en-GB" dirty="0"/>
              <a:t> is an edge of a graph whose deletion increases the graph's number of connected components. Equivalently, an edge is a bridge if and only if it is not contained in any circuit.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4326" y="2526925"/>
            <a:ext cx="4401338" cy="2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056750" y="144649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2253E6-ACF4-4606-A3C4-089E18D80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4" y="1446490"/>
            <a:ext cx="3005025" cy="30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B7F9FC-8796-464B-96A9-B9887AE1D1C5}"/>
              </a:ext>
            </a:extLst>
          </p:cNvPr>
          <p:cNvSpPr txBox="1"/>
          <p:nvPr/>
        </p:nvSpPr>
        <p:spPr>
          <a:xfrm>
            <a:off x="1303800" y="4297626"/>
            <a:ext cx="117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six bridges 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61AEE6-86AE-499E-BBAA-A00EADB2F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874" y="1932486"/>
            <a:ext cx="1958325" cy="195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EB81-717D-4434-AF9A-A59F8A29B1DB}"/>
              </a:ext>
            </a:extLst>
          </p:cNvPr>
          <p:cNvSpPr txBox="1"/>
          <p:nvPr/>
        </p:nvSpPr>
        <p:spPr>
          <a:xfrm>
            <a:off x="5705399" y="4225422"/>
            <a:ext cx="164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no bridge 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6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Fleury’s Algorithm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Make sure the graph has either 0 or 2 odd vertices.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If there are 0 odd vertices, start anywhere. If there are 2 odd vertices, start at one of them.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Follow edges one at a time. If you have a choice between a bridge and a non-bridge, always choose the non-bridge.</a:t>
            </a:r>
            <a:endParaRPr sz="18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GB" sz="1800" dirty="0"/>
              <a:t>Stop when you run out of edge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Fleury’s Algorithm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113" y="1876725"/>
            <a:ext cx="2821775" cy="27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8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" y="0"/>
            <a:ext cx="914133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9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936"/>
            <a:ext cx="9143999" cy="5075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68" y="0"/>
            <a:ext cx="897686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16526</TotalTime>
  <Words>509</Words>
  <Application>Microsoft Office PowerPoint</Application>
  <PresentationFormat>On-screen Show (16:9)</PresentationFormat>
  <Paragraphs>51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Nunito</vt:lpstr>
      <vt:lpstr>Times New Roman</vt:lpstr>
      <vt:lpstr>Maven Pro</vt:lpstr>
      <vt:lpstr>Momentum</vt:lpstr>
      <vt:lpstr>Euler path/circuit algorithms</vt:lpstr>
      <vt:lpstr>Euler path/circuit algorithms </vt:lpstr>
      <vt:lpstr>Fleury’s Algorithm</vt:lpstr>
      <vt:lpstr>Fleury’s Algorithm</vt:lpstr>
      <vt:lpstr>Fleury’s Algorithm </vt:lpstr>
      <vt:lpstr>Fleury’s Algorithm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Fleury’s Algorithm  </vt:lpstr>
      <vt:lpstr>Fleury’s Algorithm</vt:lpstr>
      <vt:lpstr>Hierholzer Algorithm</vt:lpstr>
      <vt:lpstr>Hierholzer Algorithm</vt:lpstr>
      <vt:lpstr>Hierholzer Algorithm </vt:lpstr>
      <vt:lpstr>Hierholzer Algorithm  </vt:lpstr>
      <vt:lpstr>Hierholzer Algorithm  </vt:lpstr>
      <vt:lpstr>Hierholzer Algorithm  </vt:lpstr>
      <vt:lpstr>Hierholzer Algorithm  </vt:lpstr>
      <vt:lpstr>Hierholzer Algorithm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Euler path/circuit algorithms</dc:title>
  <cp:lastModifiedBy>Phuc Nguyen</cp:lastModifiedBy>
  <cp:revision>12</cp:revision>
  <dcterms:modified xsi:type="dcterms:W3CDTF">2025-04-22T08:53:47Z</dcterms:modified>
</cp:coreProperties>
</file>