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0" r:id="rId4"/>
    <p:sldId id="301" r:id="rId5"/>
    <p:sldId id="288" r:id="rId6"/>
    <p:sldId id="269" r:id="rId7"/>
    <p:sldId id="289" r:id="rId8"/>
    <p:sldId id="298" r:id="rId9"/>
    <p:sldId id="271" r:id="rId10"/>
    <p:sldId id="272" r:id="rId11"/>
    <p:sldId id="273" r:id="rId12"/>
    <p:sldId id="274" r:id="rId13"/>
    <p:sldId id="295" r:id="rId14"/>
    <p:sldId id="294" r:id="rId15"/>
    <p:sldId id="281" r:id="rId16"/>
    <p:sldId id="296" r:id="rId17"/>
    <p:sldId id="284" r:id="rId18"/>
    <p:sldId id="282" r:id="rId19"/>
    <p:sldId id="283" r:id="rId20"/>
    <p:sldId id="276" r:id="rId21"/>
    <p:sldId id="297" r:id="rId22"/>
    <p:sldId id="277" r:id="rId23"/>
    <p:sldId id="278" r:id="rId24"/>
    <p:sldId id="279" r:id="rId25"/>
    <p:sldId id="285" r:id="rId26"/>
    <p:sldId id="286" r:id="rId27"/>
    <p:sldId id="280" r:id="rId28"/>
    <p:sldId id="287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i8DYLJ71MKsLKvwtZ28mEVLJQ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5875E-915D-4674-AF07-0073A989AE6B}">
  <a:tblStyle styleId="{B905875E-915D-4674-AF07-0073A989AE6B}" styleName="Table_0">
    <a:wholeTbl>
      <a:tcTxStyle b="off" i="off">
        <a:font>
          <a:latin typeface="Times"/>
          <a:ea typeface="Times"/>
          <a:cs typeface="Time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"/>
          <a:ea typeface="Times"/>
          <a:cs typeface="Time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"/>
          <a:ea typeface="Times"/>
          <a:cs typeface="Time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91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256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7723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17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2206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723900"/>
            <a:ext cx="5410200" cy="8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 rot="5400000">
            <a:off x="4962525" y="2066925"/>
            <a:ext cx="5638800" cy="196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 rot="5400000">
            <a:off x="962025" y="180975"/>
            <a:ext cx="5638800" cy="573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5"/>
          <p:cNvSpPr txBox="1"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body" idx="1"/>
          </p:nvPr>
        </p:nvSpPr>
        <p:spPr>
          <a:xfrm>
            <a:off x="990600" y="18288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body" idx="2"/>
          </p:nvPr>
        </p:nvSpPr>
        <p:spPr>
          <a:xfrm>
            <a:off x="990600" y="3924300"/>
            <a:ext cx="7772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B9C7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>
            <a:spLocks noGrp="1"/>
          </p:cNvSpPr>
          <p:nvPr>
            <p:ph type="ctrTitle"/>
          </p:nvPr>
        </p:nvSpPr>
        <p:spPr>
          <a:xfrm>
            <a:off x="304800" y="76201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ubTitle"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"/>
              <a:buNone/>
              <a:defRPr sz="4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4800600" y="9144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"/>
              <a:buChar char="»"/>
              <a:defRPr sz="16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"/>
              <a:buNone/>
              <a:defRPr sz="9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6F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  <a:defRPr sz="2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•"/>
              <a:defRPr sz="20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–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"/>
              <a:buChar char="»"/>
              <a:defRPr sz="18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j.com/EIUPROGR/problems/dis2_02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Constraint_satisfaction_problem" TargetMode="External"/><Relationship Id="rId4" Type="http://schemas.openxmlformats.org/officeDocument/2006/relationships/hyperlink" Target="https://en.wikipedia.org/wiki/Computational_problem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pth-first_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sualgo.net/dfsbfs.html" TargetMode="External"/><Relationship Id="rId5" Type="http://schemas.openxmlformats.org/officeDocument/2006/relationships/hyperlink" Target="https://en.wikipedia.org/wiki/Backtracking" TargetMode="External"/><Relationship Id="rId4" Type="http://schemas.openxmlformats.org/officeDocument/2006/relationships/hyperlink" Target="https://en.wikipedia.org/wiki/Breadth-first_searc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741978" y="16764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48446"/>
              </a:buClr>
              <a:buSzPts val="3200"/>
              <a:buFont typeface="Arial"/>
              <a:buNone/>
            </a:pPr>
            <a:r>
              <a:rPr lang="en-US" sz="3200" b="1" cap="none" dirty="0">
                <a:solidFill>
                  <a:srgbClr val="548446"/>
                </a:solidFill>
                <a:latin typeface="Arial"/>
                <a:ea typeface="Arial"/>
                <a:cs typeface="Arial"/>
                <a:sym typeface="Arial"/>
              </a:rPr>
              <a:t>GRAPH TRAVERSAL</a:t>
            </a:r>
            <a:endParaRPr sz="3200" b="1" cap="none" dirty="0">
              <a:solidFill>
                <a:srgbClr val="5484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8077200" cy="5515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74" name="Google Shape;27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091777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799" y="914400"/>
            <a:ext cx="8127113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largest DFS of the following graph starting from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1-</a:t>
            </a:r>
            <a:fld id="{00000000-1234-1234-1234-123412341234}" type="slidenum">
              <a:rPr lang="en-US" smtClean="0"/>
              <a:t>13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F102B-883D-0FFD-92D4-0C674645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0" t="4270" r="3393" b="3256"/>
          <a:stretch/>
        </p:blipFill>
        <p:spPr>
          <a:xfrm>
            <a:off x="1951703" y="2224548"/>
            <a:ext cx="5240593" cy="432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9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7BF8-BF32-33B1-6482-6BDDA4BF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EB047-9917-9EA4-F92B-86111C15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lexicographically smallest DFS of the following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EE3D2-E112-AEB6-F3F7-2D9747538F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14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67626-E0BF-671F-EBAD-3E9AE1E5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68473" y="1960555"/>
            <a:ext cx="5807054" cy="422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290C5-3B37-6A2F-5919-2B88A5ACF60A}"/>
              </a:ext>
            </a:extLst>
          </p:cNvPr>
          <p:cNvSpPr txBox="1"/>
          <p:nvPr/>
        </p:nvSpPr>
        <p:spPr>
          <a:xfrm>
            <a:off x="2589403" y="6183868"/>
            <a:ext cx="354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0 1 4 6 7 9  8 5 2 3</a:t>
            </a:r>
          </a:p>
        </p:txBody>
      </p:sp>
    </p:spTree>
    <p:extLst>
      <p:ext uri="{BB962C8B-B14F-4D97-AF65-F5344CB8AC3E}">
        <p14:creationId xmlns:p14="http://schemas.microsoft.com/office/powerpoint/2010/main" val="275186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8" name="Google Shape;345;p26">
            <a:extLst>
              <a:ext uri="{FF2B5EF4-FFF2-40B4-BE49-F238E27FC236}">
                <a16:creationId xmlns:a16="http://schemas.microsoft.com/office/drawing/2014/main" id="{51B86A35-C47C-4FD2-B0FB-E78C0455F5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1550" y="685800"/>
            <a:ext cx="4133850" cy="6351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" y="1548627"/>
            <a:ext cx="4768103" cy="46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 Stack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dirty="0"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1030" name="Picture 6" descr="JavaScript: Call Stack Explained. About one year ago, I was a Senior… | by  Prateek Singh | JavaScript in Plain English">
            <a:extLst>
              <a:ext uri="{FF2B5EF4-FFF2-40B4-BE49-F238E27FC236}">
                <a16:creationId xmlns:a16="http://schemas.microsoft.com/office/drawing/2014/main" id="{53101D3B-7D16-4CCB-BFCB-61E4CCED9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79" y="82017"/>
            <a:ext cx="6905477" cy="66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5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Traversal Order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70104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preordering</a:t>
            </a:r>
            <a:r>
              <a:rPr lang="en-US" sz="2400" dirty="0"/>
              <a:t> is a list of the vertices in the order that they were first visited by the depth-first search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A B D C / A C D B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 err="1"/>
              <a:t>postordering</a:t>
            </a:r>
            <a:r>
              <a:rPr lang="en-US" sz="2400" dirty="0"/>
              <a:t> is a list of the vertices in the order that they were </a:t>
            </a:r>
            <a:r>
              <a:rPr lang="en-US" sz="2400" i="1" dirty="0"/>
              <a:t>last</a:t>
            </a:r>
            <a:r>
              <a:rPr lang="en-US" sz="2400" dirty="0"/>
              <a:t> visited by the algorithm.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/>
              <a:t>E.g. D B C A / D C B A</a:t>
            </a:r>
            <a:endParaRPr sz="20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lang="en-US" sz="2400" dirty="0"/>
              <a:t>A </a:t>
            </a:r>
            <a:r>
              <a:rPr lang="en-US" sz="2400" b="1" dirty="0"/>
              <a:t>reverse </a:t>
            </a:r>
            <a:r>
              <a:rPr lang="en-US" sz="2400" b="1" dirty="0" err="1"/>
              <a:t>postordering</a:t>
            </a:r>
            <a:r>
              <a:rPr lang="en-US" sz="2400" dirty="0"/>
              <a:t> is the reverse of a </a:t>
            </a:r>
            <a:r>
              <a:rPr lang="en-US" sz="2400" dirty="0" err="1"/>
              <a:t>postordering</a:t>
            </a:r>
            <a:r>
              <a:rPr lang="en-US" sz="2400" dirty="0"/>
              <a:t>, i.e. a list of the vertices in the opposite order of their last visit. Reverse </a:t>
            </a:r>
            <a:r>
              <a:rPr lang="en-US" sz="2400" dirty="0" err="1"/>
              <a:t>postordering</a:t>
            </a:r>
            <a:r>
              <a:rPr lang="en-US" sz="2400" dirty="0"/>
              <a:t> is not the same as preordering.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–"/>
            </a:pPr>
            <a:r>
              <a:rPr lang="en-US" sz="2000" dirty="0" err="1"/>
              <a:t>E.g</a:t>
            </a:r>
            <a:r>
              <a:rPr lang="en-US" sz="2000" dirty="0"/>
              <a:t> A C B D / A B C D</a:t>
            </a:r>
            <a:endParaRPr sz="2000" dirty="0"/>
          </a:p>
        </p:txBody>
      </p:sp>
      <p:sp>
        <p:nvSpPr>
          <p:cNvPr id="370" name="Google Shape;370;p29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72" name="Google Shape;372;p29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969" y="1066800"/>
            <a:ext cx="8677275" cy="3342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DFS Iterative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6895322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Visited order?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 B D C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A C D B</a:t>
            </a:r>
            <a:endParaRPr dirty="0"/>
          </a:p>
        </p:txBody>
      </p:sp>
      <p:sp>
        <p:nvSpPr>
          <p:cNvPr id="361" name="Google Shape;361;p28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3" name="Google Shape;363;p28" descr="If-then-else-control-flow-graph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0122" y="1066800"/>
            <a:ext cx="1943877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B5AD-DE4A-42FB-9127-180B1A2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29869-63B3-44B4-B1F3-D5781F4C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Is there a path from 0 to 9? If there is, list one of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EF71A-E359-4B96-93E5-AFBDA773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608EDF-DC9E-418C-B686-8BA12AAA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93143"/>
            <a:ext cx="9144000" cy="41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7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breadth-first search (BFS) is another technique for traversing a finite graph. BFS visits the sibling vertices before visiting the child vertices</a:t>
            </a:r>
          </a:p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queue is used in the search process. This algorithm is often used to find the shortest path from one vertex to another.</a:t>
            </a:r>
            <a:endParaRPr dirty="0"/>
          </a:p>
        </p:txBody>
      </p:sp>
      <p:sp>
        <p:nvSpPr>
          <p:cNvPr id="299" name="Google Shape;299;p2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51D64-F8EC-4161-BCEB-0D9B2777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67" y="3154399"/>
            <a:ext cx="5692633" cy="32464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47FD-4CA4-4FB0-9780-A9BE0903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6AB5E-AD5C-4C36-AFEA-84395B3E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16C70-4DCC-4AF0-BC8C-F42CFBA4D1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21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E76A9-55E8-40EF-BFCD-D40063C1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9571"/>
            <a:ext cx="9047870" cy="51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Breadth First Search</a:t>
            </a:r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10" name="Google Shape;31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22148"/>
            <a:ext cx="8033210" cy="540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319" name="Google Shape;3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8592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Breath First Search</a:t>
            </a: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80" y="762000"/>
            <a:ext cx="8668720" cy="603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</a:t>
            </a:r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https://www.spoj.com/EIUPROGR/problems/dis2_02/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DFS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BFS Undirected Graph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dirty="0"/>
              <a:t>   </a:t>
            </a:r>
            <a:r>
              <a:rPr lang="en-US" dirty="0" err="1"/>
              <a:t>Thành</a:t>
            </a:r>
            <a:r>
              <a:rPr lang="en-US" dirty="0"/>
              <a:t> </a:t>
            </a:r>
            <a:r>
              <a:rPr lang="en-US" dirty="0" err="1"/>
              <a:t>phần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79" name="Google Shape;379;p30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O(V+E)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Each vertex is only visited once due to the fact that DFS will only recursively explore a vertex u if status[u] = unvisited — O(V)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Every time a vertex is visited, all its k neighbors are explored and therefore after all vertices are visited, we have examined all E edges — (O(E) as the total number of neighbors of each vertex equals to E).</a:t>
            </a:r>
            <a:endParaRPr lang="vi-VN" dirty="0"/>
          </a:p>
        </p:txBody>
      </p:sp>
      <p:sp>
        <p:nvSpPr>
          <p:cNvPr id="387" name="Google Shape;387;p31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Backtracking</a:t>
            </a:r>
            <a:endParaRPr dirty="0"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lang="en-US" sz="2400" b="1" dirty="0"/>
              <a:t>Backtracking</a:t>
            </a:r>
            <a:r>
              <a:rPr lang="en-US" sz="2400" dirty="0"/>
              <a:t> is a general 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algorithm</a:t>
            </a:r>
            <a:r>
              <a:rPr lang="en-US" sz="2400" dirty="0"/>
              <a:t> for finding all (or some) solutions to some </a:t>
            </a:r>
            <a:r>
              <a:rPr lang="en-US" sz="2400" u="sng" dirty="0">
                <a:solidFill>
                  <a:schemeClr val="hlink"/>
                </a:solidFill>
                <a:hlinkClick r:id="rId4"/>
              </a:rPr>
              <a:t>computational problems</a:t>
            </a:r>
            <a:r>
              <a:rPr lang="en-US" sz="2400" dirty="0"/>
              <a:t>, notably </a:t>
            </a:r>
            <a:r>
              <a:rPr lang="en-US" sz="2400" u="sng" dirty="0">
                <a:solidFill>
                  <a:schemeClr val="hlink"/>
                </a:solidFill>
                <a:hlinkClick r:id="rId5"/>
              </a:rPr>
              <a:t>constraint satisfaction problems</a:t>
            </a:r>
            <a:r>
              <a:rPr lang="en-US" sz="2400" dirty="0"/>
              <a:t>, that incrementally builds candidates to the solutions, and abandons each partial candidate </a:t>
            </a:r>
            <a:r>
              <a:rPr lang="en-US" sz="2400" i="1" dirty="0"/>
              <a:t>c</a:t>
            </a:r>
            <a:r>
              <a:rPr lang="en-US" sz="2400" dirty="0"/>
              <a:t> ("backtracks") as soon as it determines that </a:t>
            </a:r>
            <a:r>
              <a:rPr lang="en-US" sz="2400" i="1" dirty="0"/>
              <a:t>c</a:t>
            </a:r>
            <a:r>
              <a:rPr lang="en-US" sz="2400" dirty="0"/>
              <a:t> cannot possibly be completed to a valid </a:t>
            </a:r>
            <a:r>
              <a:rPr lang="en-US" sz="2400"/>
              <a:t>solution.</a:t>
            </a:r>
            <a:endParaRPr sz="2400" dirty="0"/>
          </a:p>
        </p:txBody>
      </p:sp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Char char="•"/>
            </a:pPr>
            <a:r>
              <a:rPr lang="en-US" dirty="0"/>
              <a:t>Ref: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https://en.wikipedia.org/wiki/Depth-first_search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4"/>
              </a:rPr>
              <a:t>https://en.wikipedia.org/wiki/Breadth-first_search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https://en.wikipedia.org/wiki/Backtracking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–"/>
            </a:pPr>
            <a:r>
              <a:rPr lang="en-US" u="sng" dirty="0">
                <a:solidFill>
                  <a:schemeClr val="hlink"/>
                </a:solidFill>
                <a:hlinkClick r:id="rId6"/>
              </a:rPr>
              <a:t>http://visualgo.net/dfsbfs.html</a:t>
            </a:r>
            <a:endParaRPr dirty="0"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endParaRPr dirty="0"/>
          </a:p>
        </p:txBody>
      </p:sp>
      <p:sp>
        <p:nvSpPr>
          <p:cNvPr id="395" name="Google Shape;395;p32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31D1-7BA7-4B4C-A6E3-03C05C0A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Traversal Puzzle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7A30-B4F9-48D0-A935-6E51E45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686800" cy="5410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28046-D474-4353-B4E5-AD7B82F1F2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3</a:t>
            </a:fld>
            <a:endParaRPr/>
          </a:p>
        </p:txBody>
      </p:sp>
      <p:pic>
        <p:nvPicPr>
          <p:cNvPr id="1026" name="Picture 2" descr="pic of maze">
            <a:extLst>
              <a:ext uri="{FF2B5EF4-FFF2-40B4-BE49-F238E27FC236}">
                <a16:creationId xmlns:a16="http://schemas.microsoft.com/office/drawing/2014/main" id="{45C7AF3C-5675-4D3B-BD36-62DFFCBAF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562100"/>
            <a:ext cx="4695825" cy="471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3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6B2A-5F09-4629-A906-E0F781B9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Traversal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5EBDB-E106-4FA4-BE44-C8A68986E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4A899-82F2-4699-AF33-70D460C64C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4</a:t>
            </a:fld>
            <a:endParaRPr/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ADD1916A-4858-4F5C-B1A1-57D9100BB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49" y="1657349"/>
            <a:ext cx="541337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4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Graph Traversal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Graph traversal (also known as graph search) refers to the process of visiting (checking and/or updating) each vertex in a graph. Such traversals are classified by the order in which the vertices are visited</a:t>
            </a:r>
            <a:endParaRPr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32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Friend of Friend Problem</a:t>
            </a:r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39" name="Google Shape;239;p14" descr="http://drreaganflowers.files.wordpress.com/2013/01/social-network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6" y="51620"/>
            <a:ext cx="9080974" cy="677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Depth First Search - DFS</a:t>
            </a:r>
            <a:endParaRPr dirty="0"/>
          </a:p>
        </p:txBody>
      </p:sp>
      <p:sp>
        <p:nvSpPr>
          <p:cNvPr id="228" name="Google Shape;228;p13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lang="en-US" dirty="0"/>
              <a:t>A depth-first search (DFS) is an algorithm for traversing a finite graph. DFS visits the child vertices before visiting the sibling vertices; that is, it traverses the depth of any particular path before exploring its breadth. A stack (often the program's call stack via recursion) is generally used when implementing the algorithm.</a:t>
            </a:r>
          </a:p>
          <a:p>
            <a:pPr marL="3429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 lang="en-US" dirty="0"/>
          </a:p>
        </p:txBody>
      </p:sp>
      <p:sp>
        <p:nvSpPr>
          <p:cNvPr id="229" name="Google Shape;229;p13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6" name="Google Shape;292;p20">
            <a:extLst>
              <a:ext uri="{FF2B5EF4-FFF2-40B4-BE49-F238E27FC236}">
                <a16:creationId xmlns:a16="http://schemas.microsoft.com/office/drawing/2014/main" id="{EDE2C021-518C-4FB9-9C6E-F3EB477CD56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45459" y="3928103"/>
            <a:ext cx="7853082" cy="2548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51D2-014B-4401-9DBE-3EC1BD0E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89A73-25BF-44D3-8AD5-E3000AA01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58C6B-0690-4E33-B15C-66DCAAAE80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 smtClean="0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D6F53-8D2D-475B-ADDC-817DBFA41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366" b="15726"/>
          <a:stretch/>
        </p:blipFill>
        <p:spPr>
          <a:xfrm>
            <a:off x="0" y="3429000"/>
            <a:ext cx="6923315" cy="3747550"/>
          </a:xfrm>
          <a:prstGeom prst="rect">
            <a:avLst/>
          </a:prstGeom>
        </p:spPr>
      </p:pic>
      <p:pic>
        <p:nvPicPr>
          <p:cNvPr id="6" name="Google Shape;292;p20">
            <a:extLst>
              <a:ext uri="{FF2B5EF4-FFF2-40B4-BE49-F238E27FC236}">
                <a16:creationId xmlns:a16="http://schemas.microsoft.com/office/drawing/2014/main" id="{98D74202-1D9D-4EB0-A712-CDDF21EBCBD1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304800" y="852603"/>
            <a:ext cx="6923315" cy="195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100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8686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Depth First Search - DFS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ftr" idx="11"/>
          </p:nvPr>
        </p:nvSpPr>
        <p:spPr>
          <a:xfrm>
            <a:off x="304800" y="6477000"/>
            <a:ext cx="35052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sldNum" idx="12"/>
          </p:nvPr>
        </p:nvSpPr>
        <p:spPr>
          <a:xfrm>
            <a:off x="7086600" y="64770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914400"/>
            <a:ext cx="7945866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9719</TotalTime>
  <Words>664</Words>
  <Application>Microsoft Office PowerPoint</Application>
  <PresentationFormat>On-screen Show (4:3)</PresentationFormat>
  <Paragraphs>87</Paragraphs>
  <Slides>28</Slides>
  <Notes>22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Times</vt:lpstr>
      <vt:lpstr>Blank</vt:lpstr>
      <vt:lpstr>PowerPoint Presentation</vt:lpstr>
      <vt:lpstr>Example</vt:lpstr>
      <vt:lpstr>Maze Traversal Puzzle</vt:lpstr>
      <vt:lpstr>Maze Traversal </vt:lpstr>
      <vt:lpstr>Graph Traversal</vt:lpstr>
      <vt:lpstr>Friend of Friend Problem</vt:lpstr>
      <vt:lpstr>Depth First Search - DFS</vt:lpstr>
      <vt:lpstr>PowerPoint Presentation</vt:lpstr>
      <vt:lpstr>Depth First Search - DFS</vt:lpstr>
      <vt:lpstr>Depth First Search - DFS</vt:lpstr>
      <vt:lpstr>Depth First Search - DFS</vt:lpstr>
      <vt:lpstr>Depth First Search - DFS</vt:lpstr>
      <vt:lpstr>DFS</vt:lpstr>
      <vt:lpstr>DFS</vt:lpstr>
      <vt:lpstr>Call Stack</vt:lpstr>
      <vt:lpstr>Call Stack</vt:lpstr>
      <vt:lpstr>Traversal Order</vt:lpstr>
      <vt:lpstr>Depth First Search - DFS</vt:lpstr>
      <vt:lpstr>DFS Iterative</vt:lpstr>
      <vt:lpstr>Breath First Search</vt:lpstr>
      <vt:lpstr>PowerPoint Presentation</vt:lpstr>
      <vt:lpstr>Breadth First Search</vt:lpstr>
      <vt:lpstr>PowerPoint Presentation</vt:lpstr>
      <vt:lpstr>Breath First Search</vt:lpstr>
      <vt:lpstr>Applications</vt:lpstr>
      <vt:lpstr>Complexity</vt:lpstr>
      <vt:lpstr>Backtracking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Ngoc Ha</dc:creator>
  <cp:lastModifiedBy>Phuc Nguyen</cp:lastModifiedBy>
  <cp:revision>33</cp:revision>
  <dcterms:created xsi:type="dcterms:W3CDTF">2003-05-23T15:49:24Z</dcterms:created>
  <dcterms:modified xsi:type="dcterms:W3CDTF">2025-04-22T16:55:01Z</dcterms:modified>
</cp:coreProperties>
</file>