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60" r:id="rId4"/>
    <p:sldId id="259" r:id="rId5"/>
    <p:sldId id="262" r:id="rId6"/>
    <p:sldId id="264" r:id="rId7"/>
    <p:sldId id="269" r:id="rId8"/>
    <p:sldId id="273" r:id="rId9"/>
    <p:sldId id="263" r:id="rId10"/>
    <p:sldId id="268" r:id="rId11"/>
    <p:sldId id="261" r:id="rId12"/>
    <p:sldId id="277" r:id="rId13"/>
    <p:sldId id="274" r:id="rId14"/>
    <p:sldId id="272" r:id="rId15"/>
    <p:sldId id="271"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60"/>
  </p:normalViewPr>
  <p:slideViewPr>
    <p:cSldViewPr snapToGrid="0">
      <p:cViewPr varScale="1">
        <p:scale>
          <a:sx n="67" d="100"/>
          <a:sy n="67" d="100"/>
        </p:scale>
        <p:origin x="1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9146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327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83373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03607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455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91854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7373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3174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394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5102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4529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0001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52037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232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D291B17-9318-49DB-B28B-6E5994AE9581}" type="datetime1">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4218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D291B17-9318-49DB-B28B-6E5994AE9581}" type="datetime1">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4494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9/9/2019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00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6D2566-EAE3-4857-8A3B-E35B2BE07ECA}"/>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標題 1">
            <a:extLst>
              <a:ext uri="{FF2B5EF4-FFF2-40B4-BE49-F238E27FC236}">
                <a16:creationId xmlns:a16="http://schemas.microsoft.com/office/drawing/2014/main" id="{82188E76-CE08-44E7-98F3-3A12020313E6}"/>
              </a:ext>
            </a:extLst>
          </p:cNvPr>
          <p:cNvSpPr>
            <a:spLocks noGrp="1"/>
          </p:cNvSpPr>
          <p:nvPr>
            <p:ph type="ctrTitle"/>
          </p:nvPr>
        </p:nvSpPr>
        <p:spPr>
          <a:xfrm>
            <a:off x="584200" y="1524001"/>
            <a:ext cx="3412067" cy="3478384"/>
          </a:xfrm>
        </p:spPr>
        <p:txBody>
          <a:bodyPr>
            <a:normAutofit/>
          </a:bodyPr>
          <a:lstStyle/>
          <a:p>
            <a:r>
              <a:rPr lang="zh-TW" altLang="en-US" dirty="0">
                <a:solidFill>
                  <a:srgbClr val="FFFFFF"/>
                </a:solidFill>
              </a:rPr>
              <a:t>小規模測試多種一階二階</a:t>
            </a:r>
            <a:r>
              <a:rPr lang="en-US" altLang="zh-TW" dirty="0">
                <a:solidFill>
                  <a:srgbClr val="FFFFFF"/>
                </a:solidFill>
              </a:rPr>
              <a:t>k</a:t>
            </a:r>
            <a:r>
              <a:rPr lang="zh-TW" altLang="en-US" dirty="0">
                <a:solidFill>
                  <a:srgbClr val="FFFFFF"/>
                </a:solidFill>
              </a:rPr>
              <a:t>值</a:t>
            </a:r>
          </a:p>
        </p:txBody>
      </p:sp>
      <p:sp>
        <p:nvSpPr>
          <p:cNvPr id="3" name="副標題 2">
            <a:extLst>
              <a:ext uri="{FF2B5EF4-FFF2-40B4-BE49-F238E27FC236}">
                <a16:creationId xmlns:a16="http://schemas.microsoft.com/office/drawing/2014/main" id="{99899DD2-7E55-4C90-A45A-8A24B4B9A0BB}"/>
              </a:ext>
            </a:extLst>
          </p:cNvPr>
          <p:cNvSpPr>
            <a:spLocks noGrp="1"/>
          </p:cNvSpPr>
          <p:nvPr>
            <p:ph type="subTitle" idx="1"/>
          </p:nvPr>
        </p:nvSpPr>
        <p:spPr>
          <a:xfrm>
            <a:off x="584200" y="5145513"/>
            <a:ext cx="3412067" cy="738820"/>
          </a:xfrm>
        </p:spPr>
        <p:txBody>
          <a:bodyPr>
            <a:normAutofit/>
          </a:bodyPr>
          <a:lstStyle/>
          <a:p>
            <a:r>
              <a:rPr lang="zh-TW" altLang="en-US" dirty="0">
                <a:solidFill>
                  <a:srgbClr val="FFFFFF">
                    <a:alpha val="75000"/>
                  </a:srgbClr>
                </a:solidFill>
              </a:rPr>
              <a:t>觀察心得</a:t>
            </a:r>
            <a:r>
              <a:rPr lang="en-US" altLang="zh-TW" dirty="0">
                <a:solidFill>
                  <a:srgbClr val="FFFFFF">
                    <a:alpha val="75000"/>
                  </a:srgbClr>
                </a:solidFill>
              </a:rPr>
              <a:t>(</a:t>
            </a:r>
            <a:r>
              <a:rPr lang="zh-TW" altLang="en-US" dirty="0">
                <a:solidFill>
                  <a:srgbClr val="FFFFFF">
                    <a:alpha val="75000"/>
                  </a:srgbClr>
                </a:solidFill>
              </a:rPr>
              <a:t>一</a:t>
            </a:r>
            <a:r>
              <a:rPr lang="en-US" altLang="zh-TW" dirty="0">
                <a:solidFill>
                  <a:srgbClr val="FFFFFF">
                    <a:alpha val="75000"/>
                  </a:srgbClr>
                </a:solidFill>
              </a:rPr>
              <a:t>)</a:t>
            </a:r>
            <a:endParaRPr lang="zh-TW" altLang="en-US" dirty="0">
              <a:solidFill>
                <a:srgbClr val="FFFFFF">
                  <a:alpha val="75000"/>
                </a:srgbClr>
              </a:solidFill>
            </a:endParaRPr>
          </a:p>
        </p:txBody>
      </p:sp>
    </p:spTree>
    <p:extLst>
      <p:ext uri="{BB962C8B-B14F-4D97-AF65-F5344CB8AC3E}">
        <p14:creationId xmlns:p14="http://schemas.microsoft.com/office/powerpoint/2010/main" val="311862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22C9B7-20AC-4192-804A-D1BE64E8625A}"/>
              </a:ext>
            </a:extLst>
          </p:cNvPr>
          <p:cNvSpPr>
            <a:spLocks noGrp="1"/>
          </p:cNvSpPr>
          <p:nvPr>
            <p:ph type="title"/>
          </p:nvPr>
        </p:nvSpPr>
        <p:spPr/>
        <p:txBody>
          <a:bodyPr/>
          <a:lstStyle/>
          <a:p>
            <a:r>
              <a:rPr lang="en-US" altLang="zh-TW" dirty="0"/>
              <a:t>k[2, 5]</a:t>
            </a:r>
            <a:r>
              <a:rPr lang="zh-TW" altLang="en-US" dirty="0"/>
              <a:t> </a:t>
            </a:r>
            <a:r>
              <a:rPr lang="en-US" altLang="zh-TW" dirty="0"/>
              <a:t>v. k[4, 5]</a:t>
            </a:r>
            <a:r>
              <a:rPr lang="zh-TW" altLang="en-US" dirty="0"/>
              <a:t>的比較心得</a:t>
            </a:r>
          </a:p>
        </p:txBody>
      </p:sp>
      <p:sp>
        <p:nvSpPr>
          <p:cNvPr id="3" name="內容版面配置區 2">
            <a:extLst>
              <a:ext uri="{FF2B5EF4-FFF2-40B4-BE49-F238E27FC236}">
                <a16:creationId xmlns:a16="http://schemas.microsoft.com/office/drawing/2014/main" id="{6F0E95F7-5236-4D53-981E-C45B0FBEBD33}"/>
              </a:ext>
            </a:extLst>
          </p:cNvPr>
          <p:cNvSpPr>
            <a:spLocks noGrp="1"/>
          </p:cNvSpPr>
          <p:nvPr>
            <p:ph idx="1"/>
          </p:nvPr>
        </p:nvSpPr>
        <p:spPr>
          <a:xfrm>
            <a:off x="605791" y="1531620"/>
            <a:ext cx="11264264" cy="4692015"/>
          </a:xfrm>
        </p:spPr>
        <p:txBody>
          <a:bodyPr>
            <a:normAutofit lnSpcReduction="10000"/>
          </a:bodyPr>
          <a:lstStyle/>
          <a:p>
            <a:pPr marL="514350" indent="-514350">
              <a:lnSpc>
                <a:spcPct val="120000"/>
              </a:lnSpc>
              <a:buFont typeface="+mj-lt"/>
              <a:buAutoNum type="arabicPeriod"/>
            </a:pPr>
            <a:r>
              <a:rPr lang="zh-TW" altLang="en-US" dirty="0"/>
              <a:t>只觀察一階的結果，</a:t>
            </a:r>
            <a:r>
              <a:rPr lang="en-US" altLang="zh-TW" dirty="0"/>
              <a:t>k= 2or4</a:t>
            </a:r>
            <a:r>
              <a:rPr lang="zh-TW" altLang="en-US" dirty="0"/>
              <a:t>都看不出主題性，字彙非常發散，而且有很多不具分類意義的詞彙</a:t>
            </a:r>
            <a:endParaRPr lang="en-US" altLang="zh-TW" dirty="0"/>
          </a:p>
          <a:p>
            <a:pPr marL="514350" indent="-514350">
              <a:lnSpc>
                <a:spcPct val="120000"/>
              </a:lnSpc>
              <a:buFont typeface="+mj-lt"/>
              <a:buAutoNum type="arabicPeriod"/>
            </a:pPr>
            <a:r>
              <a:rPr lang="zh-TW" altLang="en-US" dirty="0"/>
              <a:t>如果</a:t>
            </a:r>
            <a:r>
              <a:rPr lang="zh-TW" altLang="en-US" dirty="0">
                <a:solidFill>
                  <a:srgbClr val="FF0000"/>
                </a:solidFill>
              </a:rPr>
              <a:t>不同子群中，有某一辭彙都同時出現，而且還在很高的排名</a:t>
            </a:r>
            <a:r>
              <a:rPr lang="zh-TW" altLang="en-US" dirty="0"/>
              <a:t>，則這個詞有可能沒有分類意義？可能代表這個詞同時會出現在很多不同案件主題中，或許我們應該修正以個別字彙作為基礎的分類方法</a:t>
            </a:r>
            <a:r>
              <a:rPr lang="en-US" altLang="zh-TW" dirty="0"/>
              <a:t>?</a:t>
            </a:r>
            <a:r>
              <a:rPr lang="zh-TW" altLang="en-US" dirty="0"/>
              <a:t>。</a:t>
            </a:r>
            <a:endParaRPr lang="en-US" altLang="zh-TW" dirty="0"/>
          </a:p>
          <a:p>
            <a:pPr marL="457200" lvl="1" indent="0">
              <a:lnSpc>
                <a:spcPct val="120000"/>
              </a:lnSpc>
              <a:buNone/>
            </a:pPr>
            <a:r>
              <a:rPr lang="zh-TW" altLang="en-US" dirty="0"/>
              <a:t>例如</a:t>
            </a:r>
            <a:r>
              <a:rPr lang="zh-TW" altLang="zh-TW" dirty="0"/>
              <a:t>刑事 不法侵害 傷害 被害人 清償日 精神 這些字彙雖然有</a:t>
            </a:r>
            <a:r>
              <a:rPr lang="zh-TW" altLang="en-US" dirty="0"/>
              <a:t>意義</a:t>
            </a:r>
            <a:r>
              <a:rPr lang="zh-TW" altLang="zh-TW" dirty="0"/>
              <a:t>，但</a:t>
            </a:r>
            <a:r>
              <a:rPr lang="zh-TW" altLang="en-US" dirty="0"/>
              <a:t>是太多案件都會出現，所以無法從這些字彙看出案件的主題，這些字彙效用十分低落，卻不斷出現在關鍵字榜單中</a:t>
            </a:r>
            <a:r>
              <a:rPr lang="zh-TW" altLang="zh-TW" dirty="0"/>
              <a:t>。</a:t>
            </a:r>
          </a:p>
          <a:p>
            <a:pPr marL="514350" indent="-514350">
              <a:lnSpc>
                <a:spcPct val="120000"/>
              </a:lnSpc>
              <a:buFont typeface="+mj-lt"/>
              <a:buAutoNum type="arabicPeriod"/>
            </a:pPr>
            <a:r>
              <a:rPr lang="zh-TW" altLang="en-US" dirty="0"/>
              <a:t>另外，可以發現</a:t>
            </a:r>
            <a:r>
              <a:rPr lang="zh-TW" altLang="en-US" dirty="0">
                <a:solidFill>
                  <a:srgbClr val="FF0000"/>
                </a:solidFill>
              </a:rPr>
              <a:t>某些在判決書中一定會同時出現的字彙</a:t>
            </a:r>
            <a:r>
              <a:rPr lang="zh-TW" altLang="en-US" dirty="0"/>
              <a:t>，也會導致關鍵字的主題性強度下降。</a:t>
            </a:r>
            <a:r>
              <a:rPr lang="zh-TW" altLang="zh-TW" dirty="0"/>
              <a:t>例如</a:t>
            </a:r>
            <a:r>
              <a:rPr lang="zh-TW" altLang="en-US" dirty="0"/>
              <a:t>在包含</a:t>
            </a:r>
            <a:r>
              <a:rPr lang="zh-TW" altLang="zh-TW" dirty="0">
                <a:solidFill>
                  <a:srgbClr val="FF0000"/>
                </a:solidFill>
              </a:rPr>
              <a:t>精神慰撫金</a:t>
            </a:r>
            <a:r>
              <a:rPr lang="zh-TW" altLang="en-US" dirty="0">
                <a:solidFill>
                  <a:srgbClr val="FF0000"/>
                </a:solidFill>
              </a:rPr>
              <a:t>的裁判中，經常伴隨</a:t>
            </a:r>
            <a:r>
              <a:rPr lang="zh-TW" altLang="zh-TW" dirty="0">
                <a:solidFill>
                  <a:srgbClr val="FF0000"/>
                </a:solidFill>
              </a:rPr>
              <a:t>傷害、被害人、清償、痛苦、情節重大等詞，</a:t>
            </a:r>
            <a:r>
              <a:rPr lang="zh-TW" altLang="en-US" dirty="0">
                <a:solidFill>
                  <a:srgbClr val="FF0000"/>
                </a:solidFill>
              </a:rPr>
              <a:t>與</a:t>
            </a:r>
            <a:r>
              <a:rPr lang="zh-TW" altLang="zh-TW" dirty="0">
                <a:solidFill>
                  <a:srgbClr val="FF0000"/>
                </a:solidFill>
              </a:rPr>
              <a:t>精神慰撫金</a:t>
            </a:r>
            <a:r>
              <a:rPr lang="zh-TW" altLang="en-US" dirty="0">
                <a:solidFill>
                  <a:srgbClr val="FF0000"/>
                </a:solidFill>
              </a:rPr>
              <a:t>同時出現，關鍵字榜單都被這些「同義」詞彙洗掉</a:t>
            </a:r>
            <a:r>
              <a:rPr lang="zh-TW" altLang="en-US" dirty="0"/>
              <a:t>。</a:t>
            </a:r>
            <a:endParaRPr lang="en-US" altLang="zh-TW" dirty="0"/>
          </a:p>
          <a:p>
            <a:pPr marL="914400" lvl="1" indent="-457200">
              <a:lnSpc>
                <a:spcPct val="120000"/>
              </a:lnSpc>
              <a:buAutoNum type="arabicPeriod"/>
            </a:pPr>
            <a:r>
              <a:rPr lang="zh-TW" altLang="zh-TW" dirty="0"/>
              <a:t>這些字彙的共同出現會加強</a:t>
            </a:r>
            <a:r>
              <a:rPr lang="zh-TW" altLang="en-US" dirty="0"/>
              <a:t>「</a:t>
            </a:r>
            <a:r>
              <a:rPr lang="zh-TW" altLang="zh-TW" dirty="0"/>
              <a:t>精神慰撫金</a:t>
            </a:r>
            <a:r>
              <a:rPr lang="zh-TW" altLang="en-US" dirty="0"/>
              <a:t>」這個小主題</a:t>
            </a:r>
            <a:r>
              <a:rPr lang="zh-TW" altLang="zh-TW" dirty="0"/>
              <a:t>的存在性質</a:t>
            </a:r>
            <a:endParaRPr lang="en-US" altLang="zh-TW" dirty="0"/>
          </a:p>
          <a:p>
            <a:pPr marL="914400" lvl="1" indent="-457200">
              <a:lnSpc>
                <a:spcPct val="120000"/>
              </a:lnSpc>
              <a:buAutoNum type="arabicPeriod"/>
            </a:pPr>
            <a:r>
              <a:rPr lang="zh-TW" altLang="zh-TW" dirty="0"/>
              <a:t>但是精神慰撫金出現在太多樣事實的案件中</a:t>
            </a:r>
            <a:endParaRPr lang="en-US" altLang="zh-TW" dirty="0"/>
          </a:p>
          <a:p>
            <a:pPr marL="914400" lvl="1" indent="-457200">
              <a:lnSpc>
                <a:spcPct val="120000"/>
              </a:lnSpc>
              <a:buAutoNum type="arabicPeriod"/>
            </a:pPr>
            <a:r>
              <a:rPr lang="zh-TW" altLang="en-US" dirty="0"/>
              <a:t>當這些字彙一起出現，</a:t>
            </a:r>
            <a:r>
              <a:rPr lang="zh-TW" altLang="zh-TW" dirty="0"/>
              <a:t>代表的意義</a:t>
            </a:r>
            <a:r>
              <a:rPr lang="zh-TW" altLang="en-US" dirty="0"/>
              <a:t>都是「精神慰撫金」這個小主題，卻占掉太多關鍵字名額，</a:t>
            </a:r>
            <a:r>
              <a:rPr lang="zh-TW" altLang="zh-TW" dirty="0"/>
              <a:t>反而無法透過其他字會來比對出確切的案件類型，可能會稀釋類型化的程度。類似的情況還有</a:t>
            </a:r>
            <a:r>
              <a:rPr lang="zh-TW" altLang="en-US" dirty="0"/>
              <a:t>「</a:t>
            </a:r>
            <a:r>
              <a:rPr lang="zh-TW" altLang="zh-TW" dirty="0"/>
              <a:t>刑事、刑事判決、檢察署、有期徒刑</a:t>
            </a:r>
            <a:r>
              <a:rPr lang="zh-TW" altLang="en-US" dirty="0"/>
              <a:t>」</a:t>
            </a:r>
            <a:r>
              <a:rPr lang="zh-TW" altLang="zh-TW" dirty="0"/>
              <a:t>等。或是</a:t>
            </a:r>
            <a:r>
              <a:rPr lang="zh-TW" altLang="en-US" dirty="0"/>
              <a:t>「</a:t>
            </a:r>
            <a:r>
              <a:rPr lang="zh-TW" altLang="zh-TW" dirty="0"/>
              <a:t>手術 醫院 醫師 報導 治療 醫療</a:t>
            </a:r>
            <a:r>
              <a:rPr lang="zh-TW" altLang="en-US" dirty="0"/>
              <a:t>」</a:t>
            </a:r>
            <a:r>
              <a:rPr lang="zh-TW" altLang="zh-TW" dirty="0"/>
              <a:t>。</a:t>
            </a:r>
            <a:r>
              <a:rPr lang="zh-TW" altLang="en-US" dirty="0"/>
              <a:t>不同字彙，但分類意義是十分類似的。</a:t>
            </a:r>
            <a:endParaRPr lang="zh-TW" altLang="zh-TW" dirty="0"/>
          </a:p>
          <a:p>
            <a:pPr>
              <a:lnSpc>
                <a:spcPct val="120000"/>
              </a:lnSpc>
            </a:pPr>
            <a:endParaRPr lang="en-US" altLang="zh-TW" dirty="0"/>
          </a:p>
        </p:txBody>
      </p:sp>
    </p:spTree>
    <p:extLst>
      <p:ext uri="{BB962C8B-B14F-4D97-AF65-F5344CB8AC3E}">
        <p14:creationId xmlns:p14="http://schemas.microsoft.com/office/powerpoint/2010/main" val="260625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069EC2D-4CEA-4CF6-83D3-A84125E5B75B}"/>
              </a:ext>
            </a:extLst>
          </p:cNvPr>
          <p:cNvSpPr>
            <a:spLocks noGrp="1"/>
          </p:cNvSpPr>
          <p:nvPr>
            <p:ph idx="1"/>
          </p:nvPr>
        </p:nvSpPr>
        <p:spPr>
          <a:xfrm>
            <a:off x="640080" y="1217295"/>
            <a:ext cx="10713720" cy="5537835"/>
          </a:xfrm>
        </p:spPr>
        <p:txBody>
          <a:bodyPr>
            <a:normAutofit fontScale="92500" lnSpcReduction="20000"/>
          </a:bodyPr>
          <a:lstStyle/>
          <a:p>
            <a:pPr marL="514350" indent="-514350">
              <a:lnSpc>
                <a:spcPct val="120000"/>
              </a:lnSpc>
              <a:buFont typeface="+mj-lt"/>
              <a:buAutoNum type="arabicPeriod" startAt="3"/>
            </a:pPr>
            <a:r>
              <a:rPr lang="zh-TW" altLang="en-US" dirty="0"/>
              <a:t>如何處理這些可能代表相同意義的辭彙？</a:t>
            </a:r>
            <a:endParaRPr lang="en-US" altLang="zh-TW" dirty="0"/>
          </a:p>
          <a:p>
            <a:pPr marL="971550" lvl="1" indent="-514350">
              <a:lnSpc>
                <a:spcPct val="120000"/>
              </a:lnSpc>
              <a:buFont typeface="+mj-lt"/>
              <a:buAutoNum type="arabicPeriod"/>
            </a:pPr>
            <a:r>
              <a:rPr lang="zh-TW" altLang="en-US" dirty="0"/>
              <a:t>可能不是從字彙與字彙之間的疊合來找出主題，而是用小主題</a:t>
            </a:r>
            <a:r>
              <a:rPr lang="en-US" altLang="zh-TW" dirty="0"/>
              <a:t>(</a:t>
            </a:r>
            <a:r>
              <a:rPr lang="zh-TW" altLang="en-US" dirty="0"/>
              <a:t>字團</a:t>
            </a:r>
            <a:r>
              <a:rPr lang="en-US" altLang="zh-TW" dirty="0"/>
              <a:t>)</a:t>
            </a:r>
            <a:r>
              <a:rPr lang="zh-TW" altLang="en-US" dirty="0"/>
              <a:t>跟小主題</a:t>
            </a:r>
            <a:r>
              <a:rPr lang="en-US" altLang="zh-TW" dirty="0"/>
              <a:t>(</a:t>
            </a:r>
            <a:r>
              <a:rPr lang="zh-TW" altLang="en-US" dirty="0"/>
              <a:t>字團</a:t>
            </a:r>
            <a:r>
              <a:rPr lang="en-US" altLang="zh-TW" dirty="0"/>
              <a:t>)</a:t>
            </a:r>
            <a:r>
              <a:rPr lang="zh-TW" altLang="en-US" dirty="0"/>
              <a:t>間的疊合來找出大主題，也許才能減少單獨字彙本身主題代表性不足的問題？</a:t>
            </a:r>
            <a:endParaRPr lang="en-US" altLang="zh-TW" dirty="0"/>
          </a:p>
          <a:p>
            <a:pPr marL="971550" lvl="1" indent="-514350">
              <a:lnSpc>
                <a:spcPct val="120000"/>
              </a:lnSpc>
              <a:buFont typeface="+mj-lt"/>
              <a:buAutoNum type="arabicPeriod"/>
            </a:pPr>
            <a:r>
              <a:rPr lang="zh-TW" altLang="en-US" dirty="0"/>
              <a:t>單獨字彙本身代表性不足，目前可能可以有兩種情形：</a:t>
            </a:r>
            <a:endParaRPr lang="en-US" altLang="zh-TW" dirty="0"/>
          </a:p>
          <a:p>
            <a:pPr marL="1428750" lvl="2" indent="-514350">
              <a:lnSpc>
                <a:spcPct val="120000"/>
              </a:lnSpc>
              <a:buFont typeface="+mj-lt"/>
              <a:buAutoNum type="arabicPeriod"/>
            </a:pPr>
            <a:r>
              <a:rPr lang="zh-TW" altLang="en-US" dirty="0"/>
              <a:t>字彙同時可以同時隸屬在不同小主題中</a:t>
            </a:r>
            <a:r>
              <a:rPr lang="en-US" altLang="zh-TW" dirty="0"/>
              <a:t>(</a:t>
            </a:r>
            <a:r>
              <a:rPr lang="zh-TW" altLang="en-US" dirty="0"/>
              <a:t>例如：重大性，可能是在判斷精神慰撫金時精神痛苦的程度，也有可能是在講內線交易的消息足不足以影響股價</a:t>
            </a:r>
            <a:r>
              <a:rPr lang="en-US" altLang="zh-TW" dirty="0"/>
              <a:t>)</a:t>
            </a:r>
          </a:p>
          <a:p>
            <a:pPr marL="1428750" lvl="2" indent="-514350">
              <a:lnSpc>
                <a:spcPct val="120000"/>
              </a:lnSpc>
              <a:buFont typeface="+mj-lt"/>
              <a:buAutoNum type="arabicPeriod"/>
            </a:pPr>
            <a:r>
              <a:rPr lang="zh-TW" altLang="en-US" dirty="0"/>
              <a:t>字彙本身的涵義太廣。例如民事、刑事</a:t>
            </a:r>
            <a:endParaRPr lang="en-US" altLang="zh-TW" dirty="0"/>
          </a:p>
          <a:p>
            <a:pPr marL="971550" lvl="1" indent="-514350">
              <a:lnSpc>
                <a:spcPct val="120000"/>
              </a:lnSpc>
              <a:buFont typeface="+mj-lt"/>
              <a:buAutoNum type="arabicPeriod"/>
            </a:pPr>
            <a:r>
              <a:rPr lang="zh-TW" altLang="en-US" dirty="0"/>
              <a:t>但也有少部分字彙本身的代表性就很足夠</a:t>
            </a:r>
            <a:r>
              <a:rPr lang="en-US" altLang="zh-TW" dirty="0"/>
              <a:t>(</a:t>
            </a:r>
            <a:r>
              <a:rPr lang="zh-TW" altLang="en-US" dirty="0"/>
              <a:t>例如祭祀公業，不太會在非祭祀公業的案件中出現</a:t>
            </a:r>
            <a:r>
              <a:rPr lang="en-US" altLang="zh-TW" dirty="0"/>
              <a:t>)</a:t>
            </a:r>
            <a:r>
              <a:rPr lang="zh-TW" altLang="en-US" dirty="0"/>
              <a:t>，這些單獨具有代表性的銳利辭彙</a:t>
            </a:r>
            <a:r>
              <a:rPr lang="en-US" altLang="zh-TW" dirty="0"/>
              <a:t>(</a:t>
            </a:r>
            <a:r>
              <a:rPr lang="zh-TW" altLang="en-US" dirty="0"/>
              <a:t>同義字少</a:t>
            </a:r>
            <a:r>
              <a:rPr lang="en-US" altLang="zh-TW" dirty="0"/>
              <a:t>or</a:t>
            </a:r>
            <a:r>
              <a:rPr lang="zh-TW" altLang="en-US" dirty="0"/>
              <a:t>符旨範圍小</a:t>
            </a:r>
            <a:r>
              <a:rPr lang="en-US" altLang="zh-TW" dirty="0"/>
              <a:t>)</a:t>
            </a:r>
            <a:r>
              <a:rPr lang="zh-TW" altLang="en-US" dirty="0"/>
              <a:t>可能可以直接當作一個小主題</a:t>
            </a:r>
            <a:endParaRPr lang="en-US" altLang="zh-TW" dirty="0"/>
          </a:p>
          <a:p>
            <a:pPr marL="971550" lvl="1" indent="-514350">
              <a:lnSpc>
                <a:spcPct val="120000"/>
              </a:lnSpc>
              <a:buFont typeface="+mj-lt"/>
              <a:buAutoNum type="arabicPeriod"/>
            </a:pPr>
            <a:r>
              <a:rPr lang="zh-TW" altLang="en-US" dirty="0"/>
              <a:t>另外，當分群數上升時，這些不具分類意義的詞彙會被洗掉</a:t>
            </a:r>
            <a:r>
              <a:rPr lang="en-US" altLang="zh-TW" dirty="0"/>
              <a:t>(</a:t>
            </a:r>
            <a:r>
              <a:rPr lang="zh-TW" altLang="en-US" dirty="0"/>
              <a:t>詳頁</a:t>
            </a:r>
            <a:r>
              <a:rPr lang="en-US" altLang="zh-TW" dirty="0"/>
              <a:t>12)</a:t>
            </a:r>
          </a:p>
          <a:p>
            <a:pPr marL="514350" lvl="0" indent="-514350">
              <a:lnSpc>
                <a:spcPct val="120000"/>
              </a:lnSpc>
              <a:buFont typeface="+mj-lt"/>
              <a:buAutoNum type="arabicPeriod" startAt="3"/>
            </a:pPr>
            <a:r>
              <a:rPr lang="zh-TW" altLang="en-US" sz="2600" dirty="0">
                <a:solidFill>
                  <a:prstClr val="black"/>
                </a:solidFill>
              </a:rPr>
              <a:t>未來如果要判決書主題歸類的話，新的工作方法也許可以先建立出字團，賦予個別字彙分類標籤</a:t>
            </a:r>
            <a:r>
              <a:rPr lang="en-US" altLang="zh-TW" sz="2600" dirty="0">
                <a:solidFill>
                  <a:prstClr val="black"/>
                </a:solidFill>
              </a:rPr>
              <a:t>(</a:t>
            </a:r>
            <a:r>
              <a:rPr lang="zh-TW" altLang="en-US" sz="2600" dirty="0">
                <a:solidFill>
                  <a:prstClr val="black"/>
                </a:solidFill>
              </a:rPr>
              <a:t>字團</a:t>
            </a:r>
            <a:r>
              <a:rPr lang="en-US" altLang="zh-TW" sz="2600" dirty="0">
                <a:solidFill>
                  <a:prstClr val="black"/>
                </a:solidFill>
              </a:rPr>
              <a:t>)</a:t>
            </a:r>
            <a:r>
              <a:rPr lang="zh-TW" altLang="en-US" sz="2600" dirty="0">
                <a:solidFill>
                  <a:prstClr val="black"/>
                </a:solidFill>
              </a:rPr>
              <a:t>，再讓程式去分析判決書中的字彙，直接跑出小主題的可能比例以及關鍵字列表。再回過頭來利用關鍵字列表來探求或補充字團的詞彙。以上應該可以建立適切的分群分支分法，取得分出新的字團可能，最後建立起適當的字團樹後，再回過頭來重新標籤判決書的屬性，丟到分支樹下，不斷循環。</a:t>
            </a:r>
            <a:endParaRPr lang="en-US" altLang="zh-TW" sz="2600" dirty="0">
              <a:solidFill>
                <a:prstClr val="black"/>
              </a:solidFill>
            </a:endParaRPr>
          </a:p>
          <a:p>
            <a:pPr marL="0" lvl="0" indent="0">
              <a:lnSpc>
                <a:spcPct val="120000"/>
              </a:lnSpc>
              <a:buNone/>
            </a:pPr>
            <a:endParaRPr lang="en-US" altLang="zh-TW" sz="2600" dirty="0">
              <a:solidFill>
                <a:prstClr val="black"/>
              </a:solidFill>
            </a:endParaRPr>
          </a:p>
          <a:p>
            <a:pPr marL="457200" lvl="1" indent="0">
              <a:lnSpc>
                <a:spcPct val="120000"/>
              </a:lnSpc>
              <a:buNone/>
            </a:pPr>
            <a:endParaRPr lang="en-US" altLang="zh-TW" dirty="0"/>
          </a:p>
        </p:txBody>
      </p:sp>
      <p:sp>
        <p:nvSpPr>
          <p:cNvPr id="6" name="標題 1">
            <a:extLst>
              <a:ext uri="{FF2B5EF4-FFF2-40B4-BE49-F238E27FC236}">
                <a16:creationId xmlns:a16="http://schemas.microsoft.com/office/drawing/2014/main" id="{DE6674B2-5A66-45A1-B5B5-15680B4E9EA2}"/>
              </a:ext>
            </a:extLst>
          </p:cNvPr>
          <p:cNvSpPr txBox="1">
            <a:spLocks/>
          </p:cNvSpPr>
          <p:nvPr/>
        </p:nvSpPr>
        <p:spPr>
          <a:xfrm>
            <a:off x="640080" y="182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k[2, 5]</a:t>
            </a:r>
            <a:r>
              <a:rPr lang="zh-TW" altLang="en-US" dirty="0"/>
              <a:t> </a:t>
            </a:r>
            <a:r>
              <a:rPr lang="en-US" altLang="zh-TW" dirty="0"/>
              <a:t>v. k[4, 5]</a:t>
            </a:r>
            <a:r>
              <a:rPr lang="zh-TW" altLang="en-US" dirty="0"/>
              <a:t>的比較心得</a:t>
            </a:r>
          </a:p>
        </p:txBody>
      </p:sp>
    </p:spTree>
    <p:extLst>
      <p:ext uri="{BB962C8B-B14F-4D97-AF65-F5344CB8AC3E}">
        <p14:creationId xmlns:p14="http://schemas.microsoft.com/office/powerpoint/2010/main" val="142162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27454-4716-4D34-B8AE-108D54D02DAC}"/>
              </a:ext>
            </a:extLst>
          </p:cNvPr>
          <p:cNvSpPr>
            <a:spLocks noGrp="1"/>
          </p:cNvSpPr>
          <p:nvPr>
            <p:ph type="title"/>
          </p:nvPr>
        </p:nvSpPr>
        <p:spPr/>
        <p:txBody>
          <a:bodyPr/>
          <a:lstStyle/>
          <a:p>
            <a:r>
              <a:rPr lang="zh-TW" altLang="en-US" dirty="0"/>
              <a:t>小結</a:t>
            </a:r>
          </a:p>
        </p:txBody>
      </p:sp>
      <p:sp>
        <p:nvSpPr>
          <p:cNvPr id="3" name="內容版面配置區 2">
            <a:extLst>
              <a:ext uri="{FF2B5EF4-FFF2-40B4-BE49-F238E27FC236}">
                <a16:creationId xmlns:a16="http://schemas.microsoft.com/office/drawing/2014/main" id="{C82E7392-089C-42BC-A6B8-21558F4AA54D}"/>
              </a:ext>
            </a:extLst>
          </p:cNvPr>
          <p:cNvSpPr>
            <a:spLocks noGrp="1"/>
          </p:cNvSpPr>
          <p:nvPr>
            <p:ph idx="1"/>
          </p:nvPr>
        </p:nvSpPr>
        <p:spPr>
          <a:xfrm>
            <a:off x="765810" y="1634490"/>
            <a:ext cx="10587990" cy="4542473"/>
          </a:xfrm>
        </p:spPr>
        <p:txBody>
          <a:bodyPr>
            <a:normAutofit/>
          </a:bodyPr>
          <a:lstStyle/>
          <a:p>
            <a:r>
              <a:rPr lang="zh-TW" altLang="en-US" dirty="0"/>
              <a:t>一階</a:t>
            </a:r>
            <a:r>
              <a:rPr lang="en-US" altLang="zh-TW" dirty="0"/>
              <a:t>k</a:t>
            </a:r>
            <a:r>
              <a:rPr lang="zh-TW" altLang="en-US" dirty="0"/>
              <a:t>不同，二階</a:t>
            </a:r>
            <a:r>
              <a:rPr lang="en-US" altLang="zh-TW" dirty="0"/>
              <a:t>k</a:t>
            </a:r>
            <a:r>
              <a:rPr lang="zh-TW" altLang="en-US" dirty="0"/>
              <a:t>相同時看的東西：</a:t>
            </a:r>
            <a:endParaRPr lang="en-US" altLang="zh-TW" dirty="0"/>
          </a:p>
          <a:p>
            <a:pPr marL="514350" indent="-514350">
              <a:buFont typeface="+mj-lt"/>
              <a:buAutoNum type="arabicParenR"/>
            </a:pPr>
            <a:r>
              <a:rPr lang="zh-TW" altLang="en-US" dirty="0"/>
              <a:t>兩種不同</a:t>
            </a:r>
            <a:r>
              <a:rPr lang="en-US" altLang="zh-TW" dirty="0"/>
              <a:t>k</a:t>
            </a:r>
            <a:r>
              <a:rPr lang="zh-TW" altLang="en-US" dirty="0"/>
              <a:t>之間的子群之間無法橫向用程式比較，只能用感覺觀察。</a:t>
            </a:r>
            <a:endParaRPr lang="en-US" altLang="zh-TW" dirty="0"/>
          </a:p>
          <a:p>
            <a:pPr marL="514350" indent="-514350">
              <a:buFont typeface="+mj-lt"/>
              <a:buAutoNum type="arabicParenR"/>
            </a:pPr>
            <a:r>
              <a:rPr lang="zh-TW" altLang="en-US" dirty="0"/>
              <a:t>主要是看母群到子群之間的縱向變化，從母群中發現發散性字彙的存在、母群關鍵字如何被大量發散性字彙洗掉。在子群的情形，則是比較容易被同義字彙洗關鍵字。母群發散性字彙問題在分群增加時會有所改善。</a:t>
            </a:r>
            <a:endParaRPr lang="en-US" altLang="zh-TW" dirty="0"/>
          </a:p>
          <a:p>
            <a:pPr marL="514350" indent="-514350">
              <a:buFont typeface="+mj-lt"/>
              <a:buAutoNum type="arabicParenR"/>
            </a:pPr>
            <a:r>
              <a:rPr lang="zh-TW" altLang="en-US" dirty="0"/>
              <a:t>分出多群主題性確實會更強烈，但是分少群時卻有多群沒有出現的關鍵字。可能是兩邊的分類分佈有很大的差異。</a:t>
            </a:r>
            <a:endParaRPr lang="en-US" altLang="zh-TW" dirty="0"/>
          </a:p>
          <a:p>
            <a:pPr marL="514350" indent="-514350">
              <a:buFont typeface="+mj-lt"/>
              <a:buAutoNum type="arabicParenR"/>
            </a:pPr>
            <a:r>
              <a:rPr lang="zh-TW" altLang="en-US" dirty="0"/>
              <a:t>以上</a:t>
            </a:r>
            <a:r>
              <a:rPr lang="en-US" altLang="zh-TW" dirty="0"/>
              <a:t>2,3</a:t>
            </a:r>
            <a:r>
              <a:rPr lang="zh-TW" altLang="en-US" dirty="0"/>
              <a:t>的問題，</a:t>
            </a:r>
            <a:r>
              <a:rPr lang="en-US" altLang="zh-TW" dirty="0"/>
              <a:t>2</a:t>
            </a:r>
            <a:r>
              <a:rPr lang="zh-TW" altLang="en-US" dirty="0"/>
              <a:t>也許可以透過建立新的工作方法</a:t>
            </a:r>
            <a:r>
              <a:rPr lang="en-US" altLang="zh-TW" dirty="0"/>
              <a:t>(</a:t>
            </a:r>
            <a:r>
              <a:rPr lang="zh-TW" altLang="en-US" dirty="0"/>
              <a:t>字團</a:t>
            </a:r>
            <a:r>
              <a:rPr lang="en-US" altLang="zh-TW" dirty="0"/>
              <a:t>)</a:t>
            </a:r>
            <a:r>
              <a:rPr lang="zh-TW" altLang="en-US" dirty="0"/>
              <a:t>來解決。</a:t>
            </a:r>
            <a:r>
              <a:rPr lang="en-US" altLang="zh-TW" dirty="0"/>
              <a:t>3</a:t>
            </a:r>
            <a:r>
              <a:rPr lang="zh-TW" altLang="en-US" dirty="0"/>
              <a:t>則還需要思考，可能是人為所希望的分類策略需要一併加入思考。</a:t>
            </a:r>
            <a:endParaRPr lang="en-US" altLang="zh-TW" dirty="0"/>
          </a:p>
          <a:p>
            <a:pPr marL="514350" indent="-514350">
              <a:buFont typeface="+mj-lt"/>
              <a:buAutoNum type="arabicParenR"/>
            </a:pPr>
            <a:endParaRPr lang="en-US" altLang="zh-TW" dirty="0"/>
          </a:p>
          <a:p>
            <a:endParaRPr lang="zh-TW" altLang="en-US" dirty="0"/>
          </a:p>
        </p:txBody>
      </p:sp>
    </p:spTree>
    <p:extLst>
      <p:ext uri="{BB962C8B-B14F-4D97-AF65-F5344CB8AC3E}">
        <p14:creationId xmlns:p14="http://schemas.microsoft.com/office/powerpoint/2010/main" val="165244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871D1-9A21-4223-834D-575B13C23437}"/>
              </a:ext>
            </a:extLst>
          </p:cNvPr>
          <p:cNvSpPr>
            <a:spLocks noGrp="1"/>
          </p:cNvSpPr>
          <p:nvPr>
            <p:ph type="title"/>
          </p:nvPr>
        </p:nvSpPr>
        <p:spPr/>
        <p:txBody>
          <a:bodyPr/>
          <a:lstStyle/>
          <a:p>
            <a:r>
              <a:rPr lang="zh-TW" altLang="en-US" dirty="0"/>
              <a:t>一階</a:t>
            </a:r>
            <a:r>
              <a:rPr lang="en-US" altLang="zh-TW" dirty="0"/>
              <a:t>k</a:t>
            </a:r>
            <a:r>
              <a:rPr lang="zh-TW" altLang="en-US" dirty="0"/>
              <a:t>相同，二階</a:t>
            </a:r>
            <a:r>
              <a:rPr lang="en-US" altLang="zh-TW" dirty="0"/>
              <a:t>k</a:t>
            </a:r>
            <a:r>
              <a:rPr lang="zh-TW" altLang="en-US" dirty="0"/>
              <a:t>不同</a:t>
            </a:r>
          </a:p>
        </p:txBody>
      </p:sp>
      <p:sp>
        <p:nvSpPr>
          <p:cNvPr id="3" name="文字版面配置區 2">
            <a:extLst>
              <a:ext uri="{FF2B5EF4-FFF2-40B4-BE49-F238E27FC236}">
                <a16:creationId xmlns:a16="http://schemas.microsoft.com/office/drawing/2014/main" id="{FE5BC4EF-959E-4294-B69F-5382564EFE34}"/>
              </a:ext>
            </a:extLst>
          </p:cNvPr>
          <p:cNvSpPr>
            <a:spLocks noGrp="1"/>
          </p:cNvSpPr>
          <p:nvPr>
            <p:ph type="body" idx="1"/>
          </p:nvPr>
        </p:nvSpPr>
        <p:spPr/>
        <p:txBody>
          <a:bodyPr/>
          <a:lstStyle/>
          <a:p>
            <a:r>
              <a:rPr lang="en-US" altLang="zh-TW" dirty="0"/>
              <a:t>k[4, 4]</a:t>
            </a:r>
            <a:r>
              <a:rPr lang="zh-TW" altLang="en-US" dirty="0"/>
              <a:t> </a:t>
            </a:r>
            <a:r>
              <a:rPr lang="en-US" altLang="zh-TW" dirty="0"/>
              <a:t>v. k[4, 5]</a:t>
            </a:r>
          </a:p>
          <a:p>
            <a:r>
              <a:rPr lang="en-US" altLang="zh-TW" dirty="0"/>
              <a:t>k[3, 3]</a:t>
            </a:r>
            <a:r>
              <a:rPr lang="zh-TW" altLang="en-US" dirty="0"/>
              <a:t> </a:t>
            </a:r>
            <a:r>
              <a:rPr lang="en-US" altLang="zh-TW" dirty="0"/>
              <a:t>v. k[3, 4]</a:t>
            </a:r>
          </a:p>
          <a:p>
            <a:endParaRPr lang="zh-TW" altLang="en-US" dirty="0"/>
          </a:p>
        </p:txBody>
      </p:sp>
    </p:spTree>
    <p:extLst>
      <p:ext uri="{BB962C8B-B14F-4D97-AF65-F5344CB8AC3E}">
        <p14:creationId xmlns:p14="http://schemas.microsoft.com/office/powerpoint/2010/main" val="367307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22C9B7-20AC-4192-804A-D1BE64E8625A}"/>
              </a:ext>
            </a:extLst>
          </p:cNvPr>
          <p:cNvSpPr>
            <a:spLocks noGrp="1"/>
          </p:cNvSpPr>
          <p:nvPr>
            <p:ph type="title"/>
          </p:nvPr>
        </p:nvSpPr>
        <p:spPr/>
        <p:txBody>
          <a:bodyPr/>
          <a:lstStyle/>
          <a:p>
            <a:r>
              <a:rPr lang="en-US" altLang="zh-TW" dirty="0"/>
              <a:t>k[4, 4]</a:t>
            </a:r>
            <a:r>
              <a:rPr lang="zh-TW" altLang="en-US" dirty="0"/>
              <a:t> </a:t>
            </a:r>
            <a:r>
              <a:rPr lang="en-US" altLang="zh-TW" dirty="0"/>
              <a:t>v. k[4, 5]</a:t>
            </a:r>
            <a:r>
              <a:rPr lang="zh-TW" altLang="en-US" dirty="0"/>
              <a:t>的結論</a:t>
            </a:r>
          </a:p>
        </p:txBody>
      </p:sp>
      <p:sp>
        <p:nvSpPr>
          <p:cNvPr id="6" name="內容版面配置區 5">
            <a:extLst>
              <a:ext uri="{FF2B5EF4-FFF2-40B4-BE49-F238E27FC236}">
                <a16:creationId xmlns:a16="http://schemas.microsoft.com/office/drawing/2014/main" id="{4E2C6AEF-D3D7-4C61-95E1-271480DE8900}"/>
              </a:ext>
            </a:extLst>
          </p:cNvPr>
          <p:cNvSpPr>
            <a:spLocks noGrp="1"/>
          </p:cNvSpPr>
          <p:nvPr>
            <p:ph idx="1"/>
          </p:nvPr>
        </p:nvSpPr>
        <p:spPr>
          <a:xfrm>
            <a:off x="440055" y="1690687"/>
            <a:ext cx="10976610" cy="4802188"/>
          </a:xfrm>
        </p:spPr>
        <p:txBody>
          <a:bodyPr>
            <a:normAutofit/>
          </a:bodyPr>
          <a:lstStyle/>
          <a:p>
            <a:pPr>
              <a:lnSpc>
                <a:spcPct val="110000"/>
              </a:lnSpc>
            </a:pPr>
            <a:r>
              <a:rPr lang="zh-TW" altLang="en-US" dirty="0"/>
              <a:t>第一層</a:t>
            </a:r>
            <a:r>
              <a:rPr lang="en-US" altLang="zh-TW" dirty="0"/>
              <a:t>k</a:t>
            </a:r>
            <a:r>
              <a:rPr lang="zh-TW" altLang="en-US" dirty="0"/>
              <a:t>相同，一樣有分出一個專屬於車禍案件的</a:t>
            </a:r>
            <a:r>
              <a:rPr lang="en-US" altLang="zh-TW" dirty="0"/>
              <a:t>topic</a:t>
            </a:r>
            <a:r>
              <a:rPr lang="zh-TW" altLang="en-US" dirty="0"/>
              <a:t>，子群大亂鬥</a:t>
            </a:r>
            <a:endParaRPr lang="en-US" altLang="zh-TW" dirty="0"/>
          </a:p>
          <a:p>
            <a:pPr marL="514350" indent="-514350">
              <a:lnSpc>
                <a:spcPct val="110000"/>
              </a:lnSpc>
              <a:buFont typeface="+mj-lt"/>
              <a:buAutoNum type="arabicPeriod"/>
            </a:pPr>
            <a:r>
              <a:rPr lang="en-US" altLang="zh-TW" dirty="0"/>
              <a:t>K</a:t>
            </a:r>
            <a:r>
              <a:rPr lang="zh-TW" altLang="en-US" dirty="0"/>
              <a:t> </a:t>
            </a:r>
            <a:r>
              <a:rPr lang="en-US" altLang="zh-TW" dirty="0"/>
              <a:t>=</a:t>
            </a:r>
            <a:r>
              <a:rPr lang="zh-TW" altLang="en-US" dirty="0"/>
              <a:t> </a:t>
            </a:r>
            <a:r>
              <a:rPr lang="en-US" altLang="zh-TW" dirty="0"/>
              <a:t>5</a:t>
            </a:r>
            <a:r>
              <a:rPr lang="zh-TW" altLang="en-US" dirty="0"/>
              <a:t>群主題性比較強，此外，當</a:t>
            </a:r>
            <a:r>
              <a:rPr lang="en-US" altLang="zh-TW" dirty="0"/>
              <a:t>k</a:t>
            </a:r>
            <a:r>
              <a:rPr lang="zh-TW" altLang="en-US" dirty="0"/>
              <a:t> </a:t>
            </a:r>
            <a:r>
              <a:rPr lang="en-US" altLang="zh-TW" dirty="0"/>
              <a:t>=</a:t>
            </a:r>
            <a:r>
              <a:rPr lang="zh-TW" altLang="en-US" dirty="0"/>
              <a:t> </a:t>
            </a:r>
            <a:r>
              <a:rPr lang="en-US" altLang="zh-TW" dirty="0"/>
              <a:t>4</a:t>
            </a:r>
            <a:r>
              <a:rPr lang="zh-TW" altLang="en-US" dirty="0"/>
              <a:t>時，</a:t>
            </a:r>
            <a:r>
              <a:rPr lang="zh-TW" altLang="en-US" dirty="0">
                <a:solidFill>
                  <a:srgbClr val="FF0000"/>
                </a:solidFill>
              </a:rPr>
              <a:t>沒有分類意義的詞彙會被洗出來</a:t>
            </a:r>
            <a:r>
              <a:rPr lang="en-US" altLang="zh-TW" dirty="0">
                <a:solidFill>
                  <a:srgbClr val="FF0000"/>
                </a:solidFill>
              </a:rPr>
              <a:t>(</a:t>
            </a:r>
            <a:r>
              <a:rPr lang="zh-TW" altLang="en-US" dirty="0">
                <a:solidFill>
                  <a:srgbClr val="FF0000"/>
                </a:solidFill>
              </a:rPr>
              <a:t>例如敗訴</a:t>
            </a:r>
            <a:r>
              <a:rPr lang="en-US" altLang="zh-TW" dirty="0">
                <a:solidFill>
                  <a:srgbClr val="FF0000"/>
                </a:solidFill>
              </a:rPr>
              <a:t>', '</a:t>
            </a:r>
            <a:r>
              <a:rPr lang="zh-TW" altLang="en-US" dirty="0">
                <a:solidFill>
                  <a:srgbClr val="FF0000"/>
                </a:solidFill>
              </a:rPr>
              <a:t>逾越</a:t>
            </a:r>
            <a:r>
              <a:rPr lang="en-US" altLang="zh-TW" dirty="0">
                <a:solidFill>
                  <a:srgbClr val="FF0000"/>
                </a:solidFill>
              </a:rPr>
              <a:t>', '</a:t>
            </a:r>
            <a:r>
              <a:rPr lang="zh-TW" altLang="en-US" dirty="0">
                <a:solidFill>
                  <a:srgbClr val="FF0000"/>
                </a:solidFill>
              </a:rPr>
              <a:t>時效</a:t>
            </a:r>
            <a:r>
              <a:rPr lang="en-US" altLang="zh-TW" dirty="0">
                <a:solidFill>
                  <a:srgbClr val="FF0000"/>
                </a:solidFill>
              </a:rPr>
              <a:t>', '</a:t>
            </a:r>
            <a:r>
              <a:rPr lang="zh-TW" altLang="en-US" dirty="0">
                <a:solidFill>
                  <a:srgbClr val="FF0000"/>
                </a:solidFill>
              </a:rPr>
              <a:t>法律</a:t>
            </a:r>
            <a:r>
              <a:rPr lang="en-US" altLang="zh-TW" dirty="0">
                <a:solidFill>
                  <a:srgbClr val="FF0000"/>
                </a:solidFill>
              </a:rPr>
              <a:t>’)</a:t>
            </a:r>
            <a:r>
              <a:rPr lang="zh-TW" altLang="en-US" dirty="0">
                <a:solidFill>
                  <a:srgbClr val="FF0000"/>
                </a:solidFill>
              </a:rPr>
              <a:t>。</a:t>
            </a:r>
            <a:endParaRPr lang="en-US" altLang="zh-TW" dirty="0">
              <a:solidFill>
                <a:srgbClr val="FF0000"/>
              </a:solidFill>
            </a:endParaRPr>
          </a:p>
          <a:p>
            <a:pPr marL="514350" indent="-514350">
              <a:lnSpc>
                <a:spcPct val="110000"/>
              </a:lnSpc>
              <a:buFont typeface="+mj-lt"/>
              <a:buAutoNum type="arabicPeriod"/>
            </a:pPr>
            <a:r>
              <a:rPr lang="zh-TW" altLang="en-US" dirty="0"/>
              <a:t>應該不是特例，而是通例。例如</a:t>
            </a:r>
            <a:r>
              <a:rPr lang="nn-NO" altLang="zh-TW" dirty="0"/>
              <a:t>k[4, 4] v. k[4, 5]</a:t>
            </a:r>
            <a:r>
              <a:rPr lang="zh-TW" altLang="en-US" dirty="0"/>
              <a:t>，在</a:t>
            </a:r>
            <a:r>
              <a:rPr lang="en-US" altLang="zh-TW" dirty="0"/>
              <a:t>topic2</a:t>
            </a:r>
            <a:r>
              <a:rPr lang="zh-TW" altLang="en-US" dirty="0"/>
              <a:t>中都有分出</a:t>
            </a:r>
            <a:r>
              <a:rPr lang="en-US" altLang="zh-TW" dirty="0"/>
              <a:t>[</a:t>
            </a:r>
            <a:r>
              <a:rPr lang="zh-TW" altLang="en-US" dirty="0"/>
              <a:t>傷害</a:t>
            </a:r>
            <a:r>
              <a:rPr lang="en-US" altLang="zh-TW" dirty="0"/>
              <a:t>]</a:t>
            </a:r>
            <a:r>
              <a:rPr lang="zh-TW" altLang="en-US" dirty="0"/>
              <a:t>案件主題的子</a:t>
            </a:r>
            <a:r>
              <a:rPr lang="en-US" altLang="zh-TW" dirty="0"/>
              <a:t>topic</a:t>
            </a:r>
            <a:r>
              <a:rPr lang="zh-TW" altLang="en-US" dirty="0"/>
              <a:t>，但是</a:t>
            </a:r>
            <a:r>
              <a:rPr lang="en-US" altLang="zh-TW" dirty="0"/>
              <a:t>k[4, 4]</a:t>
            </a:r>
            <a:r>
              <a:rPr lang="zh-TW" altLang="en-US" dirty="0"/>
              <a:t> 比</a:t>
            </a:r>
            <a:r>
              <a:rPr lang="en-US" altLang="zh-TW" dirty="0"/>
              <a:t>k[4, 5]</a:t>
            </a:r>
            <a:r>
              <a:rPr lang="zh-TW" altLang="en-US" dirty="0"/>
              <a:t>多出一千八百篇左右，而</a:t>
            </a:r>
            <a:r>
              <a:rPr lang="en-US" altLang="zh-TW" dirty="0"/>
              <a:t>k[4, 5]</a:t>
            </a:r>
            <a:r>
              <a:rPr lang="zh-TW" altLang="en-US" dirty="0"/>
              <a:t>比</a:t>
            </a:r>
            <a:r>
              <a:rPr lang="en-US" altLang="zh-TW" dirty="0"/>
              <a:t>k[4, 4]</a:t>
            </a:r>
            <a:r>
              <a:rPr lang="zh-TW" altLang="en-US" dirty="0"/>
              <a:t>多分的扶養義務和車禍混和子</a:t>
            </a:r>
            <a:r>
              <a:rPr lang="en-US" altLang="zh-TW" dirty="0"/>
              <a:t>topic(1728</a:t>
            </a:r>
            <a:r>
              <a:rPr lang="zh-TW" altLang="en-US" dirty="0"/>
              <a:t>篇</a:t>
            </a:r>
            <a:r>
              <a:rPr lang="en-US" altLang="zh-TW" dirty="0"/>
              <a:t>)</a:t>
            </a:r>
            <a:r>
              <a:rPr lang="zh-TW" altLang="en-US" dirty="0"/>
              <a:t>，其中一部分判決在</a:t>
            </a:r>
            <a:r>
              <a:rPr lang="en-US" altLang="zh-TW" dirty="0"/>
              <a:t>k[4, 4]</a:t>
            </a:r>
            <a:r>
              <a:rPr lang="zh-TW" altLang="en-US" dirty="0"/>
              <a:t>時應該是主要被灌到這個傷害案子</a:t>
            </a:r>
            <a:r>
              <a:rPr lang="en-US" altLang="zh-TW" dirty="0"/>
              <a:t>topic</a:t>
            </a:r>
            <a:r>
              <a:rPr lang="zh-TW" altLang="en-US" dirty="0"/>
              <a:t>中，但是扶養費相關的文字被洗掉，取而代之是沒有分類意義的詞彙變多。</a:t>
            </a:r>
            <a:endParaRPr lang="en-US" altLang="zh-TW" dirty="0"/>
          </a:p>
          <a:p>
            <a:pPr marL="514350" indent="-514350">
              <a:lnSpc>
                <a:spcPct val="110000"/>
              </a:lnSpc>
              <a:buFont typeface="+mj-lt"/>
              <a:buAutoNum type="arabicPeriod"/>
            </a:pPr>
            <a:r>
              <a:rPr lang="zh-TW" altLang="en-US" dirty="0"/>
              <a:t>從以上觀察，</a:t>
            </a:r>
            <a:r>
              <a:rPr lang="zh-TW" altLang="en-US" dirty="0">
                <a:solidFill>
                  <a:srgbClr val="FF0000"/>
                </a:solidFill>
              </a:rPr>
              <a:t>在分群數量上升時，沒有分類意義的詞彙可能就會被自行被洗掉</a:t>
            </a:r>
            <a:r>
              <a:rPr lang="zh-TW" altLang="en-US" dirty="0"/>
              <a:t>。</a:t>
            </a:r>
            <a:endParaRPr lang="en-US" altLang="zh-TW" dirty="0"/>
          </a:p>
          <a:p>
            <a:pPr marL="514350" indent="-514350">
              <a:lnSpc>
                <a:spcPct val="110000"/>
              </a:lnSpc>
              <a:buFont typeface="+mj-lt"/>
              <a:buAutoNum type="arabicPeriod"/>
            </a:pPr>
            <a:r>
              <a:rPr lang="zh-TW" altLang="en-US" dirty="0"/>
              <a:t>此外，，這一點在分類上十分有趣。</a:t>
            </a:r>
            <a:r>
              <a:rPr lang="zh-TW" altLang="en-US" dirty="0">
                <a:solidFill>
                  <a:srgbClr val="FF0000"/>
                </a:solidFill>
              </a:rPr>
              <a:t>若是細分成</a:t>
            </a:r>
            <a:r>
              <a:rPr lang="en-US" altLang="zh-TW" dirty="0">
                <a:solidFill>
                  <a:srgbClr val="FF0000"/>
                </a:solidFill>
              </a:rPr>
              <a:t>5</a:t>
            </a:r>
            <a:r>
              <a:rPr lang="zh-TW" altLang="en-US" dirty="0">
                <a:solidFill>
                  <a:srgbClr val="FF0000"/>
                </a:solidFill>
              </a:rPr>
              <a:t>群，</a:t>
            </a:r>
            <a:r>
              <a:rPr lang="en-US" altLang="zh-TW" dirty="0" err="1">
                <a:solidFill>
                  <a:srgbClr val="FF0000"/>
                </a:solidFill>
              </a:rPr>
              <a:t>rca</a:t>
            </a:r>
            <a:r>
              <a:rPr lang="zh-TW" altLang="en-US" dirty="0">
                <a:solidFill>
                  <a:srgbClr val="FF0000"/>
                </a:solidFill>
              </a:rPr>
              <a:t>工殤案件會跟專利案件分到同一類，著作權則另外單獨一類；但在分成</a:t>
            </a:r>
            <a:r>
              <a:rPr lang="en-US" altLang="zh-TW" dirty="0">
                <a:solidFill>
                  <a:srgbClr val="FF0000"/>
                </a:solidFill>
              </a:rPr>
              <a:t>4</a:t>
            </a:r>
            <a:r>
              <a:rPr lang="zh-TW" altLang="en-US" dirty="0">
                <a:solidFill>
                  <a:srgbClr val="FF0000"/>
                </a:solidFill>
              </a:rPr>
              <a:t>群時，專利案件會和著作權混和，</a:t>
            </a:r>
            <a:r>
              <a:rPr lang="en-US" altLang="zh-TW" dirty="0" err="1">
                <a:solidFill>
                  <a:srgbClr val="FF0000"/>
                </a:solidFill>
              </a:rPr>
              <a:t>rca</a:t>
            </a:r>
            <a:r>
              <a:rPr lang="zh-TW" altLang="en-US" dirty="0">
                <a:solidFill>
                  <a:srgbClr val="FF0000"/>
                </a:solidFill>
              </a:rPr>
              <a:t>工殤案件則會被分到戴奧辛等中毒、消費者保護案件中，</a:t>
            </a:r>
            <a:r>
              <a:rPr lang="zh-TW" altLang="en-US" dirty="0"/>
              <a:t>究竟分類應該採取什麼標準？最後如何命名分類？這些字彙是怎麼分布在維度上？應該有很多可以探索的地方。</a:t>
            </a:r>
            <a:endParaRPr lang="en-US" altLang="zh-TW" dirty="0"/>
          </a:p>
          <a:p>
            <a:pPr>
              <a:lnSpc>
                <a:spcPct val="110000"/>
              </a:lnSpc>
            </a:pPr>
            <a:endParaRPr lang="en-US" altLang="zh-TW" dirty="0"/>
          </a:p>
          <a:p>
            <a:pPr>
              <a:lnSpc>
                <a:spcPct val="110000"/>
              </a:lnSpc>
            </a:pPr>
            <a:endParaRPr lang="zh-TW" altLang="en-US" dirty="0"/>
          </a:p>
        </p:txBody>
      </p:sp>
    </p:spTree>
    <p:extLst>
      <p:ext uri="{BB962C8B-B14F-4D97-AF65-F5344CB8AC3E}">
        <p14:creationId xmlns:p14="http://schemas.microsoft.com/office/powerpoint/2010/main" val="113020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22C9B7-20AC-4192-804A-D1BE64E8625A}"/>
              </a:ext>
            </a:extLst>
          </p:cNvPr>
          <p:cNvSpPr>
            <a:spLocks noGrp="1"/>
          </p:cNvSpPr>
          <p:nvPr>
            <p:ph type="title"/>
          </p:nvPr>
        </p:nvSpPr>
        <p:spPr>
          <a:xfrm>
            <a:off x="369570" y="153670"/>
            <a:ext cx="10515600" cy="1325563"/>
          </a:xfrm>
        </p:spPr>
        <p:txBody>
          <a:bodyPr/>
          <a:lstStyle/>
          <a:p>
            <a:r>
              <a:rPr lang="en-US" altLang="zh-TW" dirty="0"/>
              <a:t>k[4, 4]</a:t>
            </a:r>
            <a:r>
              <a:rPr lang="zh-TW" altLang="en-US" dirty="0"/>
              <a:t> </a:t>
            </a:r>
            <a:r>
              <a:rPr lang="en-US" altLang="zh-TW" dirty="0"/>
              <a:t>v. k[4, 5]</a:t>
            </a:r>
            <a:r>
              <a:rPr lang="zh-TW" altLang="en-US" dirty="0"/>
              <a:t>的結論</a:t>
            </a:r>
          </a:p>
        </p:txBody>
      </p:sp>
      <p:sp>
        <p:nvSpPr>
          <p:cNvPr id="6" name="內容版面配置區 5">
            <a:extLst>
              <a:ext uri="{FF2B5EF4-FFF2-40B4-BE49-F238E27FC236}">
                <a16:creationId xmlns:a16="http://schemas.microsoft.com/office/drawing/2014/main" id="{4E2C6AEF-D3D7-4C61-95E1-271480DE8900}"/>
              </a:ext>
            </a:extLst>
          </p:cNvPr>
          <p:cNvSpPr>
            <a:spLocks noGrp="1"/>
          </p:cNvSpPr>
          <p:nvPr>
            <p:ph idx="1"/>
          </p:nvPr>
        </p:nvSpPr>
        <p:spPr>
          <a:xfrm>
            <a:off x="565785" y="1211580"/>
            <a:ext cx="10610850" cy="4618991"/>
          </a:xfrm>
        </p:spPr>
        <p:txBody>
          <a:bodyPr/>
          <a:lstStyle/>
          <a:p>
            <a:r>
              <a:rPr lang="en-US" altLang="zh-TW" dirty="0">
                <a:solidFill>
                  <a:srgbClr val="FF0000"/>
                </a:solidFill>
              </a:rPr>
              <a:t>5.</a:t>
            </a:r>
            <a:r>
              <a:rPr lang="zh-TW" altLang="en-US" dirty="0">
                <a:solidFill>
                  <a:srgbClr val="FF0000"/>
                </a:solidFill>
              </a:rPr>
              <a:t>不過有一件神奇的事情。</a:t>
            </a:r>
            <a:r>
              <a:rPr lang="nn-NO" altLang="zh-TW" dirty="0">
                <a:solidFill>
                  <a:srgbClr val="FF0000"/>
                </a:solidFill>
              </a:rPr>
              <a:t>k[4, 4] </a:t>
            </a:r>
            <a:r>
              <a:rPr lang="zh-TW" altLang="en-US" dirty="0">
                <a:solidFill>
                  <a:srgbClr val="FF0000"/>
                </a:solidFill>
              </a:rPr>
              <a:t>和</a:t>
            </a:r>
            <a:r>
              <a:rPr lang="nn-NO" altLang="zh-TW" dirty="0">
                <a:solidFill>
                  <a:srgbClr val="FF0000"/>
                </a:solidFill>
              </a:rPr>
              <a:t>[4, 5]</a:t>
            </a:r>
            <a:r>
              <a:rPr lang="zh-TW" altLang="en-US" dirty="0">
                <a:solidFill>
                  <a:srgbClr val="FF0000"/>
                </a:solidFill>
              </a:rPr>
              <a:t>的</a:t>
            </a:r>
            <a:r>
              <a:rPr lang="en-US" altLang="zh-TW" dirty="0">
                <a:solidFill>
                  <a:srgbClr val="FF0000"/>
                </a:solidFill>
              </a:rPr>
              <a:t>topic2.0</a:t>
            </a:r>
            <a:r>
              <a:rPr lang="zh-TW" altLang="en-US" dirty="0">
                <a:solidFill>
                  <a:srgbClr val="FF0000"/>
                </a:solidFill>
              </a:rPr>
              <a:t>竟然長的完全一模一樣</a:t>
            </a:r>
            <a:r>
              <a:rPr lang="en-US" altLang="zh-TW" dirty="0">
                <a:solidFill>
                  <a:srgbClr val="FF0000"/>
                </a:solidFill>
              </a:rPr>
              <a:t>!</a:t>
            </a:r>
            <a:r>
              <a:rPr lang="zh-TW" altLang="en-US" dirty="0">
                <a:solidFill>
                  <a:srgbClr val="FF0000"/>
                </a:solidFill>
              </a:rPr>
              <a:t>一字不差</a:t>
            </a:r>
            <a:r>
              <a:rPr lang="en-US" altLang="zh-TW" dirty="0">
                <a:solidFill>
                  <a:srgbClr val="FF0000"/>
                </a:solidFill>
              </a:rPr>
              <a:t>!</a:t>
            </a:r>
            <a:r>
              <a:rPr lang="zh-TW" altLang="en-US" dirty="0">
                <a:solidFill>
                  <a:srgbClr val="FF0000"/>
                </a:solidFill>
              </a:rPr>
              <a:t>。</a:t>
            </a:r>
            <a:endParaRPr lang="en-US" altLang="zh-TW" dirty="0">
              <a:solidFill>
                <a:srgbClr val="FF0000"/>
              </a:solidFill>
            </a:endParaRPr>
          </a:p>
          <a:p>
            <a:r>
              <a:rPr lang="zh-TW" altLang="en-US" dirty="0">
                <a:solidFill>
                  <a:srgbClr val="FF0000"/>
                </a:solidFill>
              </a:rPr>
              <a:t>而且分五群的情形，反而判決書數量比較多，分五群一般是更精細才對，而且代表在五群分類中本來被分到這群的部分判決書，被分到第四類的其他子群中，想不明白為什麼</a:t>
            </a:r>
            <a:r>
              <a:rPr lang="en-US" altLang="zh-TW" dirty="0">
                <a:solidFill>
                  <a:srgbClr val="FF0000"/>
                </a:solidFill>
              </a:rPr>
              <a:t>!why~</a:t>
            </a:r>
          </a:p>
          <a:p>
            <a:endParaRPr lang="zh-TW" altLang="en-US" dirty="0"/>
          </a:p>
        </p:txBody>
      </p:sp>
      <p:pic>
        <p:nvPicPr>
          <p:cNvPr id="7" name="圖片 6">
            <a:extLst>
              <a:ext uri="{FF2B5EF4-FFF2-40B4-BE49-F238E27FC236}">
                <a16:creationId xmlns:a16="http://schemas.microsoft.com/office/drawing/2014/main" id="{01239B11-5A52-4D0C-8FB8-AC3657C01620}"/>
              </a:ext>
            </a:extLst>
          </p:cNvPr>
          <p:cNvPicPr>
            <a:picLocks noChangeAspect="1"/>
          </p:cNvPicPr>
          <p:nvPr/>
        </p:nvPicPr>
        <p:blipFill rotWithShape="1">
          <a:blip r:embed="rId2"/>
          <a:srcRect t="41583" b="18250"/>
          <a:stretch/>
        </p:blipFill>
        <p:spPr>
          <a:xfrm>
            <a:off x="842010" y="2763362"/>
            <a:ext cx="10287000" cy="2754631"/>
          </a:xfrm>
          <a:prstGeom prst="rect">
            <a:avLst/>
          </a:prstGeom>
        </p:spPr>
      </p:pic>
    </p:spTree>
    <p:extLst>
      <p:ext uri="{BB962C8B-B14F-4D97-AF65-F5344CB8AC3E}">
        <p14:creationId xmlns:p14="http://schemas.microsoft.com/office/powerpoint/2010/main" val="12631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22C9B7-20AC-4192-804A-D1BE64E8625A}"/>
              </a:ext>
            </a:extLst>
          </p:cNvPr>
          <p:cNvSpPr>
            <a:spLocks noGrp="1"/>
          </p:cNvSpPr>
          <p:nvPr>
            <p:ph type="title"/>
          </p:nvPr>
        </p:nvSpPr>
        <p:spPr>
          <a:xfrm>
            <a:off x="592455" y="365125"/>
            <a:ext cx="10515600" cy="1325563"/>
          </a:xfrm>
        </p:spPr>
        <p:txBody>
          <a:bodyPr/>
          <a:lstStyle/>
          <a:p>
            <a:r>
              <a:rPr lang="en-US" altLang="zh-TW" dirty="0"/>
              <a:t>k[3, 3]</a:t>
            </a:r>
            <a:r>
              <a:rPr lang="zh-TW" altLang="en-US" dirty="0"/>
              <a:t> </a:t>
            </a:r>
            <a:r>
              <a:rPr lang="en-US" altLang="zh-TW" dirty="0"/>
              <a:t>v. k[3, 4]</a:t>
            </a:r>
            <a:r>
              <a:rPr lang="zh-TW" altLang="en-US" dirty="0"/>
              <a:t>的結論</a:t>
            </a:r>
          </a:p>
        </p:txBody>
      </p:sp>
      <p:sp>
        <p:nvSpPr>
          <p:cNvPr id="6" name="內容版面配置區 5">
            <a:extLst>
              <a:ext uri="{FF2B5EF4-FFF2-40B4-BE49-F238E27FC236}">
                <a16:creationId xmlns:a16="http://schemas.microsoft.com/office/drawing/2014/main" id="{4E2C6AEF-D3D7-4C61-95E1-271480DE8900}"/>
              </a:ext>
            </a:extLst>
          </p:cNvPr>
          <p:cNvSpPr>
            <a:spLocks noGrp="1"/>
          </p:cNvSpPr>
          <p:nvPr>
            <p:ph idx="1"/>
          </p:nvPr>
        </p:nvSpPr>
        <p:spPr>
          <a:xfrm>
            <a:off x="440055" y="1623060"/>
            <a:ext cx="10976610" cy="4869815"/>
          </a:xfrm>
        </p:spPr>
        <p:txBody>
          <a:bodyPr>
            <a:normAutofit/>
          </a:bodyPr>
          <a:lstStyle/>
          <a:p>
            <a:pPr>
              <a:lnSpc>
                <a:spcPct val="110000"/>
              </a:lnSpc>
            </a:pPr>
            <a:r>
              <a:rPr lang="zh-TW" altLang="en-US" dirty="0"/>
              <a:t>採用程式觀察法</a:t>
            </a:r>
            <a:endParaRPr lang="en-US" altLang="zh-TW" dirty="0"/>
          </a:p>
          <a:p>
            <a:pPr>
              <a:lnSpc>
                <a:spcPct val="110000"/>
              </a:lnSpc>
            </a:pPr>
            <a:r>
              <a:rPr lang="zh-TW" altLang="en-US" dirty="0"/>
              <a:t>要分到每個子群大概</a:t>
            </a:r>
            <a:r>
              <a:rPr lang="en-US" altLang="zh-TW" dirty="0"/>
              <a:t>5000</a:t>
            </a:r>
            <a:r>
              <a:rPr lang="zh-TW" altLang="en-US" dirty="0"/>
              <a:t>篇以下，才比較看的到共通主題。若子群判決書到一萬多，就看不太出來。</a:t>
            </a:r>
            <a:endParaRPr lang="en-US" altLang="zh-TW" dirty="0"/>
          </a:p>
          <a:p>
            <a:pPr>
              <a:lnSpc>
                <a:spcPct val="110000"/>
              </a:lnSpc>
            </a:pPr>
            <a:r>
              <a:rPr lang="en-US" altLang="zh-TW" dirty="0"/>
              <a:t>topic0.1</a:t>
            </a:r>
            <a:r>
              <a:rPr lang="zh-TW" altLang="en-US" dirty="0"/>
              <a:t>，共通主題是金流、股票、侵占</a:t>
            </a:r>
          </a:p>
          <a:p>
            <a:pPr lvl="1">
              <a:lnSpc>
                <a:spcPct val="110000"/>
              </a:lnSpc>
            </a:pPr>
            <a:r>
              <a:rPr lang="en-US" altLang="zh-TW" dirty="0"/>
              <a:t>3</a:t>
            </a:r>
            <a:r>
              <a:rPr lang="zh-TW" altLang="en-US" dirty="0"/>
              <a:t>加入董事、經營；</a:t>
            </a:r>
            <a:r>
              <a:rPr lang="en-US" altLang="zh-TW" dirty="0"/>
              <a:t>4</a:t>
            </a:r>
            <a:r>
              <a:rPr lang="zh-TW" altLang="en-US" dirty="0"/>
              <a:t>加入不當得利、本票、印章</a:t>
            </a:r>
            <a:endParaRPr lang="en-US" altLang="zh-TW" dirty="0"/>
          </a:p>
          <a:p>
            <a:pPr>
              <a:lnSpc>
                <a:spcPct val="110000"/>
              </a:lnSpc>
            </a:pPr>
            <a:r>
              <a:rPr lang="en-US" altLang="zh-TW" dirty="0"/>
              <a:t>Topic2.0</a:t>
            </a:r>
            <a:r>
              <a:rPr lang="zh-TW" altLang="en-US" dirty="0"/>
              <a:t>，共通主題為配偶、通姦、精神慰撫金、刑事</a:t>
            </a:r>
          </a:p>
          <a:p>
            <a:pPr lvl="1">
              <a:lnSpc>
                <a:spcPct val="110000"/>
              </a:lnSpc>
            </a:pPr>
            <a:r>
              <a:rPr lang="en-US" altLang="zh-TW" dirty="0"/>
              <a:t>3</a:t>
            </a:r>
            <a:r>
              <a:rPr lang="zh-TW" altLang="en-US" dirty="0"/>
              <a:t>加入醫療費用、毆打；</a:t>
            </a:r>
            <a:r>
              <a:rPr lang="en-US" altLang="zh-TW" dirty="0"/>
              <a:t>4</a:t>
            </a:r>
            <a:r>
              <a:rPr lang="zh-TW" altLang="en-US" dirty="0"/>
              <a:t>加入名譽、錄音、延續主題的配偶相關</a:t>
            </a:r>
            <a:endParaRPr lang="en-US" altLang="zh-TW" dirty="0"/>
          </a:p>
          <a:p>
            <a:pPr>
              <a:lnSpc>
                <a:spcPct val="110000"/>
              </a:lnSpc>
            </a:pPr>
            <a:r>
              <a:rPr lang="en-US" altLang="zh-TW" dirty="0"/>
              <a:t>Topic2.1</a:t>
            </a:r>
            <a:r>
              <a:rPr lang="zh-TW" altLang="en-US" dirty="0"/>
              <a:t>和</a:t>
            </a:r>
            <a:r>
              <a:rPr lang="en-US" altLang="zh-TW" dirty="0"/>
              <a:t>2.2</a:t>
            </a:r>
            <a:r>
              <a:rPr lang="zh-TW" altLang="en-US" dirty="0"/>
              <a:t>主題為妨害名譽、媒體</a:t>
            </a:r>
          </a:p>
          <a:p>
            <a:pPr lvl="1">
              <a:lnSpc>
                <a:spcPct val="110000"/>
              </a:lnSpc>
            </a:pPr>
            <a:r>
              <a:rPr lang="en-US" altLang="zh-TW" dirty="0"/>
              <a:t>3</a:t>
            </a:r>
            <a:r>
              <a:rPr lang="zh-TW" altLang="en-US" dirty="0"/>
              <a:t>加入學校跟調查方法；</a:t>
            </a:r>
            <a:r>
              <a:rPr lang="en-US" altLang="zh-TW" dirty="0"/>
              <a:t>4</a:t>
            </a:r>
            <a:r>
              <a:rPr lang="zh-TW" altLang="en-US" dirty="0"/>
              <a:t>加入社區跟住戶</a:t>
            </a:r>
            <a:endParaRPr lang="en-US" altLang="zh-TW" dirty="0"/>
          </a:p>
          <a:p>
            <a:pPr marL="457200" lvl="1" indent="0">
              <a:lnSpc>
                <a:spcPct val="110000"/>
              </a:lnSpc>
              <a:buNone/>
            </a:pPr>
            <a:endParaRPr lang="en-US" altLang="zh-TW" dirty="0"/>
          </a:p>
          <a:p>
            <a:pPr>
              <a:lnSpc>
                <a:spcPct val="110000"/>
              </a:lnSpc>
            </a:pPr>
            <a:endParaRPr lang="zh-TW" altLang="en-US" dirty="0"/>
          </a:p>
        </p:txBody>
      </p:sp>
    </p:spTree>
    <p:extLst>
      <p:ext uri="{BB962C8B-B14F-4D97-AF65-F5344CB8AC3E}">
        <p14:creationId xmlns:p14="http://schemas.microsoft.com/office/powerpoint/2010/main" val="26503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27454-4716-4D34-B8AE-108D54D02DAC}"/>
              </a:ext>
            </a:extLst>
          </p:cNvPr>
          <p:cNvSpPr>
            <a:spLocks noGrp="1"/>
          </p:cNvSpPr>
          <p:nvPr>
            <p:ph type="title"/>
          </p:nvPr>
        </p:nvSpPr>
        <p:spPr/>
        <p:txBody>
          <a:bodyPr/>
          <a:lstStyle/>
          <a:p>
            <a:r>
              <a:rPr lang="zh-TW" altLang="en-US" dirty="0"/>
              <a:t>小結</a:t>
            </a:r>
          </a:p>
        </p:txBody>
      </p:sp>
      <p:sp>
        <p:nvSpPr>
          <p:cNvPr id="3" name="內容版面配置區 2">
            <a:extLst>
              <a:ext uri="{FF2B5EF4-FFF2-40B4-BE49-F238E27FC236}">
                <a16:creationId xmlns:a16="http://schemas.microsoft.com/office/drawing/2014/main" id="{C82E7392-089C-42BC-A6B8-21558F4AA54D}"/>
              </a:ext>
            </a:extLst>
          </p:cNvPr>
          <p:cNvSpPr>
            <a:spLocks noGrp="1"/>
          </p:cNvSpPr>
          <p:nvPr>
            <p:ph idx="1"/>
          </p:nvPr>
        </p:nvSpPr>
        <p:spPr>
          <a:xfrm>
            <a:off x="765809" y="1634490"/>
            <a:ext cx="10967085" cy="4943475"/>
          </a:xfrm>
        </p:spPr>
        <p:txBody>
          <a:bodyPr>
            <a:normAutofit/>
          </a:bodyPr>
          <a:lstStyle/>
          <a:p>
            <a:r>
              <a:rPr lang="zh-TW" altLang="en-US" dirty="0"/>
              <a:t>一階</a:t>
            </a:r>
            <a:r>
              <a:rPr lang="en-US" altLang="zh-TW" dirty="0"/>
              <a:t>k</a:t>
            </a:r>
            <a:r>
              <a:rPr lang="zh-TW" altLang="en-US" dirty="0"/>
              <a:t>相同，二階</a:t>
            </a:r>
            <a:r>
              <a:rPr lang="en-US" altLang="zh-TW" dirty="0"/>
              <a:t>k</a:t>
            </a:r>
            <a:r>
              <a:rPr lang="zh-TW" altLang="en-US" dirty="0"/>
              <a:t>不同時看的東西：</a:t>
            </a:r>
            <a:endParaRPr lang="en-US" altLang="zh-TW" dirty="0"/>
          </a:p>
          <a:p>
            <a:pPr marL="514350" indent="-514350">
              <a:buFont typeface="+mj-lt"/>
              <a:buAutoNum type="arabicParenR"/>
            </a:pPr>
            <a:r>
              <a:rPr lang="zh-TW" altLang="en-US" dirty="0"/>
              <a:t>在子群數量差異不大的情形，子群之間可以橫向用程式比較。</a:t>
            </a:r>
            <a:endParaRPr lang="en-US" altLang="zh-TW" dirty="0"/>
          </a:p>
          <a:p>
            <a:pPr marL="514350" indent="-514350">
              <a:buFont typeface="+mj-lt"/>
              <a:buAutoNum type="arabicParenR"/>
            </a:pPr>
            <a:r>
              <a:rPr lang="zh-TW" altLang="en-US" dirty="0"/>
              <a:t>主要是看不同子群間的關鍵字差異。</a:t>
            </a:r>
            <a:endParaRPr lang="en-US" altLang="zh-TW" dirty="0"/>
          </a:p>
          <a:p>
            <a:pPr marL="971550" lvl="1" indent="-514350">
              <a:buFont typeface="+mj-lt"/>
              <a:buAutoNum type="arabicParenR"/>
            </a:pPr>
            <a:r>
              <a:rPr lang="zh-TW" altLang="en-US" dirty="0"/>
              <a:t>在分群數量上升時，沒有分類意義的詞彙會被自行被洗掉，所以</a:t>
            </a:r>
            <a:r>
              <a:rPr lang="en-US" altLang="zh-TW" dirty="0"/>
              <a:t>k</a:t>
            </a:r>
            <a:r>
              <a:rPr lang="zh-TW" altLang="en-US" dirty="0"/>
              <a:t>越大，模糊詞彙可能會越少。</a:t>
            </a:r>
            <a:endParaRPr lang="en-US" altLang="zh-TW" dirty="0"/>
          </a:p>
          <a:p>
            <a:pPr marL="971550" lvl="1" indent="-514350">
              <a:buFont typeface="+mj-lt"/>
              <a:buAutoNum type="arabicParenR"/>
            </a:pPr>
            <a:r>
              <a:rPr lang="zh-TW" altLang="en-US" dirty="0"/>
              <a:t>前述</a:t>
            </a:r>
            <a:r>
              <a:rPr lang="en-US" altLang="zh-TW" dirty="0" err="1"/>
              <a:t>rca</a:t>
            </a:r>
            <a:r>
              <a:rPr lang="zh-TW" altLang="en-US" dirty="0"/>
              <a:t>的工殤案件在不同</a:t>
            </a:r>
            <a:r>
              <a:rPr lang="en-US" altLang="zh-TW" dirty="0"/>
              <a:t>k</a:t>
            </a:r>
            <a:r>
              <a:rPr lang="zh-TW" altLang="en-US" dirty="0"/>
              <a:t>時，向不同的案件主題靠攏，如何評判準確度、哪一種分類方法比較好，是一個問題。</a:t>
            </a:r>
            <a:endParaRPr lang="en-US" altLang="zh-TW" dirty="0"/>
          </a:p>
          <a:p>
            <a:pPr marL="971550" lvl="1" indent="-514350">
              <a:buFont typeface="+mj-lt"/>
              <a:buAutoNum type="arabicParenR"/>
            </a:pPr>
            <a:r>
              <a:rPr lang="zh-TW" altLang="en-US" dirty="0"/>
              <a:t>這樣的問題透過程式去分析子群變化，分類策略問題更明顯，在</a:t>
            </a:r>
            <a:r>
              <a:rPr lang="en-US" altLang="zh-TW" dirty="0"/>
              <a:t>k[3, 3]</a:t>
            </a:r>
            <a:r>
              <a:rPr lang="zh-TW" altLang="en-US" dirty="0"/>
              <a:t> </a:t>
            </a:r>
            <a:r>
              <a:rPr lang="en-US" altLang="zh-TW" dirty="0"/>
              <a:t>v. k[3, 4]</a:t>
            </a:r>
            <a:r>
              <a:rPr lang="zh-TW" altLang="en-US" dirty="0"/>
              <a:t>的比較，可以看到在子群數量差異不大的情形，子群關鍵字其實重疊度會很高，可以得出共通主題。但是所延續類型各不相同。</a:t>
            </a:r>
            <a:r>
              <a:rPr lang="en-US" altLang="zh-TW" dirty="0"/>
              <a:t>K</a:t>
            </a:r>
            <a:r>
              <a:rPr lang="zh-TW" altLang="en-US" dirty="0"/>
              <a:t>比較大時，關鍵字延續共通主題的傾向比較高。某意義來說比較準確，但仍回到分類方法的問題。</a:t>
            </a:r>
            <a:endParaRPr lang="en-US" altLang="zh-TW" dirty="0"/>
          </a:p>
          <a:p>
            <a:pPr marL="971550" lvl="1" indent="-514350">
              <a:buFont typeface="+mj-lt"/>
              <a:buAutoNum type="arabicParenR"/>
            </a:pPr>
            <a:endParaRPr lang="zh-TW" altLang="en-US" dirty="0"/>
          </a:p>
          <a:p>
            <a:pPr marL="971550" lvl="1" indent="-514350">
              <a:buFont typeface="+mj-lt"/>
              <a:buAutoNum type="arabicParenR"/>
            </a:pPr>
            <a:endParaRPr lang="en-US" altLang="zh-TW" dirty="0"/>
          </a:p>
          <a:p>
            <a:pPr marL="514350" indent="-514350">
              <a:buFont typeface="+mj-lt"/>
              <a:buAutoNum type="arabicParenR"/>
            </a:pPr>
            <a:endParaRPr lang="en-US" altLang="zh-TW" dirty="0"/>
          </a:p>
          <a:p>
            <a:endParaRPr lang="zh-TW" altLang="en-US" dirty="0"/>
          </a:p>
        </p:txBody>
      </p:sp>
    </p:spTree>
    <p:extLst>
      <p:ext uri="{BB962C8B-B14F-4D97-AF65-F5344CB8AC3E}">
        <p14:creationId xmlns:p14="http://schemas.microsoft.com/office/powerpoint/2010/main" val="156024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02BD9-40AA-4E43-A3B8-3D7271445C7D}"/>
              </a:ext>
            </a:extLst>
          </p:cNvPr>
          <p:cNvSpPr>
            <a:spLocks noGrp="1"/>
          </p:cNvSpPr>
          <p:nvPr>
            <p:ph type="ctrTitle"/>
          </p:nvPr>
        </p:nvSpPr>
        <p:spPr/>
        <p:txBody>
          <a:bodyPr/>
          <a:lstStyle/>
          <a:p>
            <a:r>
              <a:rPr lang="en-US" altLang="zh-TW" dirty="0"/>
              <a:t>LDA</a:t>
            </a:r>
            <a:r>
              <a:rPr lang="zh-TW" altLang="en-US" dirty="0"/>
              <a:t>及</a:t>
            </a:r>
            <a:r>
              <a:rPr lang="en-US" altLang="zh-TW" dirty="0"/>
              <a:t>NMF</a:t>
            </a:r>
            <a:r>
              <a:rPr lang="zh-TW" altLang="en-US" dirty="0"/>
              <a:t>比較</a:t>
            </a:r>
          </a:p>
        </p:txBody>
      </p:sp>
      <p:sp>
        <p:nvSpPr>
          <p:cNvPr id="3" name="副標題 2">
            <a:extLst>
              <a:ext uri="{FF2B5EF4-FFF2-40B4-BE49-F238E27FC236}">
                <a16:creationId xmlns:a16="http://schemas.microsoft.com/office/drawing/2014/main" id="{A0782523-5786-4D13-9799-161EDD8649FA}"/>
              </a:ext>
            </a:extLst>
          </p:cNvPr>
          <p:cNvSpPr>
            <a:spLocks noGrp="1"/>
          </p:cNvSpPr>
          <p:nvPr>
            <p:ph type="subTitle" idx="1"/>
          </p:nvPr>
        </p:nvSpPr>
        <p:spPr/>
        <p:txBody>
          <a:bodyPr/>
          <a:lstStyle/>
          <a:p>
            <a:r>
              <a:rPr lang="zh-TW" altLang="en-US" dirty="0"/>
              <a:t>太多了待續</a:t>
            </a:r>
          </a:p>
        </p:txBody>
      </p:sp>
    </p:spTree>
    <p:extLst>
      <p:ext uri="{BB962C8B-B14F-4D97-AF65-F5344CB8AC3E}">
        <p14:creationId xmlns:p14="http://schemas.microsoft.com/office/powerpoint/2010/main" val="307230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F6FEE-7341-43B6-8F22-BA53FF5F2A86}"/>
              </a:ext>
            </a:extLst>
          </p:cNvPr>
          <p:cNvSpPr>
            <a:spLocks noGrp="1"/>
          </p:cNvSpPr>
          <p:nvPr>
            <p:ph type="title"/>
          </p:nvPr>
        </p:nvSpPr>
        <p:spPr/>
        <p:txBody>
          <a:bodyPr/>
          <a:lstStyle/>
          <a:p>
            <a:r>
              <a:rPr lang="zh-TW" altLang="en-US" dirty="0"/>
              <a:t>研究檔案</a:t>
            </a:r>
          </a:p>
        </p:txBody>
      </p:sp>
      <p:sp>
        <p:nvSpPr>
          <p:cNvPr id="3" name="內容版面配置區 2">
            <a:extLst>
              <a:ext uri="{FF2B5EF4-FFF2-40B4-BE49-F238E27FC236}">
                <a16:creationId xmlns:a16="http://schemas.microsoft.com/office/drawing/2014/main" id="{F603B27C-47BB-4990-85A9-8E4C6A2A0B2C}"/>
              </a:ext>
            </a:extLst>
          </p:cNvPr>
          <p:cNvSpPr>
            <a:spLocks noGrp="1"/>
          </p:cNvSpPr>
          <p:nvPr>
            <p:ph idx="1"/>
          </p:nvPr>
        </p:nvSpPr>
        <p:spPr>
          <a:xfrm>
            <a:off x="838200" y="1548765"/>
            <a:ext cx="10515600" cy="4628198"/>
          </a:xfrm>
        </p:spPr>
        <p:txBody>
          <a:bodyPr/>
          <a:lstStyle/>
          <a:p>
            <a:r>
              <a:rPr lang="en-US" altLang="zh-TW" dirty="0" err="1"/>
              <a:t>Github</a:t>
            </a:r>
            <a:r>
              <a:rPr lang="zh-TW" altLang="en-US" dirty="0"/>
              <a:t>上的聚類結果</a:t>
            </a:r>
            <a:endParaRPr lang="en-US" altLang="zh-TW" dirty="0"/>
          </a:p>
          <a:p>
            <a:pPr lvl="1"/>
            <a:r>
              <a:rPr lang="en-US" altLang="zh-TW" dirty="0"/>
              <a:t>20190906_k[2, 5].docx</a:t>
            </a:r>
          </a:p>
          <a:p>
            <a:pPr lvl="1"/>
            <a:r>
              <a:rPr lang="en-US" altLang="zh-TW" dirty="0"/>
              <a:t>20190906_k[3, 3].docx</a:t>
            </a:r>
          </a:p>
          <a:p>
            <a:pPr lvl="1"/>
            <a:r>
              <a:rPr lang="en-US" altLang="zh-TW" dirty="0"/>
              <a:t>20190906_k[3, 4].docx</a:t>
            </a:r>
          </a:p>
          <a:p>
            <a:pPr lvl="1"/>
            <a:r>
              <a:rPr lang="en-US" altLang="zh-TW" dirty="0"/>
              <a:t>20190906_k[4, 4].docx</a:t>
            </a:r>
          </a:p>
          <a:p>
            <a:pPr lvl="1"/>
            <a:r>
              <a:rPr lang="en-US" altLang="zh-TW" dirty="0"/>
              <a:t>20190906_k[4, 5].docx</a:t>
            </a:r>
          </a:p>
          <a:p>
            <a:pPr lvl="1"/>
            <a:r>
              <a:rPr lang="en-US" altLang="zh-TW" dirty="0"/>
              <a:t>20190906_k[5, 6].docx</a:t>
            </a:r>
          </a:p>
        </p:txBody>
      </p:sp>
    </p:spTree>
    <p:extLst>
      <p:ext uri="{BB962C8B-B14F-4D97-AF65-F5344CB8AC3E}">
        <p14:creationId xmlns:p14="http://schemas.microsoft.com/office/powerpoint/2010/main" val="231639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FF4AEA-CEC0-4FC8-A197-E4AC747D3D61}"/>
              </a:ext>
            </a:extLst>
          </p:cNvPr>
          <p:cNvSpPr>
            <a:spLocks noGrp="1"/>
          </p:cNvSpPr>
          <p:nvPr>
            <p:ph type="title"/>
          </p:nvPr>
        </p:nvSpPr>
        <p:spPr/>
        <p:txBody>
          <a:bodyPr/>
          <a:lstStyle/>
          <a:p>
            <a:r>
              <a:rPr lang="zh-TW" altLang="en-US" dirty="0"/>
              <a:t>先問問看一些問題</a:t>
            </a:r>
          </a:p>
        </p:txBody>
      </p:sp>
      <p:sp>
        <p:nvSpPr>
          <p:cNvPr id="3" name="內容版面配置區 2">
            <a:extLst>
              <a:ext uri="{FF2B5EF4-FFF2-40B4-BE49-F238E27FC236}">
                <a16:creationId xmlns:a16="http://schemas.microsoft.com/office/drawing/2014/main" id="{8060789C-2E02-47AD-9225-516F50EBB68A}"/>
              </a:ext>
            </a:extLst>
          </p:cNvPr>
          <p:cNvSpPr>
            <a:spLocks noGrp="1"/>
          </p:cNvSpPr>
          <p:nvPr>
            <p:ph idx="1"/>
          </p:nvPr>
        </p:nvSpPr>
        <p:spPr/>
        <p:txBody>
          <a:bodyPr/>
          <a:lstStyle/>
          <a:p>
            <a:pPr marL="0" indent="0">
              <a:lnSpc>
                <a:spcPct val="120000"/>
              </a:lnSpc>
              <a:buNone/>
            </a:pPr>
            <a:endParaRPr lang="en-US" altLang="zh-TW" dirty="0"/>
          </a:p>
          <a:p>
            <a:pPr marL="514350" indent="-514350">
              <a:lnSpc>
                <a:spcPct val="120000"/>
              </a:lnSpc>
              <a:buFont typeface="+mj-lt"/>
              <a:buAutoNum type="arabicPeriod"/>
            </a:pPr>
            <a:r>
              <a:rPr lang="zh-TW" altLang="en-US" dirty="0"/>
              <a:t>一階</a:t>
            </a:r>
            <a:r>
              <a:rPr lang="en-US" altLang="zh-TW" dirty="0"/>
              <a:t>k</a:t>
            </a:r>
            <a:r>
              <a:rPr lang="zh-TW" altLang="en-US" dirty="0"/>
              <a:t>不同，二階</a:t>
            </a:r>
            <a:r>
              <a:rPr lang="en-US" altLang="zh-TW" dirty="0"/>
              <a:t>k</a:t>
            </a:r>
            <a:r>
              <a:rPr lang="zh-TW" altLang="en-US" dirty="0"/>
              <a:t>相同，結果差異？</a:t>
            </a:r>
            <a:endParaRPr lang="en-US" altLang="zh-TW" dirty="0"/>
          </a:p>
          <a:p>
            <a:pPr marL="514350" indent="-514350">
              <a:lnSpc>
                <a:spcPct val="120000"/>
              </a:lnSpc>
              <a:buFont typeface="+mj-lt"/>
              <a:buAutoNum type="arabicPeriod"/>
            </a:pPr>
            <a:r>
              <a:rPr lang="zh-TW" altLang="en-US" dirty="0"/>
              <a:t>一階</a:t>
            </a:r>
            <a:r>
              <a:rPr lang="en-US" altLang="zh-TW" dirty="0"/>
              <a:t>k</a:t>
            </a:r>
            <a:r>
              <a:rPr lang="zh-TW" altLang="en-US" dirty="0"/>
              <a:t>相同，二階</a:t>
            </a:r>
            <a:r>
              <a:rPr lang="en-US" altLang="zh-TW" dirty="0"/>
              <a:t>k</a:t>
            </a:r>
            <a:r>
              <a:rPr lang="zh-TW" altLang="en-US" dirty="0"/>
              <a:t>不同，結果差異？</a:t>
            </a:r>
            <a:endParaRPr lang="en-US" altLang="zh-TW" dirty="0"/>
          </a:p>
          <a:p>
            <a:pPr marL="514350" indent="-514350">
              <a:lnSpc>
                <a:spcPct val="120000"/>
              </a:lnSpc>
              <a:buFont typeface="+mj-lt"/>
              <a:buAutoNum type="arabicPeriod"/>
            </a:pPr>
            <a:r>
              <a:rPr lang="en-US" altLang="zh-TW" dirty="0"/>
              <a:t>LDA</a:t>
            </a:r>
            <a:r>
              <a:rPr lang="zh-TW" altLang="en-US" dirty="0"/>
              <a:t>及</a:t>
            </a:r>
            <a:r>
              <a:rPr lang="en-US" altLang="zh-TW" dirty="0"/>
              <a:t>NMF</a:t>
            </a:r>
            <a:r>
              <a:rPr lang="zh-TW" altLang="en-US" dirty="0"/>
              <a:t>比較</a:t>
            </a:r>
            <a:endParaRPr lang="en-US" altLang="zh-TW" dirty="0"/>
          </a:p>
          <a:p>
            <a:endParaRPr lang="zh-TW" altLang="en-US" dirty="0"/>
          </a:p>
        </p:txBody>
      </p:sp>
    </p:spTree>
    <p:extLst>
      <p:ext uri="{BB962C8B-B14F-4D97-AF65-F5344CB8AC3E}">
        <p14:creationId xmlns:p14="http://schemas.microsoft.com/office/powerpoint/2010/main" val="58398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FA93A3-8A98-4B32-AA4F-AF959E73DE9C}"/>
              </a:ext>
            </a:extLst>
          </p:cNvPr>
          <p:cNvSpPr>
            <a:spLocks noGrp="1"/>
          </p:cNvSpPr>
          <p:nvPr>
            <p:ph type="title"/>
          </p:nvPr>
        </p:nvSpPr>
        <p:spPr>
          <a:xfrm>
            <a:off x="838200" y="365126"/>
            <a:ext cx="10515600" cy="806450"/>
          </a:xfrm>
        </p:spPr>
        <p:txBody>
          <a:bodyPr/>
          <a:lstStyle/>
          <a:p>
            <a:r>
              <a:rPr lang="zh-TW" altLang="en-US" dirty="0"/>
              <a:t>判斷標準</a:t>
            </a:r>
          </a:p>
        </p:txBody>
      </p:sp>
      <p:sp>
        <p:nvSpPr>
          <p:cNvPr id="3" name="內容版面配置區 2">
            <a:extLst>
              <a:ext uri="{FF2B5EF4-FFF2-40B4-BE49-F238E27FC236}">
                <a16:creationId xmlns:a16="http://schemas.microsoft.com/office/drawing/2014/main" id="{41893FDD-FE0A-469F-AE28-A57D06E3453A}"/>
              </a:ext>
            </a:extLst>
          </p:cNvPr>
          <p:cNvSpPr>
            <a:spLocks noGrp="1"/>
          </p:cNvSpPr>
          <p:nvPr>
            <p:ph idx="1"/>
          </p:nvPr>
        </p:nvSpPr>
        <p:spPr>
          <a:xfrm>
            <a:off x="685800" y="1057909"/>
            <a:ext cx="10927079" cy="5434965"/>
          </a:xfrm>
        </p:spPr>
        <p:txBody>
          <a:bodyPr>
            <a:normAutofit/>
          </a:bodyPr>
          <a:lstStyle/>
          <a:p>
            <a:pPr>
              <a:lnSpc>
                <a:spcPct val="120000"/>
              </a:lnSpc>
            </a:pPr>
            <a:r>
              <a:rPr lang="en-US" altLang="zh-TW" dirty="0"/>
              <a:t>1.</a:t>
            </a:r>
            <a:r>
              <a:rPr lang="zh-TW" altLang="en-US" dirty="0"/>
              <a:t>以案件類型化</a:t>
            </a:r>
            <a:r>
              <a:rPr lang="en-US" altLang="zh-TW" dirty="0"/>
              <a:t>(</a:t>
            </a:r>
            <a:r>
              <a:rPr lang="zh-TW" altLang="en-US" dirty="0"/>
              <a:t>暫依「事實主題」作為分類方式，例如車禍、毆打傷害、侵害配偶權、詐欺</a:t>
            </a:r>
            <a:r>
              <a:rPr lang="en-US" altLang="zh-TW" dirty="0"/>
              <a:t>..</a:t>
            </a:r>
            <a:r>
              <a:rPr lang="zh-TW" altLang="en-US" dirty="0"/>
              <a:t>等</a:t>
            </a:r>
            <a:r>
              <a:rPr lang="en-US" altLang="zh-TW" dirty="0"/>
              <a:t>)</a:t>
            </a:r>
            <a:r>
              <a:rPr lang="zh-TW" altLang="en-US" dirty="0"/>
              <a:t>的程度高低作為評判標準。</a:t>
            </a:r>
            <a:endParaRPr lang="en-US" altLang="zh-TW" dirty="0"/>
          </a:p>
          <a:p>
            <a:pPr>
              <a:lnSpc>
                <a:spcPct val="120000"/>
              </a:lnSpc>
            </a:pPr>
            <a:r>
              <a:rPr lang="zh-TW" altLang="en-US" dirty="0"/>
              <a:t>程度高低：依據人為預設的類型案件關鍵字的出現「數量」評判</a:t>
            </a:r>
            <a:endParaRPr lang="en-US" altLang="zh-TW" dirty="0"/>
          </a:p>
          <a:p>
            <a:pPr lvl="1">
              <a:lnSpc>
                <a:spcPct val="120000"/>
              </a:lnSpc>
            </a:pPr>
            <a:r>
              <a:rPr lang="zh-TW" altLang="en-US" dirty="0"/>
              <a:t>例如：</a:t>
            </a:r>
            <a:endParaRPr lang="en-US" altLang="zh-TW" dirty="0"/>
          </a:p>
          <a:p>
            <a:pPr lvl="1">
              <a:lnSpc>
                <a:spcPct val="120000"/>
              </a:lnSpc>
            </a:pPr>
            <a:r>
              <a:rPr lang="zh-TW" altLang="zh-TW" dirty="0"/>
              <a:t>車禍</a:t>
            </a:r>
            <a:r>
              <a:rPr lang="zh-TW" altLang="en-US" dirty="0"/>
              <a:t>之關鍵字</a:t>
            </a:r>
            <a:r>
              <a:rPr lang="zh-TW" altLang="zh-TW" dirty="0"/>
              <a:t>：道路交通安全規則 行經 監視器</a:t>
            </a:r>
            <a:r>
              <a:rPr lang="en-US" altLang="zh-TW" dirty="0"/>
              <a:t>  </a:t>
            </a:r>
            <a:r>
              <a:rPr lang="zh-TW" altLang="zh-TW" dirty="0"/>
              <a:t>肇事 撞擊 行人穿越道 交通 汽車 駕駛人 剎車 轉彎 車牌號碼 系爭車禍 事故 員警 交簡字 剎車 小客車</a:t>
            </a:r>
            <a:r>
              <a:rPr lang="zh-TW" altLang="en-US" dirty="0"/>
              <a:t> </a:t>
            </a:r>
            <a:r>
              <a:rPr lang="zh-TW" altLang="zh-TW" dirty="0"/>
              <a:t>行車事故鑑定報告書 肇事因素 道路交通事故調查報告表 道路交通事故初步分析研判交通事故肇事責任鑑定</a:t>
            </a:r>
            <a:endParaRPr lang="en-US" altLang="zh-TW" dirty="0"/>
          </a:p>
          <a:p>
            <a:pPr lvl="1">
              <a:lnSpc>
                <a:spcPct val="120000"/>
              </a:lnSpc>
            </a:pPr>
            <a:r>
              <a:rPr lang="zh-TW" altLang="en-US" dirty="0"/>
              <a:t>通姦之關鍵字：生活 家庭 和樂 通姦行為 重大打擊 挽回 婚姻 婚外情 刑事簡易判決 徒刑 傷害 身分法益 婚姻維繫 配偶之身分法益 公共秩序 善良風俗 配偶權 錄影光碟 影片 一般男女交友 夫妻 婚姻關係 情節重大 共同生活 幸福 異性 分際 妨害家庭 相姦 汽車旅館 婚姻契約 圓滿 共同生活 性行為 通姦罪</a:t>
            </a:r>
            <a:endParaRPr lang="en-US" altLang="zh-TW" dirty="0"/>
          </a:p>
          <a:p>
            <a:pPr lvl="1">
              <a:lnSpc>
                <a:spcPct val="120000"/>
              </a:lnSpc>
            </a:pPr>
            <a:r>
              <a:rPr lang="zh-TW" altLang="en-US" dirty="0"/>
              <a:t>投資詐騙之關鍵字： 陷於錯誤 指示 帳戶 匯入 投資 本金 紅利 詐欺工具 騙取 財物 受騙 上當 銀行 招攬 會員 金融秩序 手段 不特定 投資經驗 財產上之損害 招攬 投資人 承銷價格 圈購 上市櫃公司股票 資金 不法之所有 給付 高額 紅利 受騙 誘騙 吸金行為</a:t>
            </a:r>
            <a:endParaRPr lang="en-US" altLang="zh-TW" dirty="0"/>
          </a:p>
          <a:p>
            <a:pPr>
              <a:lnSpc>
                <a:spcPct val="120000"/>
              </a:lnSpc>
            </a:pPr>
            <a:endParaRPr lang="zh-TW" altLang="en-US" dirty="0"/>
          </a:p>
          <a:p>
            <a:pPr>
              <a:lnSpc>
                <a:spcPct val="120000"/>
              </a:lnSpc>
            </a:pPr>
            <a:endParaRPr lang="en-US" altLang="zh-TW" dirty="0"/>
          </a:p>
          <a:p>
            <a:pPr marL="514350" indent="-514350">
              <a:lnSpc>
                <a:spcPct val="120000"/>
              </a:lnSpc>
              <a:buFont typeface="+mj-lt"/>
              <a:buAutoNum type="arabicPeriod"/>
            </a:pPr>
            <a:endParaRPr lang="zh-TW" altLang="en-US" dirty="0"/>
          </a:p>
        </p:txBody>
      </p:sp>
    </p:spTree>
    <p:extLst>
      <p:ext uri="{BB962C8B-B14F-4D97-AF65-F5344CB8AC3E}">
        <p14:creationId xmlns:p14="http://schemas.microsoft.com/office/powerpoint/2010/main" val="7178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FA93A3-8A98-4B32-AA4F-AF959E73DE9C}"/>
              </a:ext>
            </a:extLst>
          </p:cNvPr>
          <p:cNvSpPr>
            <a:spLocks noGrp="1"/>
          </p:cNvSpPr>
          <p:nvPr>
            <p:ph type="title"/>
          </p:nvPr>
        </p:nvSpPr>
        <p:spPr>
          <a:xfrm>
            <a:off x="838200" y="365126"/>
            <a:ext cx="10515600" cy="806450"/>
          </a:xfrm>
        </p:spPr>
        <p:txBody>
          <a:bodyPr/>
          <a:lstStyle/>
          <a:p>
            <a:r>
              <a:rPr lang="zh-TW" altLang="en-US" dirty="0"/>
              <a:t>觀察方法的心得</a:t>
            </a:r>
          </a:p>
        </p:txBody>
      </p:sp>
      <p:sp>
        <p:nvSpPr>
          <p:cNvPr id="3" name="內容版面配置區 2">
            <a:extLst>
              <a:ext uri="{FF2B5EF4-FFF2-40B4-BE49-F238E27FC236}">
                <a16:creationId xmlns:a16="http://schemas.microsoft.com/office/drawing/2014/main" id="{41893FDD-FE0A-469F-AE28-A57D06E3453A}"/>
              </a:ext>
            </a:extLst>
          </p:cNvPr>
          <p:cNvSpPr>
            <a:spLocks noGrp="1"/>
          </p:cNvSpPr>
          <p:nvPr>
            <p:ph idx="1"/>
          </p:nvPr>
        </p:nvSpPr>
        <p:spPr>
          <a:xfrm>
            <a:off x="645795" y="1245870"/>
            <a:ext cx="10927079" cy="5434965"/>
          </a:xfrm>
        </p:spPr>
        <p:txBody>
          <a:bodyPr>
            <a:normAutofit/>
          </a:bodyPr>
          <a:lstStyle/>
          <a:p>
            <a:pPr>
              <a:lnSpc>
                <a:spcPct val="120000"/>
              </a:lnSpc>
            </a:pPr>
            <a:r>
              <a:rPr lang="en-US" altLang="zh-TW" dirty="0"/>
              <a:t>1. </a:t>
            </a:r>
            <a:r>
              <a:rPr lang="zh-TW" altLang="en-US" dirty="0"/>
              <a:t>有時可以用程式比較兩組關鍵字的差異：</a:t>
            </a:r>
          </a:p>
          <a:p>
            <a:pPr>
              <a:lnSpc>
                <a:spcPct val="120000"/>
              </a:lnSpc>
            </a:pPr>
            <a:r>
              <a:rPr lang="zh-TW" altLang="en-US" dirty="0"/>
              <a:t>例如這兩篇分別是</a:t>
            </a:r>
            <a:r>
              <a:rPr lang="en-US" altLang="zh-TW" dirty="0"/>
              <a:t>k[3, 3]</a:t>
            </a:r>
            <a:r>
              <a:rPr lang="zh-TW" altLang="en-US" dirty="0"/>
              <a:t>、</a:t>
            </a:r>
            <a:r>
              <a:rPr lang="en-US" altLang="zh-TW" dirty="0"/>
              <a:t>k[3, 4]</a:t>
            </a:r>
            <a:r>
              <a:rPr lang="zh-TW" altLang="en-US" dirty="0"/>
              <a:t>的</a:t>
            </a:r>
            <a:r>
              <a:rPr lang="en-US" altLang="zh-TW" dirty="0"/>
              <a:t>topic0.0</a:t>
            </a:r>
          </a:p>
          <a:p>
            <a:pPr>
              <a:lnSpc>
                <a:spcPct val="120000"/>
              </a:lnSpc>
            </a:pPr>
            <a:endParaRPr lang="en-US" altLang="zh-TW" dirty="0"/>
          </a:p>
          <a:p>
            <a:pPr marL="514350" indent="-514350">
              <a:lnSpc>
                <a:spcPct val="120000"/>
              </a:lnSpc>
              <a:buFont typeface="+mj-lt"/>
              <a:buAutoNum type="arabicPeriod"/>
            </a:pPr>
            <a:endParaRPr lang="en-US" altLang="zh-TW" dirty="0"/>
          </a:p>
          <a:p>
            <a:pPr marL="0" indent="0">
              <a:lnSpc>
                <a:spcPct val="120000"/>
              </a:lnSpc>
              <a:buNone/>
            </a:pPr>
            <a:endParaRPr lang="zh-TW" altLang="en-US" dirty="0"/>
          </a:p>
        </p:txBody>
      </p:sp>
      <p:pic>
        <p:nvPicPr>
          <p:cNvPr id="4" name="圖片 3">
            <a:extLst>
              <a:ext uri="{FF2B5EF4-FFF2-40B4-BE49-F238E27FC236}">
                <a16:creationId xmlns:a16="http://schemas.microsoft.com/office/drawing/2014/main" id="{281A5321-D40B-4581-B020-C5B08DAB5082}"/>
              </a:ext>
            </a:extLst>
          </p:cNvPr>
          <p:cNvPicPr>
            <a:picLocks noChangeAspect="1"/>
          </p:cNvPicPr>
          <p:nvPr/>
        </p:nvPicPr>
        <p:blipFill rotWithShape="1">
          <a:blip r:embed="rId2"/>
          <a:srcRect t="48667" b="20416"/>
          <a:stretch/>
        </p:blipFill>
        <p:spPr>
          <a:xfrm>
            <a:off x="939166" y="3408997"/>
            <a:ext cx="10287000" cy="2120265"/>
          </a:xfrm>
          <a:prstGeom prst="rect">
            <a:avLst/>
          </a:prstGeom>
        </p:spPr>
      </p:pic>
    </p:spTree>
    <p:extLst>
      <p:ext uri="{BB962C8B-B14F-4D97-AF65-F5344CB8AC3E}">
        <p14:creationId xmlns:p14="http://schemas.microsoft.com/office/powerpoint/2010/main" val="351912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FA93A3-8A98-4B32-AA4F-AF959E73DE9C}"/>
              </a:ext>
            </a:extLst>
          </p:cNvPr>
          <p:cNvSpPr>
            <a:spLocks noGrp="1"/>
          </p:cNvSpPr>
          <p:nvPr>
            <p:ph type="title"/>
          </p:nvPr>
        </p:nvSpPr>
        <p:spPr>
          <a:xfrm>
            <a:off x="838200" y="365126"/>
            <a:ext cx="10515600" cy="806450"/>
          </a:xfrm>
        </p:spPr>
        <p:txBody>
          <a:bodyPr/>
          <a:lstStyle/>
          <a:p>
            <a:r>
              <a:rPr lang="zh-TW" altLang="en-US" dirty="0"/>
              <a:t>觀察方法的心得</a:t>
            </a:r>
          </a:p>
        </p:txBody>
      </p:sp>
      <p:sp>
        <p:nvSpPr>
          <p:cNvPr id="3" name="內容版面配置區 2">
            <a:extLst>
              <a:ext uri="{FF2B5EF4-FFF2-40B4-BE49-F238E27FC236}">
                <a16:creationId xmlns:a16="http://schemas.microsoft.com/office/drawing/2014/main" id="{41893FDD-FE0A-469F-AE28-A57D06E3453A}"/>
              </a:ext>
            </a:extLst>
          </p:cNvPr>
          <p:cNvSpPr>
            <a:spLocks noGrp="1"/>
          </p:cNvSpPr>
          <p:nvPr>
            <p:ph idx="1"/>
          </p:nvPr>
        </p:nvSpPr>
        <p:spPr>
          <a:xfrm>
            <a:off x="645795" y="1245870"/>
            <a:ext cx="10927079" cy="5434965"/>
          </a:xfrm>
        </p:spPr>
        <p:txBody>
          <a:bodyPr>
            <a:normAutofit/>
          </a:bodyPr>
          <a:lstStyle/>
          <a:p>
            <a:pPr>
              <a:lnSpc>
                <a:spcPct val="120000"/>
              </a:lnSpc>
            </a:pPr>
            <a:r>
              <a:rPr lang="zh-TW" altLang="en-US" dirty="0"/>
              <a:t>用兩篇文字的交集、對稱差集跟差集，來看看兩篇文字有沒有一個共同的事實主題</a:t>
            </a:r>
            <a:r>
              <a:rPr lang="en-US" altLang="zh-TW" dirty="0"/>
              <a:t>(</a:t>
            </a:r>
            <a:r>
              <a:rPr lang="zh-TW" altLang="en-US" dirty="0"/>
              <a:t>交集</a:t>
            </a:r>
            <a:r>
              <a:rPr lang="en-US" altLang="zh-TW" dirty="0"/>
              <a:t>)</a:t>
            </a:r>
            <a:r>
              <a:rPr lang="zh-TW" altLang="en-US" dirty="0"/>
              <a:t>？如果有的話，這兩篇又分別對主題做出了什麼獨有的關鍵字延伸</a:t>
            </a:r>
            <a:r>
              <a:rPr lang="en-US" altLang="zh-TW" dirty="0"/>
              <a:t>(</a:t>
            </a:r>
            <a:r>
              <a:rPr lang="zh-TW" altLang="en-US" dirty="0"/>
              <a:t>差集</a:t>
            </a:r>
            <a:r>
              <a:rPr lang="en-US" altLang="zh-TW" dirty="0"/>
              <a:t>)</a:t>
            </a:r>
            <a:r>
              <a:rPr lang="zh-TW" altLang="en-US" dirty="0"/>
              <a:t>？藉此來確認哪一個</a:t>
            </a:r>
            <a:r>
              <a:rPr lang="en-US" altLang="zh-TW" dirty="0"/>
              <a:t>k</a:t>
            </a:r>
            <a:r>
              <a:rPr lang="zh-TW" altLang="en-US" dirty="0"/>
              <a:t>可能比較準</a:t>
            </a:r>
            <a:endParaRPr lang="en-US" altLang="zh-TW" dirty="0"/>
          </a:p>
          <a:p>
            <a:pPr marL="0" indent="0">
              <a:lnSpc>
                <a:spcPct val="120000"/>
              </a:lnSpc>
              <a:buNone/>
            </a:pPr>
            <a:endParaRPr lang="zh-TW" altLang="en-US" dirty="0"/>
          </a:p>
        </p:txBody>
      </p:sp>
      <p:pic>
        <p:nvPicPr>
          <p:cNvPr id="6" name="圖片 5">
            <a:extLst>
              <a:ext uri="{FF2B5EF4-FFF2-40B4-BE49-F238E27FC236}">
                <a16:creationId xmlns:a16="http://schemas.microsoft.com/office/drawing/2014/main" id="{4F8312A7-B650-473D-AF94-C3F4253C2C15}"/>
              </a:ext>
            </a:extLst>
          </p:cNvPr>
          <p:cNvPicPr>
            <a:picLocks noChangeAspect="1"/>
          </p:cNvPicPr>
          <p:nvPr/>
        </p:nvPicPr>
        <p:blipFill rotWithShape="1">
          <a:blip r:embed="rId2"/>
          <a:srcRect t="2916" b="43501"/>
          <a:stretch/>
        </p:blipFill>
        <p:spPr>
          <a:xfrm>
            <a:off x="159881" y="2205355"/>
            <a:ext cx="11583291" cy="4178299"/>
          </a:xfrm>
          <a:prstGeom prst="rect">
            <a:avLst/>
          </a:prstGeom>
        </p:spPr>
      </p:pic>
    </p:spTree>
    <p:extLst>
      <p:ext uri="{BB962C8B-B14F-4D97-AF65-F5344CB8AC3E}">
        <p14:creationId xmlns:p14="http://schemas.microsoft.com/office/powerpoint/2010/main" val="246817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FA93A3-8A98-4B32-AA4F-AF959E73DE9C}"/>
              </a:ext>
            </a:extLst>
          </p:cNvPr>
          <p:cNvSpPr>
            <a:spLocks noGrp="1"/>
          </p:cNvSpPr>
          <p:nvPr>
            <p:ph type="title"/>
          </p:nvPr>
        </p:nvSpPr>
        <p:spPr>
          <a:xfrm>
            <a:off x="838200" y="365126"/>
            <a:ext cx="10515600" cy="806450"/>
          </a:xfrm>
        </p:spPr>
        <p:txBody>
          <a:bodyPr>
            <a:normAutofit/>
          </a:bodyPr>
          <a:lstStyle/>
          <a:p>
            <a:r>
              <a:rPr lang="zh-TW" altLang="en-US" dirty="0"/>
              <a:t>觀察方法的心得</a:t>
            </a:r>
          </a:p>
        </p:txBody>
      </p:sp>
      <p:sp>
        <p:nvSpPr>
          <p:cNvPr id="3" name="內容版面配置區 2">
            <a:extLst>
              <a:ext uri="{FF2B5EF4-FFF2-40B4-BE49-F238E27FC236}">
                <a16:creationId xmlns:a16="http://schemas.microsoft.com/office/drawing/2014/main" id="{41893FDD-FE0A-469F-AE28-A57D06E3453A}"/>
              </a:ext>
            </a:extLst>
          </p:cNvPr>
          <p:cNvSpPr>
            <a:spLocks noGrp="1"/>
          </p:cNvSpPr>
          <p:nvPr>
            <p:ph idx="1"/>
          </p:nvPr>
        </p:nvSpPr>
        <p:spPr>
          <a:xfrm>
            <a:off x="645795" y="1245870"/>
            <a:ext cx="10927079" cy="5434965"/>
          </a:xfrm>
        </p:spPr>
        <p:txBody>
          <a:bodyPr>
            <a:normAutofit/>
          </a:bodyPr>
          <a:lstStyle/>
          <a:p>
            <a:pPr>
              <a:lnSpc>
                <a:spcPct val="120000"/>
              </a:lnSpc>
            </a:pPr>
            <a:r>
              <a:rPr lang="en-US" altLang="zh-TW" dirty="0"/>
              <a:t>2. </a:t>
            </a:r>
            <a:r>
              <a:rPr lang="zh-TW" altLang="en-US" dirty="0"/>
              <a:t>但也有時只能用感覺：</a:t>
            </a:r>
          </a:p>
          <a:p>
            <a:pPr>
              <a:lnSpc>
                <a:spcPct val="120000"/>
              </a:lnSpc>
            </a:pPr>
            <a:r>
              <a:rPr lang="zh-TW" altLang="en-US" dirty="0"/>
              <a:t>當兩篇關鍵字差異過大，比方說當兩種聚類結果的數量差太多</a:t>
            </a:r>
            <a:r>
              <a:rPr lang="en-US" altLang="zh-TW" dirty="0"/>
              <a:t>(k[2, 5]</a:t>
            </a:r>
            <a:r>
              <a:rPr lang="zh-TW" altLang="en-US" dirty="0"/>
              <a:t>、</a:t>
            </a:r>
            <a:r>
              <a:rPr lang="en-US" altLang="zh-TW" dirty="0"/>
              <a:t>k[4, 5])</a:t>
            </a:r>
            <a:r>
              <a:rPr lang="zh-TW" altLang="en-US" dirty="0"/>
              <a:t>，分別分出</a:t>
            </a:r>
            <a:r>
              <a:rPr lang="en-US" altLang="zh-TW" dirty="0"/>
              <a:t>10</a:t>
            </a:r>
            <a:r>
              <a:rPr lang="zh-TW" altLang="en-US" dirty="0"/>
              <a:t>群和</a:t>
            </a:r>
            <a:r>
              <a:rPr lang="en-US" altLang="zh-TW" dirty="0"/>
              <a:t>20</a:t>
            </a:r>
            <a:r>
              <a:rPr lang="zh-TW" altLang="en-US" dirty="0"/>
              <a:t>群，就無法以子群對子群方法互相比較，而且文本差異太大，有點維度問題，可能要採取感覺法</a:t>
            </a:r>
            <a:endParaRPr lang="en-US" altLang="zh-TW" dirty="0"/>
          </a:p>
          <a:p>
            <a:pPr>
              <a:lnSpc>
                <a:spcPct val="120000"/>
              </a:lnSpc>
            </a:pPr>
            <a:r>
              <a:rPr lang="zh-TW" altLang="en-US" dirty="0"/>
              <a:t>我覺得能夠用</a:t>
            </a:r>
            <a:r>
              <a:rPr lang="en-US" altLang="zh-TW" dirty="0"/>
              <a:t>1.</a:t>
            </a:r>
            <a:r>
              <a:rPr lang="zh-TW" altLang="en-US" dirty="0"/>
              <a:t>方法觀察差集聯集的只有：</a:t>
            </a:r>
            <a:endParaRPr lang="en-US" altLang="zh-TW" dirty="0"/>
          </a:p>
          <a:p>
            <a:pPr marL="514350" indent="-514350">
              <a:lnSpc>
                <a:spcPct val="120000"/>
              </a:lnSpc>
              <a:buFont typeface="Wingdings" panose="05000000000000000000" pitchFamily="2" charset="2"/>
              <a:buAutoNum type="circleNumWdWhitePlain"/>
            </a:pPr>
            <a:r>
              <a:rPr lang="zh-TW" altLang="en-US" dirty="0"/>
              <a:t>第一層</a:t>
            </a:r>
            <a:r>
              <a:rPr lang="en-US" altLang="zh-TW" dirty="0"/>
              <a:t>k</a:t>
            </a:r>
            <a:r>
              <a:rPr lang="zh-TW" altLang="en-US" dirty="0"/>
              <a:t>相同</a:t>
            </a:r>
            <a:endParaRPr lang="en-US" altLang="zh-TW" dirty="0"/>
          </a:p>
          <a:p>
            <a:pPr marL="514350" indent="-514350">
              <a:lnSpc>
                <a:spcPct val="120000"/>
              </a:lnSpc>
              <a:buFont typeface="Wingdings" panose="05000000000000000000" pitchFamily="2" charset="2"/>
              <a:buAutoNum type="circleNumWdWhitePlain"/>
            </a:pPr>
            <a:r>
              <a:rPr lang="zh-TW" altLang="en-US" dirty="0"/>
              <a:t>且第二層</a:t>
            </a:r>
            <a:r>
              <a:rPr lang="en-US" altLang="zh-TW" dirty="0"/>
              <a:t>k</a:t>
            </a:r>
            <a:r>
              <a:rPr lang="zh-TW" altLang="en-US" dirty="0"/>
              <a:t>的差異</a:t>
            </a:r>
            <a:r>
              <a:rPr lang="en-US" altLang="zh-TW" dirty="0"/>
              <a:t>&lt;=2</a:t>
            </a:r>
            <a:r>
              <a:rPr lang="zh-TW" altLang="en-US" dirty="0"/>
              <a:t>，超過的話文本差異太大，就算比出來，我目前也無法解讀。</a:t>
            </a:r>
            <a:endParaRPr lang="en-US" altLang="zh-TW" dirty="0"/>
          </a:p>
          <a:p>
            <a:pPr>
              <a:lnSpc>
                <a:spcPct val="120000"/>
              </a:lnSpc>
            </a:pPr>
            <a:endParaRPr lang="en-US" altLang="zh-TW" dirty="0"/>
          </a:p>
          <a:p>
            <a:pPr marL="514350" indent="-514350">
              <a:lnSpc>
                <a:spcPct val="120000"/>
              </a:lnSpc>
              <a:buFont typeface="+mj-lt"/>
              <a:buAutoNum type="arabicPeriod"/>
            </a:pPr>
            <a:endParaRPr lang="en-US" altLang="zh-TW" dirty="0"/>
          </a:p>
          <a:p>
            <a:pPr marL="0" indent="0">
              <a:lnSpc>
                <a:spcPct val="120000"/>
              </a:lnSpc>
              <a:buNone/>
            </a:pPr>
            <a:endParaRPr lang="zh-TW" altLang="en-US" dirty="0"/>
          </a:p>
        </p:txBody>
      </p:sp>
    </p:spTree>
    <p:extLst>
      <p:ext uri="{BB962C8B-B14F-4D97-AF65-F5344CB8AC3E}">
        <p14:creationId xmlns:p14="http://schemas.microsoft.com/office/powerpoint/2010/main" val="130411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871D1-9A21-4223-834D-575B13C23437}"/>
              </a:ext>
            </a:extLst>
          </p:cNvPr>
          <p:cNvSpPr>
            <a:spLocks noGrp="1"/>
          </p:cNvSpPr>
          <p:nvPr>
            <p:ph type="title"/>
          </p:nvPr>
        </p:nvSpPr>
        <p:spPr/>
        <p:txBody>
          <a:bodyPr/>
          <a:lstStyle/>
          <a:p>
            <a:r>
              <a:rPr lang="zh-TW" altLang="en-US" dirty="0"/>
              <a:t>一階</a:t>
            </a:r>
            <a:r>
              <a:rPr lang="en-US" altLang="zh-TW" dirty="0"/>
              <a:t>k</a:t>
            </a:r>
            <a:r>
              <a:rPr lang="zh-TW" altLang="en-US" dirty="0"/>
              <a:t>不同，二階</a:t>
            </a:r>
            <a:r>
              <a:rPr lang="en-US" altLang="zh-TW" dirty="0"/>
              <a:t>k</a:t>
            </a:r>
            <a:r>
              <a:rPr lang="zh-TW" altLang="en-US" dirty="0"/>
              <a:t>相同</a:t>
            </a:r>
          </a:p>
        </p:txBody>
      </p:sp>
      <p:sp>
        <p:nvSpPr>
          <p:cNvPr id="3" name="文字版面配置區 2">
            <a:extLst>
              <a:ext uri="{FF2B5EF4-FFF2-40B4-BE49-F238E27FC236}">
                <a16:creationId xmlns:a16="http://schemas.microsoft.com/office/drawing/2014/main" id="{FE5BC4EF-959E-4294-B69F-5382564EFE34}"/>
              </a:ext>
            </a:extLst>
          </p:cNvPr>
          <p:cNvSpPr>
            <a:spLocks noGrp="1"/>
          </p:cNvSpPr>
          <p:nvPr>
            <p:ph type="body" idx="1"/>
          </p:nvPr>
        </p:nvSpPr>
        <p:spPr/>
        <p:txBody>
          <a:bodyPr/>
          <a:lstStyle/>
          <a:p>
            <a:r>
              <a:rPr lang="en-US" altLang="zh-TW" dirty="0"/>
              <a:t>k[2, 5]</a:t>
            </a:r>
            <a:r>
              <a:rPr lang="zh-TW" altLang="en-US" dirty="0"/>
              <a:t> </a:t>
            </a:r>
            <a:r>
              <a:rPr lang="en-US" altLang="zh-TW" dirty="0"/>
              <a:t>v. k[4, 5]</a:t>
            </a:r>
            <a:endParaRPr lang="zh-TW" altLang="en-US" dirty="0"/>
          </a:p>
        </p:txBody>
      </p:sp>
    </p:spTree>
    <p:extLst>
      <p:ext uri="{BB962C8B-B14F-4D97-AF65-F5344CB8AC3E}">
        <p14:creationId xmlns:p14="http://schemas.microsoft.com/office/powerpoint/2010/main" val="38101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22C9B7-20AC-4192-804A-D1BE64E8625A}"/>
              </a:ext>
            </a:extLst>
          </p:cNvPr>
          <p:cNvSpPr>
            <a:spLocks noGrp="1"/>
          </p:cNvSpPr>
          <p:nvPr>
            <p:ph type="title"/>
          </p:nvPr>
        </p:nvSpPr>
        <p:spPr/>
        <p:txBody>
          <a:bodyPr/>
          <a:lstStyle/>
          <a:p>
            <a:r>
              <a:rPr lang="en-US" altLang="zh-TW" dirty="0"/>
              <a:t>k[2, 5]</a:t>
            </a:r>
            <a:r>
              <a:rPr lang="zh-TW" altLang="en-US" dirty="0"/>
              <a:t> </a:t>
            </a:r>
            <a:r>
              <a:rPr lang="en-US" altLang="zh-TW" dirty="0"/>
              <a:t>v. k[4, 5]</a:t>
            </a:r>
            <a:r>
              <a:rPr lang="zh-TW" altLang="en-US" dirty="0"/>
              <a:t>的結論</a:t>
            </a:r>
          </a:p>
        </p:txBody>
      </p:sp>
      <p:pic>
        <p:nvPicPr>
          <p:cNvPr id="4" name="內容版面配置區 3">
            <a:extLst>
              <a:ext uri="{FF2B5EF4-FFF2-40B4-BE49-F238E27FC236}">
                <a16:creationId xmlns:a16="http://schemas.microsoft.com/office/drawing/2014/main" id="{05AE0BB6-ECBE-4951-92AF-8A8D413D593C}"/>
              </a:ext>
            </a:extLst>
          </p:cNvPr>
          <p:cNvPicPr>
            <a:picLocks noGrp="1" noChangeAspect="1"/>
          </p:cNvPicPr>
          <p:nvPr>
            <p:ph idx="1"/>
          </p:nvPr>
        </p:nvPicPr>
        <p:blipFill rotWithShape="1">
          <a:blip r:embed="rId2"/>
          <a:srcRect l="19597" t="35673" r="45789" b="17081"/>
          <a:stretch/>
        </p:blipFill>
        <p:spPr>
          <a:xfrm>
            <a:off x="931545" y="1690687"/>
            <a:ext cx="4642370" cy="4224337"/>
          </a:xfrm>
          <a:prstGeom prst="rect">
            <a:avLst/>
          </a:prstGeom>
        </p:spPr>
      </p:pic>
      <p:sp>
        <p:nvSpPr>
          <p:cNvPr id="5" name="文字方塊 4">
            <a:extLst>
              <a:ext uri="{FF2B5EF4-FFF2-40B4-BE49-F238E27FC236}">
                <a16:creationId xmlns:a16="http://schemas.microsoft.com/office/drawing/2014/main" id="{B43D665C-8D59-4BFC-B756-BD8BE7B1BC6B}"/>
              </a:ext>
            </a:extLst>
          </p:cNvPr>
          <p:cNvSpPr txBox="1"/>
          <p:nvPr/>
        </p:nvSpPr>
        <p:spPr>
          <a:xfrm>
            <a:off x="5812097" y="1944706"/>
            <a:ext cx="5303520" cy="3970318"/>
          </a:xfrm>
          <a:prstGeom prst="rect">
            <a:avLst/>
          </a:prstGeom>
          <a:noFill/>
        </p:spPr>
        <p:txBody>
          <a:bodyPr wrap="square" rtlCol="0">
            <a:spAutoFit/>
          </a:bodyPr>
          <a:lstStyle/>
          <a:p>
            <a:r>
              <a:rPr lang="en-US" altLang="zh-TW" dirty="0"/>
              <a:t>1.</a:t>
            </a:r>
            <a:r>
              <a:rPr lang="zh-TW" altLang="en-US" dirty="0"/>
              <a:t>第一層：都分出車輛和刑事兩類，另外</a:t>
            </a:r>
            <a:r>
              <a:rPr lang="en-US" altLang="zh-TW" dirty="0"/>
              <a:t>k = 4</a:t>
            </a:r>
            <a:r>
              <a:rPr lang="zh-TW" altLang="en-US" dirty="0"/>
              <a:t>多分帳戶和名譽，但除了</a:t>
            </a:r>
            <a:r>
              <a:rPr lang="en-US" altLang="zh-TW" dirty="0"/>
              <a:t>topic1</a:t>
            </a:r>
            <a:r>
              <a:rPr lang="zh-TW" altLang="en-US" dirty="0"/>
              <a:t>，可以確定大概是車禍傷害，其他主題性都不強</a:t>
            </a:r>
          </a:p>
          <a:p>
            <a:r>
              <a:rPr lang="en-US" altLang="zh-TW" dirty="0"/>
              <a:t>2.</a:t>
            </a:r>
            <a:r>
              <a:rPr lang="zh-TW" altLang="en-US" dirty="0"/>
              <a:t>第二層：數量差異太大，感覺觀察法。</a:t>
            </a:r>
            <a:endParaRPr lang="en-US" altLang="zh-TW" dirty="0"/>
          </a:p>
          <a:p>
            <a:pPr marL="342900" indent="-342900">
              <a:buFont typeface="+mj-lt"/>
              <a:buAutoNum type="arabicParenR"/>
            </a:pPr>
            <a:r>
              <a:rPr lang="nn-NO" altLang="zh-TW" dirty="0"/>
              <a:t>k[2, 5]</a:t>
            </a:r>
            <a:r>
              <a:rPr lang="zh-TW" altLang="en-US" dirty="0"/>
              <a:t>很明顯沒有</a:t>
            </a:r>
            <a:r>
              <a:rPr lang="nn-NO" altLang="zh-TW" dirty="0"/>
              <a:t>[4, 5]</a:t>
            </a:r>
            <a:r>
              <a:rPr lang="zh-TW" altLang="en-US" dirty="0"/>
              <a:t>分出來的子群，各子群的主題性來的強烈。</a:t>
            </a:r>
            <a:endParaRPr lang="en-US" altLang="zh-TW" dirty="0"/>
          </a:p>
          <a:p>
            <a:pPr marL="342900" indent="-342900">
              <a:buFont typeface="+mj-lt"/>
              <a:buAutoNum type="arabicParenR"/>
            </a:pPr>
            <a:r>
              <a:rPr lang="zh-TW" altLang="en-US" dirty="0"/>
              <a:t>但</a:t>
            </a:r>
            <a:r>
              <a:rPr lang="en-US" altLang="zh-TW" dirty="0"/>
              <a:t>topic1(</a:t>
            </a:r>
            <a:r>
              <a:rPr lang="zh-TW" altLang="en-US" dirty="0"/>
              <a:t>車禍</a:t>
            </a:r>
            <a:r>
              <a:rPr lang="en-US" altLang="zh-TW" dirty="0"/>
              <a:t>)</a:t>
            </a:r>
            <a:r>
              <a:rPr lang="zh-TW" altLang="en-US" dirty="0"/>
              <a:t>底下的子群，不論是在</a:t>
            </a:r>
            <a:r>
              <a:rPr lang="en-US" altLang="zh-TW" dirty="0"/>
              <a:t>k=</a:t>
            </a:r>
            <a:r>
              <a:rPr lang="zh-TW" altLang="en-US" dirty="0"/>
              <a:t> </a:t>
            </a:r>
            <a:r>
              <a:rPr lang="en-US" altLang="zh-TW" dirty="0"/>
              <a:t>2</a:t>
            </a:r>
            <a:r>
              <a:rPr lang="zh-TW" altLang="en-US" dirty="0"/>
              <a:t> </a:t>
            </a:r>
            <a:r>
              <a:rPr lang="en-US" altLang="zh-TW" dirty="0"/>
              <a:t>or</a:t>
            </a:r>
            <a:r>
              <a:rPr lang="zh-TW" altLang="en-US" dirty="0"/>
              <a:t> </a:t>
            </a:r>
            <a:r>
              <a:rPr lang="en-US" altLang="zh-TW" dirty="0"/>
              <a:t>4</a:t>
            </a:r>
            <a:r>
              <a:rPr lang="zh-TW" altLang="en-US" dirty="0"/>
              <a:t>的情況下都是互相大亂鬥，關鍵字重複性極高。</a:t>
            </a:r>
            <a:endParaRPr lang="en-US" altLang="zh-TW" dirty="0"/>
          </a:p>
          <a:p>
            <a:pPr marL="342900" indent="-342900">
              <a:buFont typeface="+mj-lt"/>
              <a:buAutoNum type="arabicParenR"/>
            </a:pPr>
            <a:r>
              <a:rPr lang="zh-TW" altLang="en-US" dirty="0">
                <a:solidFill>
                  <a:srgbClr val="FF0000"/>
                </a:solidFill>
              </a:rPr>
              <a:t>奇妙的是，雖然分</a:t>
            </a:r>
            <a:r>
              <a:rPr lang="en-US" altLang="zh-TW" dirty="0">
                <a:solidFill>
                  <a:srgbClr val="FF0000"/>
                </a:solidFill>
              </a:rPr>
              <a:t>20</a:t>
            </a:r>
            <a:r>
              <a:rPr lang="zh-TW" altLang="en-US" dirty="0">
                <a:solidFill>
                  <a:srgbClr val="FF0000"/>
                </a:solidFill>
              </a:rPr>
              <a:t>子群時，主題性比較強，但分</a:t>
            </a:r>
            <a:r>
              <a:rPr lang="en-US" altLang="zh-TW" dirty="0">
                <a:solidFill>
                  <a:srgbClr val="FF0000"/>
                </a:solidFill>
              </a:rPr>
              <a:t>10</a:t>
            </a:r>
            <a:r>
              <a:rPr lang="zh-TW" altLang="en-US" dirty="0">
                <a:solidFill>
                  <a:srgbClr val="FF0000"/>
                </a:solidFill>
              </a:rPr>
              <a:t>群，卻會有一些</a:t>
            </a:r>
            <a:r>
              <a:rPr lang="en-US" altLang="zh-TW" dirty="0">
                <a:solidFill>
                  <a:srgbClr val="FF0000"/>
                </a:solidFill>
              </a:rPr>
              <a:t>20</a:t>
            </a:r>
            <a:r>
              <a:rPr lang="zh-TW" altLang="en-US" dirty="0">
                <a:solidFill>
                  <a:srgbClr val="FF0000"/>
                </a:solidFill>
              </a:rPr>
              <a:t>群沒有洗出來的案件主題，例如董事職務詐欺、火災、承攬、銀行等。</a:t>
            </a:r>
            <a:endParaRPr lang="en-US" altLang="zh-TW" dirty="0">
              <a:solidFill>
                <a:srgbClr val="FF0000"/>
              </a:solidFill>
            </a:endParaRPr>
          </a:p>
          <a:p>
            <a:pPr marL="342900" indent="-342900">
              <a:buFont typeface="+mj-lt"/>
              <a:buAutoNum type="arabicParenR"/>
            </a:pPr>
            <a:endParaRPr lang="en-US" altLang="zh-TW" dirty="0"/>
          </a:p>
          <a:p>
            <a:endParaRPr lang="en-US" altLang="zh-TW" dirty="0"/>
          </a:p>
        </p:txBody>
      </p:sp>
    </p:spTree>
    <p:extLst>
      <p:ext uri="{BB962C8B-B14F-4D97-AF65-F5344CB8AC3E}">
        <p14:creationId xmlns:p14="http://schemas.microsoft.com/office/powerpoint/2010/main" val="828312421"/>
      </p:ext>
    </p:extLst>
  </p:cSld>
  <p:clrMapOvr>
    <a:masterClrMapping/>
  </p:clrMapOvr>
</p:sld>
</file>

<file path=ppt/theme/theme1.xml><?xml version="1.0" encoding="utf-8"?>
<a:theme xmlns:a="http://schemas.openxmlformats.org/drawingml/2006/main" name="多面向">
  <a:themeElements>
    <a:clrScheme name="跑馬燈">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TotalTime>
  <Words>2470</Words>
  <Application>Microsoft Office PowerPoint</Application>
  <PresentationFormat>寬螢幕</PresentationFormat>
  <Paragraphs>99</Paragraphs>
  <Slides>18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Arial</vt:lpstr>
      <vt:lpstr>Trebuchet MS</vt:lpstr>
      <vt:lpstr>Wingdings</vt:lpstr>
      <vt:lpstr>Wingdings 3</vt:lpstr>
      <vt:lpstr>多面向</vt:lpstr>
      <vt:lpstr>小規模測試多種一階二階k值</vt:lpstr>
      <vt:lpstr>研究檔案</vt:lpstr>
      <vt:lpstr>先問問看一些問題</vt:lpstr>
      <vt:lpstr>判斷標準</vt:lpstr>
      <vt:lpstr>觀察方法的心得</vt:lpstr>
      <vt:lpstr>觀察方法的心得</vt:lpstr>
      <vt:lpstr>觀察方法的心得</vt:lpstr>
      <vt:lpstr>一階k不同，二階k相同</vt:lpstr>
      <vt:lpstr>k[2, 5] v. k[4, 5]的結論</vt:lpstr>
      <vt:lpstr>k[2, 5] v. k[4, 5]的比較心得</vt:lpstr>
      <vt:lpstr>PowerPoint 簡報</vt:lpstr>
      <vt:lpstr>小結</vt:lpstr>
      <vt:lpstr>一階k相同，二階k不同</vt:lpstr>
      <vt:lpstr>k[4, 4] v. k[4, 5]的結論</vt:lpstr>
      <vt:lpstr>k[4, 4] v. k[4, 5]的結論</vt:lpstr>
      <vt:lpstr>k[3, 3] v. k[3, 4]的結論</vt:lpstr>
      <vt:lpstr>小結</vt:lpstr>
      <vt:lpstr>LDA及NMF比較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小規模測試多種一階二階k值</dc:title>
  <dc:creator>JIA-YING HSIEH</dc:creator>
  <cp:lastModifiedBy>JIA-YING HSIEH</cp:lastModifiedBy>
  <cp:revision>26</cp:revision>
  <dcterms:created xsi:type="dcterms:W3CDTF">2019-09-09T08:44:28Z</dcterms:created>
  <dcterms:modified xsi:type="dcterms:W3CDTF">2019-09-09T12:27:22Z</dcterms:modified>
</cp:coreProperties>
</file>