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1141" r:id="rId2"/>
    <p:sldId id="1153" r:id="rId3"/>
    <p:sldId id="1146" r:id="rId4"/>
    <p:sldId id="1148" r:id="rId5"/>
    <p:sldId id="1158" r:id="rId6"/>
    <p:sldId id="1157" r:id="rId7"/>
    <p:sldId id="1151" r:id="rId8"/>
    <p:sldId id="1155" r:id="rId9"/>
    <p:sldId id="1144" r:id="rId10"/>
    <p:sldId id="1162" r:id="rId11"/>
    <p:sldId id="1176" r:id="rId12"/>
    <p:sldId id="1149" r:id="rId13"/>
    <p:sldId id="1182" r:id="rId14"/>
    <p:sldId id="1171" r:id="rId15"/>
    <p:sldId id="1183" r:id="rId16"/>
    <p:sldId id="1173" r:id="rId17"/>
    <p:sldId id="1174" r:id="rId18"/>
    <p:sldId id="1172" r:id="rId19"/>
    <p:sldId id="1185" r:id="rId20"/>
    <p:sldId id="1184" r:id="rId21"/>
    <p:sldId id="1186" r:id="rId2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9" autoAdjust="0"/>
    <p:restoredTop sz="98837" autoAdjust="0"/>
  </p:normalViewPr>
  <p:slideViewPr>
    <p:cSldViewPr>
      <p:cViewPr>
        <p:scale>
          <a:sx n="66" d="100"/>
          <a:sy n="66" d="100"/>
        </p:scale>
        <p:origin x="-948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text-m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u/" TargetMode="External"/><Relationship Id="rId2" Type="http://schemas.openxmlformats.org/officeDocument/2006/relationships/hyperlink" Target="https://www.youtube.com/watch?v=vcPd0V4VS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  <a:defRPr/>
            </a:pPr>
            <a:r>
              <a:rPr lang="en-US" altLang="zh-TW" sz="5400" dirty="0" smtClean="0">
                <a:solidFill>
                  <a:schemeClr val="tx1"/>
                </a:solidFill>
              </a:rPr>
              <a:t>To </a:t>
            </a:r>
            <a:r>
              <a:rPr lang="zh-TW" altLang="en-US" sz="5400" dirty="0" smtClean="0">
                <a:solidFill>
                  <a:schemeClr val="tx1"/>
                </a:solidFill>
              </a:rPr>
              <a:t>參加比賽的各位</a:t>
            </a:r>
            <a:endParaRPr lang="en-US" altLang="zh-TW" sz="5400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800472"/>
          </a:xfrm>
        </p:spPr>
        <p:txBody>
          <a:bodyPr/>
          <a:lstStyle/>
          <a:p>
            <a:pPr eaLnBrk="1" hangingPunct="1"/>
            <a:r>
              <a:rPr lang="en-US" altLang="zh-TW" sz="3200" dirty="0" err="1" smtClean="0"/>
              <a:t>Tino</a:t>
            </a:r>
            <a:r>
              <a:rPr lang="en-US" altLang="zh-TW" sz="3200" dirty="0" smtClean="0"/>
              <a:t> Hsu</a:t>
            </a:r>
          </a:p>
          <a:p>
            <a:pPr eaLnBrk="1" hangingPunct="1"/>
            <a:r>
              <a:rPr lang="en-US" altLang="zh-TW" sz="2800" dirty="0" smtClean="0"/>
              <a:t>2019-0526(</a:t>
            </a:r>
            <a:r>
              <a:rPr lang="zh-TW" altLang="en-US" sz="2800" dirty="0" smtClean="0"/>
              <a:t>暴龍東冠紀念日</a:t>
            </a:r>
            <a:r>
              <a:rPr lang="en-US" altLang="zh-TW" sz="2800" dirty="0" smtClean="0"/>
              <a:t>)</a:t>
            </a:r>
            <a:endParaRPr lang="en-US" altLang="zh-TW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5661248"/>
            <a:ext cx="7620000" cy="80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詞頻或文件頻的計數方式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以兩篇報導文章為例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game       TF:11 DF:2</a:t>
            </a:r>
          </a:p>
          <a:p>
            <a:r>
              <a:rPr lang="en-US" altLang="zh-TW" dirty="0" smtClean="0"/>
              <a:t>shoot       TF:3  DF:2</a:t>
            </a:r>
          </a:p>
          <a:p>
            <a:r>
              <a:rPr lang="en-US" altLang="zh-TW" dirty="0" smtClean="0"/>
              <a:t>better      TF:3  DF:1</a:t>
            </a:r>
          </a:p>
          <a:p>
            <a:r>
              <a:rPr lang="en-US" altLang="zh-TW" dirty="0" smtClean="0"/>
              <a:t>percent    TF:2  DF:1</a:t>
            </a:r>
          </a:p>
          <a:p>
            <a:r>
              <a:rPr lang="en-US" altLang="zh-TW" dirty="0" smtClean="0"/>
              <a:t>minute     TF:3  DF:1</a:t>
            </a:r>
          </a:p>
          <a:p>
            <a:r>
              <a:rPr lang="en-US" altLang="zh-TW" dirty="0" smtClean="0"/>
              <a:t>win          TF:3  DF:1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412776"/>
            <a:ext cx="4860032" cy="2900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4871578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991872" y="10527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Document 1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7544" y="407707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Document 2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主題探勘在幹麻？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主題探勘是將主題分配給未標記文本文檔的一種任務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fontAlgn="t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常見的應用是大量報紙文章對其文檔進行分類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t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可以將主題探勘視為一種聚類任務亦即非監督式學習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39937" name="Picture 1" descr="D:\MSP430 Project\Course\108 Spring Class\Pattern Recognition\SlideWok\W15\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416824" cy="3598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勘主流作法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Bag-of-words approach:</a:t>
            </a:r>
          </a:p>
          <a:p>
            <a:pPr lvl="1"/>
            <a:r>
              <a:rPr lang="en-US" altLang="zh-TW" dirty="0" smtClean="0"/>
              <a:t>Mixture of unigram language model</a:t>
            </a:r>
          </a:p>
          <a:p>
            <a:pPr lvl="1"/>
            <a:r>
              <a:rPr lang="en-US" altLang="zh-TW" dirty="0" smtClean="0"/>
              <a:t>Expectation-maximization algorithm</a:t>
            </a:r>
          </a:p>
          <a:p>
            <a:pPr lvl="1"/>
            <a:r>
              <a:rPr lang="en-US" altLang="zh-TW" dirty="0" smtClean="0"/>
              <a:t>Probabilistic latent semantic analysis</a:t>
            </a:r>
          </a:p>
          <a:p>
            <a:pPr lvl="1"/>
            <a:r>
              <a:rPr lang="fr-FR" altLang="zh-TW" b="1" dirty="0" smtClean="0"/>
              <a:t>Latent Dirichlet allocation (LDA) model</a:t>
            </a:r>
          </a:p>
          <a:p>
            <a:r>
              <a:rPr lang="en-US" altLang="zh-TW" dirty="0" smtClean="0"/>
              <a:t>Graph-based approach :</a:t>
            </a:r>
          </a:p>
          <a:p>
            <a:pPr lvl="1"/>
            <a:r>
              <a:rPr lang="en-US" altLang="zh-TW" dirty="0" err="1" smtClean="0"/>
              <a:t>TextRank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Mihalcea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Tarau</a:t>
            </a:r>
            <a:r>
              <a:rPr lang="en-US" altLang="zh-TW" dirty="0" smtClean="0"/>
              <a:t>, 2004)</a:t>
            </a:r>
          </a:p>
          <a:p>
            <a:pPr lvl="1"/>
            <a:r>
              <a:rPr lang="fr-FR" altLang="zh-TW" dirty="0" smtClean="0"/>
              <a:t>Reinforcement Approach (Xiaojun et al., 2007)</a:t>
            </a:r>
          </a:p>
          <a:p>
            <a:pPr lvl="1"/>
            <a:r>
              <a:rPr lang="en-US" altLang="zh-TW" dirty="0" err="1" smtClean="0"/>
              <a:t>CollabRank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Xiaojun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er</a:t>
            </a:r>
            <a:r>
              <a:rPr lang="en-US" altLang="zh-TW" dirty="0" smtClean="0"/>
              <a:t> al., 2008)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20272" y="6453336"/>
            <a:ext cx="190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摘自陳宜欣上課老師投影片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隱狄雷克分配 </a:t>
            </a:r>
            <a:r>
              <a:rPr lang="en-US" altLang="zh-TW" dirty="0" smtClean="0"/>
              <a:t>Latent </a:t>
            </a:r>
            <a:r>
              <a:rPr lang="en-US" altLang="zh-TW" dirty="0" err="1" smtClean="0"/>
              <a:t>Dirichlet</a:t>
            </a:r>
            <a:r>
              <a:rPr lang="en-US" altLang="zh-TW" dirty="0" smtClean="0"/>
              <a:t>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文件對主題機率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主題對詞彙機率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去進行主題分配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5" name="內容版面配置區 4" descr="IntroToL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848347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舉個主題探勘的小例子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體育新聞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摘錄</a:t>
            </a:r>
            <a:r>
              <a:rPr lang="en-US" altLang="zh-TW" dirty="0" smtClean="0"/>
              <a:t>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篇</a:t>
            </a:r>
            <a:r>
              <a:rPr lang="en-US" altLang="zh-TW" dirty="0" smtClean="0"/>
              <a:t>NBA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東部決賽 第</a:t>
            </a:r>
            <a:r>
              <a:rPr lang="en-US" altLang="zh-TW" dirty="0" smtClean="0"/>
              <a:t>4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場</a:t>
            </a:r>
            <a:r>
              <a:rPr lang="zh-TW" altLang="en-US" dirty="0" smtClean="0"/>
              <a:t>（</a:t>
            </a:r>
            <a:r>
              <a:rPr lang="en-US" altLang="zh-TW" dirty="0" smtClean="0"/>
              <a:t>2019.05.22</a:t>
            </a:r>
            <a:r>
              <a:rPr lang="zh-TW" altLang="en-US" dirty="0" smtClean="0"/>
              <a:t>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的體育新聞報導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兩篇來自</a:t>
            </a:r>
            <a:r>
              <a:rPr lang="en-US" altLang="zh-TW" dirty="0" smtClean="0"/>
              <a:t>ESPN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兩篇來自</a:t>
            </a:r>
            <a:r>
              <a:rPr lang="en-US" altLang="zh-TW" dirty="0" smtClean="0"/>
              <a:t>USA TODAY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第一篇在講公鹿，第二篇在講暴龍，第三篇好像不明確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先觀察標題關鍵詞彙，用人為方式猜測結果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8" name="圖片 17" descr="EC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916832"/>
            <a:ext cx="2952328" cy="1031882"/>
          </a:xfrm>
          <a:prstGeom prst="rect">
            <a:avLst/>
          </a:prstGeom>
        </p:spPr>
      </p:pic>
      <p:pic>
        <p:nvPicPr>
          <p:cNvPr id="6" name="Picture 2" descr="C:\Users\CGU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077072"/>
            <a:ext cx="2860199" cy="76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3" descr="C:\Users\CGU\Desktop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941168"/>
            <a:ext cx="3055900" cy="809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4" descr="C:\Users\CGU\Desktop\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5733256"/>
            <a:ext cx="4628791" cy="73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圖片 8" descr="170px-Milwaukee_Bucks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4221088"/>
            <a:ext cx="406066" cy="463393"/>
          </a:xfrm>
          <a:prstGeom prst="rect">
            <a:avLst/>
          </a:prstGeom>
        </p:spPr>
      </p:pic>
      <p:pic>
        <p:nvPicPr>
          <p:cNvPr id="10" name="圖片 9" descr="1200px-Toronto_Raptors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5896" y="5301208"/>
            <a:ext cx="482049" cy="484057"/>
          </a:xfrm>
          <a:prstGeom prst="rect">
            <a:avLst/>
          </a:prstGeom>
        </p:spPr>
      </p:pic>
      <p:pic>
        <p:nvPicPr>
          <p:cNvPr id="11" name="圖片 10" descr="VanVlee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99992" y="4869160"/>
            <a:ext cx="659432" cy="633426"/>
          </a:xfrm>
          <a:prstGeom prst="rect">
            <a:avLst/>
          </a:prstGeom>
        </p:spPr>
      </p:pic>
      <p:pic>
        <p:nvPicPr>
          <p:cNvPr id="12" name="圖片 11" descr="Bledso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52320" y="3645024"/>
            <a:ext cx="589773" cy="8300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72400" y="3789040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9912" y="4365104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6336" y="593467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Arial Unicode MS" pitchFamily="34" charset="-120"/>
                <a:cs typeface="Arial Unicode MS" pitchFamily="34" charset="-120"/>
              </a:rPr>
              <a:t>？</a:t>
            </a:r>
            <a:endParaRPr lang="zh-TW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 bwMode="auto">
          <a:xfrm>
            <a:off x="4860032" y="4293096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6156176" y="4293096"/>
            <a:ext cx="72008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>
            <a:off x="5292080" y="5157192"/>
            <a:ext cx="86409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3419872" y="5949280"/>
            <a:ext cx="72008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3491880" y="6165304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>
            <a:off x="4932040" y="6165304"/>
            <a:ext cx="57606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主題探勘分配結果</a:t>
            </a:r>
            <a:r>
              <a:rPr lang="en-US" altLang="zh-TW" dirty="0" smtClean="0">
                <a:ea typeface="標楷體" pitchFamily="65" charset="-120"/>
              </a:rPr>
              <a:t>[101] (</a:t>
            </a:r>
            <a:r>
              <a:rPr lang="zh-TW" altLang="en-US" dirty="0" smtClean="0">
                <a:ea typeface="標楷體" pitchFamily="65" charset="-120"/>
              </a:rPr>
              <a:t>因為只有</a:t>
            </a:r>
            <a:r>
              <a:rPr lang="en-US" altLang="zh-TW" dirty="0" smtClean="0">
                <a:ea typeface="標楷體" pitchFamily="65" charset="-120"/>
              </a:rPr>
              <a:t>3</a:t>
            </a:r>
            <a:r>
              <a:rPr lang="zh-TW" altLang="en-US" dirty="0" smtClean="0">
                <a:ea typeface="標楷體" pitchFamily="65" charset="-120"/>
              </a:rPr>
              <a:t>篇 所以挑選</a:t>
            </a:r>
            <a:r>
              <a:rPr lang="en-US" altLang="zh-TW" dirty="0" smtClean="0">
                <a:ea typeface="標楷體" pitchFamily="65" charset="-120"/>
              </a:rPr>
              <a:t>k=2)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第一篇跟第三篇分配為同一主題 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topic 1</a:t>
            </a: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第二篇自己成為一個主題 </a:t>
            </a:r>
            <a:r>
              <a:rPr lang="en-US" altLang="zh-TW" dirty="0" smtClean="0">
                <a:ea typeface="標楷體" pitchFamily="65" charset="-120"/>
              </a:rPr>
              <a:t>topic 0</a:t>
            </a: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關鍵詞彙如附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87337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1 (ESPN)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6861248" cy="4077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 descr="C:\Users\CGU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89005" cy="1311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2 (ESPN)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6984776" cy="3319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3" descr="C:\Users\CGU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5223520" cy="138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文件</a:t>
            </a:r>
            <a:r>
              <a:rPr lang="en-US" altLang="zh-TW" dirty="0" smtClean="0"/>
              <a:t>3 (USA TODAY)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7111959" cy="3569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 descr="C:\Users\CGU\Desktop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7912100" cy="125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畫個圖吧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把高維度矩陣降到到二維</a:t>
            </a:r>
            <a:r>
              <a:rPr lang="en-US" altLang="zh-TW" dirty="0" smtClean="0"/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dirty="0" smtClean="0"/>
              <a:t>Word Embeddings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把前</a:t>
            </a:r>
            <a:r>
              <a:rPr lang="en-US" altLang="zh-TW" dirty="0" smtClean="0"/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個熱門詞畫在向量空間裡面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5" name="內容版面配置區 4" descr="W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3568" y="1916832"/>
            <a:ext cx="7849816" cy="429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資料探勘之</a:t>
            </a:r>
            <a:r>
              <a:rPr lang="en-US" altLang="zh-TW" dirty="0" smtClean="0"/>
              <a:t>KKD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流程</a:t>
            </a:r>
            <a:r>
              <a:rPr lang="zh-TW" altLang="en-US" dirty="0" smtClean="0"/>
              <a:t> </a:t>
            </a:r>
            <a:r>
              <a:rPr lang="en-US" altLang="zh-TW" dirty="0" smtClean="0"/>
              <a:t>(Fayyad et al., 1996)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從快速增長的數字數據中提取有用的信息（知識）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560840" cy="39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83568" y="6453336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Fayyad, U., </a:t>
            </a:r>
            <a:r>
              <a:rPr lang="en-US" altLang="zh-TW" sz="1000" dirty="0" err="1" smtClean="0"/>
              <a:t>Piatetsky</a:t>
            </a:r>
            <a:r>
              <a:rPr lang="en-US" altLang="zh-TW" sz="1000" dirty="0" smtClean="0"/>
              <a:t>-Shapiro, G., &amp; Smyth, P. (1996a). From data mining to knowledge discovery in databases. AI Magazine, 17(3), 37-54.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詞嵌入</a:t>
            </a:r>
            <a:r>
              <a:rPr lang="en-US" altLang="zh-TW" dirty="0" smtClean="0"/>
              <a:t>Word </a:t>
            </a:r>
            <a:r>
              <a:rPr lang="en-US" altLang="zh-TW" dirty="0" err="1" smtClean="0"/>
              <a:t>Embeddig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向量空間中的特殊現象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有關連的詞彙會在向量空間中聚在一起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公鹿隊名跟公鹿球員名子都離很近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暴龍的球場跟暴龍球員名子也靠很近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5" name="內容版面配置區 4" descr="WE_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708920"/>
            <a:ext cx="7319992" cy="400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暴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龍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W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in 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恭喜今早拿下隊史第一次東區冠軍，獲得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NBA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總冠入場券！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4">
              <a:buNone/>
            </a:pPr>
            <a:r>
              <a:rPr lang="en-US" altLang="zh-TW" dirty="0" smtClean="0"/>
              <a:t>              S..</a:t>
            </a:r>
            <a:r>
              <a:rPr lang="en-US" altLang="zh-TW" dirty="0" err="1" smtClean="0"/>
              <a:t>orry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原諒我最近中毒有點深，七月之後我會恢復正常的 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6153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資料探勘與機器學習的連結 </a:t>
            </a:r>
            <a:r>
              <a:rPr lang="en-US" altLang="zh-TW" dirty="0" smtClean="0"/>
              <a:t>(Fayyad et al., 1996)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驗證對使用者行為的假設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探索資料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預測性任務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監督式學習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分類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Classification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排序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Rank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回歸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Regression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描述性任務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非監督式學習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聚類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Clustering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目前在進行的事情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關聯性分析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Association rules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摘要</a:t>
            </a:r>
            <a:r>
              <a:rPr lang="zh-TW" altLang="en-US" b="1" dirty="0" smtClean="0">
                <a:solidFill>
                  <a:srgbClr val="92D050"/>
                </a:solidFill>
              </a:rPr>
              <a:t>（</a:t>
            </a:r>
            <a:r>
              <a:rPr lang="en-US" altLang="zh-TW" b="1" dirty="0" smtClean="0">
                <a:solidFill>
                  <a:srgbClr val="92D050"/>
                </a:solidFill>
              </a:rPr>
              <a:t>Summarization</a:t>
            </a:r>
            <a:r>
              <a:rPr lang="zh-TW" altLang="en-US" b="1" dirty="0" smtClean="0">
                <a:solidFill>
                  <a:srgbClr val="92D050"/>
                </a:solidFill>
              </a:rPr>
              <a:t>）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6453336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Fayyad, U., </a:t>
            </a:r>
            <a:r>
              <a:rPr lang="en-US" altLang="zh-TW" sz="1000" dirty="0" err="1" smtClean="0"/>
              <a:t>Piatetsky</a:t>
            </a:r>
            <a:r>
              <a:rPr lang="en-US" altLang="zh-TW" sz="1000" dirty="0" smtClean="0"/>
              <a:t>-Shapiro, G., &amp; Smyth, P. (1996a). From data mining to knowledge discovery in databases. AI Magazine, 17(3), 37-54.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文字資料探勘的應用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意見挖掘（情緒分析）</a:t>
            </a:r>
            <a:r>
              <a:rPr lang="en-US" altLang="zh-TW" dirty="0" smtClean="0"/>
              <a:t>Opinion mining (Sentiment Analysis)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使用自然語言處理（</a:t>
            </a:r>
            <a:r>
              <a:rPr lang="en-US" altLang="zh-TW" dirty="0" smtClean="0"/>
              <a:t>NLP</a:t>
            </a:r>
            <a:r>
              <a:rPr lang="zh-TW" altLang="en-US" dirty="0" smtClean="0"/>
              <a:t>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系統的識別，提取，量化和研究情感狀態和主觀信息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主題探勘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Topic mining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探索文檔集合中出現的抽象“主題”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文字資料探勘的步驟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6453336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 </a:t>
            </a:r>
            <a:r>
              <a:rPr lang="en-US" altLang="zh-TW" sz="1000" dirty="0" smtClean="0">
                <a:hlinkClick r:id="rId2"/>
              </a:rPr>
              <a:t>Text Mining and Analytics</a:t>
            </a:r>
            <a:r>
              <a:rPr lang="en-US" altLang="zh-TW" sz="1000" dirty="0" smtClean="0"/>
              <a:t> University of Illinois at Urbana-Champaign  </a:t>
            </a:r>
            <a:endParaRPr lang="zh-TW" altLang="en-US" sz="1000" dirty="0"/>
          </a:p>
        </p:txBody>
      </p:sp>
      <p:pic>
        <p:nvPicPr>
          <p:cNvPr id="2050" name="Picture 2" descr="D:\MSP430 Project\Course\108 Spring Class\Pattern Recognition\SlideWok\W15\Text Mining and Analy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9981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sz="1200" dirty="0" smtClean="0">
              <a:hlinkClick r:id="rId2"/>
            </a:endParaRPr>
          </a:p>
          <a:p>
            <a:endParaRPr lang="en-US" altLang="zh-TW" sz="1200" dirty="0" smtClean="0">
              <a:hlinkClick r:id="rId2"/>
            </a:endParaRPr>
          </a:p>
          <a:p>
            <a:r>
              <a:rPr lang="en-US" altLang="zh-TW" sz="1200" dirty="0" smtClean="0">
                <a:hlinkClick r:id="rId2"/>
              </a:rPr>
              <a:t>https://www.youtube.com/watch?v=vcPd0V4VSNU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3"/>
              </a:rPr>
              <a:t>http://web.stanford.edu/class/cs224u/#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84963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115616" y="6453336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Understanding Natural Language Understanding ACM SIGAI Bay Area Chapter Inaugural Meeting 16 July 2014 Bill </a:t>
            </a:r>
            <a:r>
              <a:rPr lang="en-US" altLang="zh-TW" sz="1000" dirty="0" err="1" smtClean="0"/>
              <a:t>MacCartney</a:t>
            </a:r>
            <a:endParaRPr lang="zh-TW" altLang="en-US" sz="1000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步驟中會用到自然語言處理與理解 </a:t>
            </a:r>
            <a:r>
              <a:rPr lang="en-US" altLang="zh-TW" dirty="0" smtClean="0"/>
              <a:t>(NLP &amp; NLU)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文字表示法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</a:t>
            </a:r>
            <a:r>
              <a:rPr lang="zh-TW" altLang="en-US" dirty="0" smtClean="0"/>
              <a:t>袋</a:t>
            </a:r>
            <a:r>
              <a:rPr lang="en-US" altLang="zh-TW" dirty="0" smtClean="0"/>
              <a:t>BOW +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反向文件頻</a:t>
            </a:r>
            <a:r>
              <a:rPr lang="en-US" altLang="zh-TW" dirty="0" smtClean="0"/>
              <a:t>TF-IDF)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將文檔表示為重要關鍵詞彙的“袋子”而且不對單詞進行排序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488832" cy="42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詞袋</a:t>
            </a:r>
            <a:r>
              <a:rPr lang="zh-TW" altLang="en-US" dirty="0" smtClean="0"/>
              <a:t> </a:t>
            </a:r>
            <a:r>
              <a:rPr lang="en-US" altLang="zh-TW" dirty="0" smtClean="0"/>
              <a:t>Bag of Words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實際上就是向量化 </a:t>
            </a:r>
            <a:r>
              <a:rPr lang="en-US" altLang="zh-TW" dirty="0" err="1" smtClean="0"/>
              <a:t>Vectorized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用三個英文句子為例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dirty="0" smtClean="0"/>
              <a:t>This is why I hate the </a:t>
            </a:r>
            <a:r>
              <a:rPr lang="en-US" altLang="zh-TW" dirty="0" err="1" smtClean="0"/>
              <a:t>Da</a:t>
            </a:r>
            <a:r>
              <a:rPr lang="en-US" altLang="zh-TW" dirty="0" smtClean="0"/>
              <a:t> Vinci Code, it is so boring</a:t>
            </a:r>
          </a:p>
          <a:p>
            <a:pPr lvl="1"/>
            <a:r>
              <a:rPr lang="en-US" altLang="zh-TW" dirty="0" smtClean="0"/>
              <a:t>The code is written in Python</a:t>
            </a:r>
          </a:p>
          <a:p>
            <a:pPr lvl="1"/>
            <a:r>
              <a:rPr lang="en-US" altLang="zh-TW" dirty="0" smtClean="0"/>
              <a:t>This is fucking horrible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8159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979712" y="4437112"/>
            <a:ext cx="6480720" cy="100811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067944" y="5301208"/>
            <a:ext cx="648072" cy="93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95536" y="594928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raw term frequencies </a:t>
            </a:r>
            <a:r>
              <a:rPr lang="en-US" altLang="zh-TW" dirty="0" smtClean="0">
                <a:latin typeface="新細明體" pitchFamily="18" charset="-120"/>
                <a:ea typeface="新細明體" pitchFamily="18" charset="-120"/>
              </a:rPr>
              <a:t>tf (</a:t>
            </a:r>
            <a:r>
              <a:rPr lang="en-US" altLang="zh-TW" i="1" dirty="0" smtClean="0">
                <a:latin typeface="新細明體" pitchFamily="18" charset="-120"/>
                <a:ea typeface="新細明體" pitchFamily="18" charset="-120"/>
              </a:rPr>
              <a:t>t,d )</a:t>
            </a:r>
            <a:endParaRPr lang="zh-TW" altLang="en-US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語境中詞語的預期重疊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詞頻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反向文件頻 </a:t>
            </a:r>
            <a:r>
              <a:rPr lang="en-US" altLang="zh-TW" dirty="0" smtClean="0"/>
              <a:t>TF-IDF)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可以根據文本中單詞出現的頻率來估計單詞的重要性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dirty="0" smtClean="0"/>
              <a:t>Term Frequency : TF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跨多個文檔的頻繁出現的單詞通常不包含有用的信</a:t>
            </a:r>
            <a:r>
              <a:rPr lang="zh-TW" altLang="en-US" dirty="0" smtClean="0"/>
              <a:t>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 Frequency : DF</a:t>
            </a:r>
            <a:endParaRPr lang="en-US" altLang="zh-TW" i="1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TF-IDF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計算方式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latin typeface="新細明體" pitchFamily="18" charset="-120"/>
                <a:ea typeface="新細明體" pitchFamily="18" charset="-120"/>
              </a:rPr>
              <a:t>tf-idf (t,d) = tf (t,d)×(idf (t,d) +1)</a:t>
            </a:r>
          </a:p>
          <a:p>
            <a:endParaRPr lang="en-US" altLang="zh-TW" b="1" dirty="0" smtClean="0">
              <a:latin typeface="新細明體" pitchFamily="18" charset="-120"/>
              <a:ea typeface="新細明體" pitchFamily="18" charset="-120"/>
            </a:endParaRPr>
          </a:p>
          <a:p>
            <a:pPr>
              <a:buNone/>
            </a:pPr>
            <a:endParaRPr lang="en-US" altLang="zh-TW" b="1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強調常出現的詞彙（放在分子）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抑制每個文件都出現的詞彙（放在分母）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sz="1200" b="1" dirty="0" smtClean="0">
              <a:latin typeface="新細明體" pitchFamily="18" charset="-120"/>
              <a:ea typeface="新細明體" pitchFamily="18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600" y="4005064"/>
            <a:ext cx="3600400" cy="11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56084</TotalTime>
  <Words>870</Words>
  <Application>Microsoft Office PowerPoint</Application>
  <PresentationFormat>如螢幕大小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Blends</vt:lpstr>
      <vt:lpstr>To 參加比賽的各位</vt:lpstr>
      <vt:lpstr>資料探勘之KKD流程 (Fayyad et al., 1996) </vt:lpstr>
      <vt:lpstr>資料探勘與機器學習的連結 (Fayyad et al., 1996)</vt:lpstr>
      <vt:lpstr>文字資料探勘的應用</vt:lpstr>
      <vt:lpstr>文字資料探勘的步驟</vt:lpstr>
      <vt:lpstr>步驟中會用到自然語言處理與理解 (NLP &amp; NLU)</vt:lpstr>
      <vt:lpstr>文字表示法 (詞袋BOW + 詞頻-反向文件頻TF-IDF)</vt:lpstr>
      <vt:lpstr>詞袋 Bag of Words (實際上就是向量化 Vectorized)</vt:lpstr>
      <vt:lpstr>語境中詞語的預期重疊 (詞頻-反向文件頻 TF-IDF)</vt:lpstr>
      <vt:lpstr>詞頻或文件頻的計數方式 (以兩篇報導文章為例) </vt:lpstr>
      <vt:lpstr>主題探勘在幹麻？</vt:lpstr>
      <vt:lpstr>主題探勘主流作法</vt:lpstr>
      <vt:lpstr>隱狄雷克分配 Latent Dirichlet Allocation</vt:lpstr>
      <vt:lpstr>舉個主題探勘的小例子 (體育新聞)</vt:lpstr>
      <vt:lpstr>主題探勘分配結果[101] (因為只有3篇 所以挑選k=2)</vt:lpstr>
      <vt:lpstr>文件1 (ESPN)</vt:lpstr>
      <vt:lpstr>文件2 (ESPN)</vt:lpstr>
      <vt:lpstr>文件3 (USA TODAY)</vt:lpstr>
      <vt:lpstr>畫個圖吧 (把高維度矩陣降到到二維)</vt:lpstr>
      <vt:lpstr>詞嵌入Word Embeddig向量空間中的特殊現象</vt:lpstr>
      <vt:lpstr>以上…暴龍Win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Tino</dc:creator>
  <cp:lastModifiedBy>CGU</cp:lastModifiedBy>
  <cp:revision>2127</cp:revision>
  <cp:lastPrinted>2018-09-11T13:01:50Z</cp:lastPrinted>
  <dcterms:created xsi:type="dcterms:W3CDTF">2002-11-04T14:21:00Z</dcterms:created>
  <dcterms:modified xsi:type="dcterms:W3CDTF">2019-05-26T08:50:37Z</dcterms:modified>
</cp:coreProperties>
</file>