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10"/>
  </p:notesMasterIdLst>
  <p:handoutMasterIdLst>
    <p:handoutMasterId r:id="rId11"/>
  </p:handoutMasterIdLst>
  <p:sldIdLst>
    <p:sldId id="1141" r:id="rId2"/>
    <p:sldId id="1142" r:id="rId3"/>
    <p:sldId id="1145" r:id="rId4"/>
    <p:sldId id="1143" r:id="rId5"/>
    <p:sldId id="1144" r:id="rId6"/>
    <p:sldId id="1146" r:id="rId7"/>
    <p:sldId id="1147" r:id="rId8"/>
    <p:sldId id="1148" r:id="rId9"/>
  </p:sldIdLst>
  <p:sldSz cx="9144000" cy="6858000" type="screen4x3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0000"/>
    <a:srgbClr val="0000FF"/>
    <a:srgbClr val="008000"/>
    <a:srgbClr val="FFE2DB"/>
    <a:srgbClr val="D4D4F4"/>
    <a:srgbClr val="ECECFA"/>
    <a:srgbClr val="6699FF"/>
    <a:srgbClr val="91F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9" autoAdjust="0"/>
    <p:restoredTop sz="94660" autoAdjust="0"/>
  </p:normalViewPr>
  <p:slideViewPr>
    <p:cSldViewPr>
      <p:cViewPr varScale="1">
        <p:scale>
          <a:sx n="69" d="100"/>
          <a:sy n="69" d="100"/>
        </p:scale>
        <p:origin x="128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119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119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charset="-120"/>
              </a:defRPr>
            </a:lvl1pPr>
          </a:lstStyle>
          <a:p>
            <a:pPr>
              <a:defRPr/>
            </a:pPr>
            <a:fld id="{E395E9B8-BD83-4BE8-93E3-2F1E6C6ACCD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343614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charset="-120"/>
              </a:defRPr>
            </a:lvl1pPr>
          </a:lstStyle>
          <a:p>
            <a:pPr>
              <a:defRPr/>
            </a:pPr>
            <a:fld id="{CAB992E0-DB34-4D0C-98B0-A15F7751E5A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320971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 defTabSz="990600"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 defTabSz="990600"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 defTabSz="990600"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 defTabSz="990600"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fld id="{F2DA5CA3-C335-4159-923F-FF81B4D3B9B9}" type="slidenum">
              <a:rPr lang="en-US" altLang="zh-TW" sz="1300" smtClean="0">
                <a:latin typeface="Tahoma" pitchFamily="34" charset="0"/>
              </a:rPr>
              <a:pPr/>
              <a:t>1</a:t>
            </a:fld>
            <a:endParaRPr lang="en-US" altLang="zh-TW" sz="1300" smtClean="0">
              <a:latin typeface="Tahoma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54305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7526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1pPr>
                <a:lvl2pPr marL="742950" indent="-28575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2pPr>
                <a:lvl3pPr marL="11430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3pPr>
                <a:lvl4pPr marL="16002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4pPr>
                <a:lvl5pPr marL="2057400" indent="-228600" eaLnBrk="0" hangingPunct="0"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9pPr>
              </a:lstStyle>
              <a:p>
                <a:pPr eaLnBrk="1" hangingPunct="1">
                  <a:defRPr/>
                </a:pPr>
                <a:endParaRPr lang="zh-TW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eaLnBrk="1" hangingPunct="1">
                <a:defRPr/>
              </a:pPr>
              <a:endParaRPr lang="zh-TW" altLang="en-US" smtClean="0"/>
            </a:p>
          </p:txBody>
        </p:sp>
      </p:grpSp>
      <p:sp>
        <p:nvSpPr>
          <p:cNvPr id="860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9144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860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124200"/>
            <a:ext cx="7620000" cy="2514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7D88FA8-1B97-4C06-BB3F-49F52A4F032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6740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BF4DED-F779-4087-B555-EA0A8854C9F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4691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31013" y="76200"/>
            <a:ext cx="2124075" cy="6172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221413" cy="6172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D196E-2EA7-4AA8-8A36-C35D8833BDDC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94233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470BE-853D-4E68-A305-83A9D0046998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3237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2EA94E-5253-4435-B523-D6A091FC639F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5162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17195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81550" y="1371600"/>
            <a:ext cx="4173538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54D1A-2210-465E-BF40-8178ABA8BEC4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6239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94FB2-7713-4A8F-B1FC-B923B4FC5A21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05537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C8F823-6D6A-48FC-B572-868EEF36C907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77782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 </a:t>
            </a:r>
            <a:fld id="{184CBEFD-AB42-4DFF-A6E3-33086FE2ADD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65590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FA263-0D4F-4072-AE75-268553090B27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5594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CA903-A0B7-4474-A2D3-42EA2DAB09B8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08493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ChangeArrowheads="1"/>
          </p:cNvSpPr>
          <p:nvPr/>
        </p:nvSpPr>
        <p:spPr bwMode="gray">
          <a:xfrm>
            <a:off x="442913" y="12398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algn="ctr" eaLnBrk="1" hangingPunct="1">
              <a:defRPr/>
            </a:pPr>
            <a:endParaRPr lang="zh-TW" altLang="zh-TW" sz="2400" smtClean="0"/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4867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497888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8500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500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500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29400" y="62484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000">
                <a:solidFill>
                  <a:schemeClr val="folHlink"/>
                </a:solidFill>
                <a:ea typeface="新細明體" charset="-120"/>
              </a:defRPr>
            </a:lvl1pPr>
          </a:lstStyle>
          <a:p>
            <a:pPr>
              <a:defRPr/>
            </a:pPr>
            <a:fld id="{86091C30-F929-4AA6-A5B7-47F98F9BA135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48" r:id="rId2"/>
    <p:sldLayoutId id="2147484152" r:id="rId3"/>
    <p:sldLayoutId id="2147484149" r:id="rId4"/>
    <p:sldLayoutId id="2147484153" r:id="rId5"/>
    <p:sldLayoutId id="2147484150" r:id="rId6"/>
    <p:sldLayoutId id="2147484154" r:id="rId7"/>
    <p:sldLayoutId id="2147484155" r:id="rId8"/>
    <p:sldLayoutId id="2147484156" r:id="rId9"/>
    <p:sldLayoutId id="2147484157" r:id="rId10"/>
    <p:sldLayoutId id="214748415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defRPr kumimoji="1" sz="2800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defRPr kumimoji="1" sz="2800">
          <a:solidFill>
            <a:schemeClr val="hlink"/>
          </a:solidFill>
          <a:latin typeface="Tahoma" pitchFamily="34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defRPr kumimoji="1" sz="2800">
          <a:solidFill>
            <a:schemeClr val="hlink"/>
          </a:solidFill>
          <a:latin typeface="Tahoma" pitchFamily="34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defRPr kumimoji="1" sz="2800">
          <a:solidFill>
            <a:schemeClr val="hlink"/>
          </a:solidFill>
          <a:latin typeface="Tahoma" pitchFamily="34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defRPr kumimoji="1" sz="2800">
          <a:solidFill>
            <a:schemeClr val="hlink"/>
          </a:solidFill>
          <a:latin typeface="Tahoma" pitchFamily="34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buFont typeface="Wingdings" pitchFamily="2" charset="2"/>
        <a:defRPr kumimoji="1" sz="2800">
          <a:solidFill>
            <a:schemeClr val="hlink"/>
          </a:solidFill>
          <a:latin typeface="Tahoma" pitchFamily="34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buFont typeface="Wingdings" pitchFamily="2" charset="2"/>
        <a:defRPr kumimoji="1" sz="2800">
          <a:solidFill>
            <a:schemeClr val="hlink"/>
          </a:solidFill>
          <a:latin typeface="Tahoma" pitchFamily="34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buFont typeface="Wingdings" pitchFamily="2" charset="2"/>
        <a:defRPr kumimoji="1" sz="2800">
          <a:solidFill>
            <a:schemeClr val="hlink"/>
          </a:solidFill>
          <a:latin typeface="Tahoma" pitchFamily="34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buFont typeface="Wingdings" pitchFamily="2" charset="2"/>
        <a:defRPr kumimoji="1" sz="2800">
          <a:solidFill>
            <a:schemeClr val="hlink"/>
          </a:solidFill>
          <a:latin typeface="Tahoma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200">
          <a:solidFill>
            <a:schemeClr val="folHlink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000">
          <a:solidFill>
            <a:srgbClr val="CC33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9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200" dirty="0" smtClean="0"/>
              <a:t> HW#1</a:t>
            </a:r>
            <a:endParaRPr lang="en-US" altLang="zh-TW" sz="3200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3276600"/>
            <a:ext cx="7620000" cy="2286000"/>
          </a:xfrm>
        </p:spPr>
        <p:txBody>
          <a:bodyPr/>
          <a:lstStyle/>
          <a:p>
            <a:pPr eaLnBrk="1" hangingPunct="1"/>
            <a:r>
              <a:rPr lang="en-US" altLang="zh-TW" sz="2800" dirty="0" smtClean="0">
                <a:solidFill>
                  <a:schemeClr val="folHlink"/>
                </a:solidFill>
              </a:rPr>
              <a:t>Wen-Yen </a:t>
            </a:r>
            <a:r>
              <a:rPr lang="en-US" altLang="zh-TW" sz="2800" dirty="0" smtClean="0">
                <a:solidFill>
                  <a:schemeClr val="folHlink"/>
                </a:solidFill>
              </a:rPr>
              <a:t>Hsu</a:t>
            </a:r>
            <a:endParaRPr lang="en-US" altLang="zh-TW" sz="2800" dirty="0" smtClean="0">
              <a:solidFill>
                <a:schemeClr val="folHlink"/>
              </a:solidFill>
            </a:endParaRPr>
          </a:p>
          <a:p>
            <a:pPr eaLnBrk="1" hangingPunct="1"/>
            <a:r>
              <a:rPr lang="en-US" altLang="zh-TW" sz="2800" dirty="0" err="1" smtClean="0">
                <a:solidFill>
                  <a:schemeClr val="folHlink"/>
                </a:solidFill>
              </a:rPr>
              <a:t>Dept</a:t>
            </a:r>
            <a:r>
              <a:rPr lang="en-US" altLang="zh-TW" sz="2800" dirty="0" smtClean="0">
                <a:solidFill>
                  <a:schemeClr val="folHlink"/>
                </a:solidFill>
              </a:rPr>
              <a:t> Electrical Engineering</a:t>
            </a:r>
          </a:p>
          <a:p>
            <a:pPr eaLnBrk="1" hangingPunct="1"/>
            <a:r>
              <a:rPr lang="en-US" altLang="zh-TW" sz="2800" dirty="0" smtClean="0">
                <a:solidFill>
                  <a:schemeClr val="folHlink"/>
                </a:solidFill>
              </a:rPr>
              <a:t>Chang Gung University</a:t>
            </a:r>
            <a:r>
              <a:rPr lang="en-US" altLang="zh-TW" sz="2800" smtClean="0">
                <a:solidFill>
                  <a:schemeClr val="folHlink"/>
                </a:solidFill>
              </a:rPr>
              <a:t>, </a:t>
            </a:r>
            <a:r>
              <a:rPr lang="en-US" altLang="zh-TW" sz="2800" smtClean="0">
                <a:solidFill>
                  <a:schemeClr val="folHlink"/>
                </a:solidFill>
              </a:rPr>
              <a:t>Taiwan</a:t>
            </a:r>
            <a:endParaRPr lang="zh-TW" altLang="af-ZA" sz="2800" dirty="0" smtClean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AM Modulation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AM is an old modulation method, please use the skills learned today to draw the following picture. Add noise to simulate the real situation.</a:t>
            </a:r>
          </a:p>
          <a:p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D470BE-853D-4E68-A305-83A9D0046998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708920"/>
            <a:ext cx="7056784" cy="39473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71600" y="2132856"/>
            <a:ext cx="4648200" cy="400050"/>
          </a:xfrm>
          <a:prstGeom prst="rect">
            <a:avLst/>
          </a:prstGeom>
          <a:noFill/>
        </p:spPr>
      </p:pic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40152" y="2204864"/>
            <a:ext cx="2190750" cy="209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 Hint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D470BE-853D-4E68-A305-83A9D0046998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467544" y="1412776"/>
            <a:ext cx="5832648" cy="5324535"/>
          </a:xfrm>
          <a:prstGeom prst="rect">
            <a:avLst/>
          </a:prstGeom>
          <a:ln>
            <a:solidFill>
              <a:srgbClr val="060000"/>
            </a:solidFill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altLang="zh-TW" i="1" dirty="0" smtClean="0">
                <a:solidFill>
                  <a:srgbClr val="93A1A1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#import module</a:t>
            </a:r>
          </a:p>
          <a:p>
            <a:pPr eaLnBrk="0" hangingPunct="0"/>
            <a:endParaRPr lang="en-US" altLang="zh-TW" i="1" dirty="0" smtClean="0">
              <a:solidFill>
                <a:srgbClr val="93A1A1"/>
              </a:solidFill>
              <a:latin typeface="Consolas" pitchFamily="49" charset="0"/>
              <a:ea typeface="新細明體" pitchFamily="18" charset="-120"/>
              <a:cs typeface="Consolas" pitchFamily="49" charset="0"/>
            </a:endParaRPr>
          </a:p>
          <a:p>
            <a:pPr lvl="0" eaLnBrk="0" hangingPunct="0"/>
            <a:r>
              <a:rPr lang="en-US" altLang="zh-TW" i="1" dirty="0" smtClean="0">
                <a:solidFill>
                  <a:srgbClr val="93A1A1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#frequency</a:t>
            </a:r>
            <a:endParaRPr lang="en-US" altLang="zh-TW" sz="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f_c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50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i="1" dirty="0" smtClean="0">
                <a:solidFill>
                  <a:srgbClr val="93A1A1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#50Hz</a:t>
            </a:r>
            <a:endParaRPr lang="en-US" altLang="zh-TW" sz="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eaLnBrk="0" hangingPunct="0"/>
            <a:r>
              <a:rPr lang="en-US" altLang="zh-TW" i="1" dirty="0" smtClean="0">
                <a:solidFill>
                  <a:srgbClr val="93A1A1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...</a:t>
            </a:r>
          </a:p>
          <a:p>
            <a:pPr lvl="0" eaLnBrk="0" hangingPunct="0"/>
            <a:r>
              <a:rPr lang="en-US" altLang="zh-TW" i="1" dirty="0" smtClean="0">
                <a:solidFill>
                  <a:srgbClr val="93A1A1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#time</a:t>
            </a:r>
            <a:endParaRPr lang="en-US" altLang="zh-TW" sz="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t </a:t>
            </a:r>
            <a:r>
              <a:rPr lang="en-US" altLang="zh-TW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np.linspace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0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1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1000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 </a:t>
            </a:r>
            <a:endParaRPr lang="en-US" altLang="zh-TW" sz="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i="1" dirty="0" smtClean="0">
                <a:solidFill>
                  <a:srgbClr val="93A1A1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#carrier</a:t>
            </a:r>
            <a:endParaRPr lang="en-US" altLang="zh-TW" sz="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carrier </a:t>
            </a:r>
            <a:r>
              <a:rPr lang="en-US" altLang="zh-TW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np.cos(</a:t>
            </a:r>
            <a:r>
              <a:rPr lang="en-US" altLang="zh-TW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2</a:t>
            </a:r>
            <a:r>
              <a:rPr lang="en-US" altLang="zh-TW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*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np.pi</a:t>
            </a:r>
            <a:r>
              <a:rPr lang="en-US" altLang="zh-TW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*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f_c</a:t>
            </a:r>
            <a:r>
              <a:rPr lang="en-US" altLang="zh-TW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*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t)</a:t>
            </a:r>
            <a:endParaRPr lang="en-US" altLang="zh-TW" sz="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i="1" dirty="0" smtClean="0">
                <a:solidFill>
                  <a:srgbClr val="93A1A1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#signal</a:t>
            </a:r>
            <a:endParaRPr lang="en-US" altLang="zh-TW" sz="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signal </a:t>
            </a:r>
            <a:r>
              <a:rPr lang="en-US" altLang="zh-TW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 </a:t>
            </a:r>
            <a:endParaRPr lang="en-US" altLang="zh-TW" sz="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i="1" dirty="0" smtClean="0">
                <a:solidFill>
                  <a:srgbClr val="93A1A1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#am = signal*carrier</a:t>
            </a:r>
            <a:endParaRPr lang="en-US" altLang="zh-TW" sz="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am </a:t>
            </a:r>
            <a:r>
              <a:rPr lang="en-US" altLang="zh-TW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endParaRPr lang="en-US" altLang="zh-TW" sz="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am </a:t>
            </a:r>
            <a:r>
              <a:rPr lang="en-US" altLang="zh-TW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am </a:t>
            </a:r>
            <a:r>
              <a:rPr lang="en-US" altLang="zh-TW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+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0.5</a:t>
            </a:r>
            <a:r>
              <a:rPr lang="en-US" altLang="zh-TW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*</a:t>
            </a:r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np.random.rand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1000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lang="en-US" altLang="zh-TW" sz="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i="1" dirty="0" smtClean="0">
                <a:solidFill>
                  <a:srgbClr val="93A1A1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#plot</a:t>
            </a:r>
            <a:endParaRPr lang="en-US" altLang="zh-TW" sz="8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i="1" dirty="0" smtClean="0">
                <a:solidFill>
                  <a:srgbClr val="93A1A1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...</a:t>
            </a:r>
            <a:endParaRPr lang="en-US" altLang="zh-TW" dirty="0" smtClean="0">
              <a:solidFill>
                <a:srgbClr val="333333"/>
              </a:solidFill>
              <a:latin typeface="Consolas" pitchFamily="49" charset="0"/>
              <a:ea typeface="新細明體" pitchFamily="18" charset="-120"/>
              <a:cs typeface="Consolas" pitchFamily="49" charset="0"/>
            </a:endParaRPr>
          </a:p>
          <a:p>
            <a:pPr lvl="0" eaLnBrk="0" hangingPunct="0"/>
            <a:r>
              <a:rPr lang="en-US" altLang="zh-TW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plt.show</a:t>
            </a:r>
            <a:r>
              <a:rPr lang="en-US" altLang="zh-TW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()</a:t>
            </a:r>
            <a:endParaRPr lang="en-US" altLang="zh-TW" sz="54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AM Modulation Implement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D470BE-853D-4E68-A305-83A9D0046998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467544" y="1268760"/>
            <a:ext cx="5976664" cy="5447645"/>
          </a:xfrm>
          <a:prstGeom prst="rect">
            <a:avLst/>
          </a:prstGeom>
          <a:ln>
            <a:solidFill>
              <a:srgbClr val="060000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zh-TW" sz="1200" i="1" dirty="0" smtClean="0">
                <a:solidFill>
                  <a:srgbClr val="93A1A1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#import module</a:t>
            </a:r>
            <a:endParaRPr lang="en-US" altLang="zh-TW" sz="12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2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import</a:t>
            </a:r>
            <a:r>
              <a:rPr lang="en-US" altLang="zh-TW" sz="12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2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matplotlib.pyplot</a:t>
            </a:r>
            <a:r>
              <a:rPr lang="en-US" altLang="zh-TW" sz="12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2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as</a:t>
            </a:r>
            <a:r>
              <a:rPr lang="en-US" altLang="zh-TW" sz="12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2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plt</a:t>
            </a:r>
            <a:endParaRPr lang="en-US" altLang="zh-TW" sz="12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2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import</a:t>
            </a:r>
            <a:r>
              <a:rPr lang="en-US" altLang="zh-TW" sz="12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2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numpy</a:t>
            </a:r>
            <a:r>
              <a:rPr lang="en-US" altLang="zh-TW" sz="12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2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as</a:t>
            </a:r>
            <a:r>
              <a:rPr lang="en-US" altLang="zh-TW" sz="12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2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np</a:t>
            </a:r>
            <a:endParaRPr lang="en-US" altLang="zh-TW" sz="12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200" i="1" dirty="0" smtClean="0">
                <a:solidFill>
                  <a:srgbClr val="93A1A1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#frequency</a:t>
            </a:r>
            <a:endParaRPr lang="en-US" altLang="zh-TW" sz="12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2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f_c</a:t>
            </a:r>
            <a:r>
              <a:rPr lang="en-US" altLang="zh-TW" sz="12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2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2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2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50</a:t>
            </a:r>
            <a:r>
              <a:rPr lang="en-US" altLang="zh-TW" sz="12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200" i="1" dirty="0" smtClean="0">
                <a:solidFill>
                  <a:srgbClr val="93A1A1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#50Hz</a:t>
            </a:r>
            <a:endParaRPr lang="en-US" altLang="zh-TW" sz="12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2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f_1 </a:t>
            </a:r>
            <a:r>
              <a:rPr lang="en-US" altLang="zh-TW" sz="12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2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2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2</a:t>
            </a:r>
            <a:r>
              <a:rPr lang="en-US" altLang="zh-TW" sz="12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200" i="1" dirty="0" smtClean="0">
                <a:solidFill>
                  <a:srgbClr val="93A1A1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#2Hz</a:t>
            </a:r>
            <a:endParaRPr lang="en-US" altLang="zh-TW" sz="12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2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f_2 </a:t>
            </a:r>
            <a:r>
              <a:rPr lang="en-US" altLang="zh-TW" sz="12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2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2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5</a:t>
            </a:r>
            <a:r>
              <a:rPr lang="en-US" altLang="zh-TW" sz="12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200" i="1" dirty="0" smtClean="0">
                <a:solidFill>
                  <a:srgbClr val="93A1A1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#2Hz</a:t>
            </a:r>
            <a:endParaRPr lang="en-US" altLang="zh-TW" sz="12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200" i="1" dirty="0" smtClean="0">
                <a:solidFill>
                  <a:srgbClr val="93A1A1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#time</a:t>
            </a:r>
            <a:endParaRPr lang="en-US" altLang="zh-TW" sz="12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2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t </a:t>
            </a:r>
            <a:r>
              <a:rPr lang="en-US" altLang="zh-TW" sz="12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2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2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np.linspace</a:t>
            </a:r>
            <a:r>
              <a:rPr lang="en-US" altLang="zh-TW" sz="12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sz="12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0</a:t>
            </a:r>
            <a:r>
              <a:rPr lang="en-US" altLang="zh-TW" sz="12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</a:t>
            </a:r>
            <a:r>
              <a:rPr lang="en-US" altLang="zh-TW" sz="12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1</a:t>
            </a:r>
            <a:r>
              <a:rPr lang="en-US" altLang="zh-TW" sz="12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</a:t>
            </a:r>
            <a:r>
              <a:rPr lang="en-US" altLang="zh-TW" sz="12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1000</a:t>
            </a:r>
            <a:r>
              <a:rPr lang="en-US" altLang="zh-TW" sz="12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lang="en-US" altLang="zh-TW" sz="12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200" i="1" dirty="0" smtClean="0">
                <a:solidFill>
                  <a:srgbClr val="93A1A1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#carrier</a:t>
            </a:r>
            <a:endParaRPr lang="en-US" altLang="zh-TW" sz="12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2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carrier </a:t>
            </a:r>
            <a:r>
              <a:rPr lang="en-US" altLang="zh-TW" sz="12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2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np.cos(</a:t>
            </a:r>
            <a:r>
              <a:rPr lang="en-US" altLang="zh-TW" sz="12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2</a:t>
            </a:r>
            <a:r>
              <a:rPr lang="en-US" altLang="zh-TW" sz="12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*</a:t>
            </a:r>
            <a:r>
              <a:rPr lang="en-US" altLang="zh-TW" sz="12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np.pi</a:t>
            </a:r>
            <a:r>
              <a:rPr lang="en-US" altLang="zh-TW" sz="12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*</a:t>
            </a:r>
            <a:r>
              <a:rPr lang="en-US" altLang="zh-TW" sz="12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f_c</a:t>
            </a:r>
            <a:r>
              <a:rPr lang="en-US" altLang="zh-TW" sz="12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*</a:t>
            </a:r>
            <a:r>
              <a:rPr lang="en-US" altLang="zh-TW" sz="12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t)</a:t>
            </a:r>
            <a:endParaRPr lang="en-US" altLang="zh-TW" sz="12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200" i="1" dirty="0" smtClean="0">
                <a:solidFill>
                  <a:srgbClr val="93A1A1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#signal</a:t>
            </a:r>
            <a:endParaRPr lang="en-US" altLang="zh-TW" sz="12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2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S1 </a:t>
            </a:r>
            <a:r>
              <a:rPr lang="en-US" altLang="zh-TW" sz="12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2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np.cos(</a:t>
            </a:r>
            <a:r>
              <a:rPr lang="en-US" altLang="zh-TW" sz="12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2</a:t>
            </a:r>
            <a:r>
              <a:rPr lang="en-US" altLang="zh-TW" sz="12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*</a:t>
            </a:r>
            <a:r>
              <a:rPr lang="en-US" altLang="zh-TW" sz="12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np.pi</a:t>
            </a:r>
            <a:r>
              <a:rPr lang="en-US" altLang="zh-TW" sz="12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*</a:t>
            </a:r>
            <a:r>
              <a:rPr lang="en-US" altLang="zh-TW" sz="12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f_1</a:t>
            </a:r>
            <a:r>
              <a:rPr lang="en-US" altLang="zh-TW" sz="12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*</a:t>
            </a:r>
            <a:r>
              <a:rPr lang="en-US" altLang="zh-TW" sz="12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t </a:t>
            </a:r>
            <a:r>
              <a:rPr lang="en-US" altLang="zh-TW" sz="12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+</a:t>
            </a:r>
            <a:r>
              <a:rPr lang="en-US" altLang="zh-TW" sz="12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2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0.5</a:t>
            </a:r>
            <a:r>
              <a:rPr lang="en-US" altLang="zh-TW" sz="12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*</a:t>
            </a:r>
            <a:r>
              <a:rPr lang="en-US" altLang="zh-TW" sz="12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np.pi</a:t>
            </a:r>
            <a:r>
              <a:rPr lang="en-US" altLang="zh-TW" sz="12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 </a:t>
            </a:r>
            <a:r>
              <a:rPr lang="en-US" altLang="zh-TW" sz="1200" i="1" dirty="0" smtClean="0">
                <a:solidFill>
                  <a:srgbClr val="93A1A1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#degree 90</a:t>
            </a:r>
            <a:endParaRPr lang="en-US" altLang="zh-TW" sz="12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2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S2 </a:t>
            </a:r>
            <a:r>
              <a:rPr lang="en-US" altLang="zh-TW" sz="12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2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2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0.5</a:t>
            </a:r>
            <a:r>
              <a:rPr lang="en-US" altLang="zh-TW" sz="12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*</a:t>
            </a:r>
            <a:r>
              <a:rPr lang="en-US" altLang="zh-TW" sz="12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np.cos</a:t>
            </a:r>
            <a:r>
              <a:rPr lang="en-US" altLang="zh-TW" sz="12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sz="12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2</a:t>
            </a:r>
            <a:r>
              <a:rPr lang="en-US" altLang="zh-TW" sz="12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*</a:t>
            </a:r>
            <a:r>
              <a:rPr lang="en-US" altLang="zh-TW" sz="12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np.pi</a:t>
            </a:r>
            <a:r>
              <a:rPr lang="en-US" altLang="zh-TW" sz="12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*</a:t>
            </a:r>
            <a:r>
              <a:rPr lang="en-US" altLang="zh-TW" sz="12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f_2</a:t>
            </a:r>
            <a:r>
              <a:rPr lang="en-US" altLang="zh-TW" sz="12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*</a:t>
            </a:r>
            <a:r>
              <a:rPr lang="en-US" altLang="zh-TW" sz="12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t </a:t>
            </a:r>
            <a:r>
              <a:rPr lang="en-US" altLang="zh-TW" sz="12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+</a:t>
            </a:r>
            <a:r>
              <a:rPr lang="en-US" altLang="zh-TW" sz="12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2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0.25</a:t>
            </a:r>
            <a:r>
              <a:rPr lang="en-US" altLang="zh-TW" sz="12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*</a:t>
            </a:r>
            <a:r>
              <a:rPr lang="en-US" altLang="zh-TW" sz="12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np.pi</a:t>
            </a:r>
            <a:r>
              <a:rPr lang="en-US" altLang="zh-TW" sz="12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  </a:t>
            </a:r>
            <a:r>
              <a:rPr lang="en-US" altLang="zh-TW" sz="1200" i="1" dirty="0" smtClean="0">
                <a:solidFill>
                  <a:srgbClr val="93A1A1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#degree 45</a:t>
            </a:r>
            <a:endParaRPr lang="en-US" altLang="zh-TW" sz="12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2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signal </a:t>
            </a:r>
            <a:r>
              <a:rPr lang="en-US" altLang="zh-TW" sz="12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2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S1 </a:t>
            </a:r>
            <a:r>
              <a:rPr lang="en-US" altLang="zh-TW" sz="12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+</a:t>
            </a:r>
            <a:r>
              <a:rPr lang="en-US" altLang="zh-TW" sz="12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S2</a:t>
            </a:r>
            <a:endParaRPr lang="en-US" altLang="zh-TW" sz="12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200" i="1" dirty="0" smtClean="0">
                <a:solidFill>
                  <a:srgbClr val="93A1A1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#am = signal*carrier</a:t>
            </a:r>
            <a:endParaRPr lang="en-US" altLang="zh-TW" sz="12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2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am </a:t>
            </a:r>
            <a:r>
              <a:rPr lang="en-US" altLang="zh-TW" sz="12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2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signal</a:t>
            </a:r>
            <a:r>
              <a:rPr lang="en-US" altLang="zh-TW" sz="12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*</a:t>
            </a:r>
            <a:r>
              <a:rPr lang="en-US" altLang="zh-TW" sz="12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carrier</a:t>
            </a:r>
            <a:endParaRPr lang="en-US" altLang="zh-TW" sz="12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2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am </a:t>
            </a:r>
            <a:r>
              <a:rPr lang="en-US" altLang="zh-TW" sz="12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2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am </a:t>
            </a:r>
            <a:r>
              <a:rPr lang="en-US" altLang="zh-TW" sz="12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+</a:t>
            </a:r>
            <a:r>
              <a:rPr lang="en-US" altLang="zh-TW" sz="12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2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0.5</a:t>
            </a:r>
            <a:r>
              <a:rPr lang="en-US" altLang="zh-TW" sz="12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*</a:t>
            </a:r>
            <a:r>
              <a:rPr lang="en-US" altLang="zh-TW" sz="12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np.random.rand</a:t>
            </a:r>
            <a:r>
              <a:rPr lang="en-US" altLang="zh-TW" sz="12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sz="12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1000</a:t>
            </a:r>
            <a:r>
              <a:rPr lang="en-US" altLang="zh-TW" sz="12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lang="en-US" altLang="zh-TW" sz="12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200" i="1" dirty="0" smtClean="0">
                <a:solidFill>
                  <a:srgbClr val="93A1A1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#plot</a:t>
            </a:r>
            <a:endParaRPr lang="en-US" altLang="zh-TW" sz="12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2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plt.subplot</a:t>
            </a:r>
            <a:r>
              <a:rPr lang="en-US" altLang="zh-TW" sz="12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sz="12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311</a:t>
            </a:r>
            <a:r>
              <a:rPr lang="en-US" altLang="zh-TW" sz="12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lang="en-US" altLang="zh-TW" sz="12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2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plt.plot</a:t>
            </a:r>
            <a:r>
              <a:rPr lang="en-US" altLang="zh-TW" sz="12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sz="12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t,carrier,label</a:t>
            </a:r>
            <a:r>
              <a:rPr lang="en-US" altLang="zh-TW" sz="12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200" dirty="0" err="1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str</a:t>
            </a:r>
            <a:r>
              <a:rPr lang="en-US" altLang="zh-TW" sz="12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sz="12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'carrier'</a:t>
            </a:r>
            <a:r>
              <a:rPr lang="en-US" altLang="zh-TW" sz="12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))</a:t>
            </a:r>
            <a:endParaRPr lang="en-US" altLang="zh-TW" sz="12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2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plt.legend</a:t>
            </a:r>
            <a:r>
              <a:rPr lang="en-US" altLang="zh-TW" sz="12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(loc</a:t>
            </a:r>
            <a:r>
              <a:rPr lang="en-US" altLang="zh-TW" sz="12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2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"lower right"</a:t>
            </a:r>
            <a:r>
              <a:rPr lang="en-US" altLang="zh-TW" sz="12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  </a:t>
            </a:r>
            <a:endParaRPr lang="en-US" altLang="zh-TW" sz="12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2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plt.subplot</a:t>
            </a:r>
            <a:r>
              <a:rPr lang="en-US" altLang="zh-TW" sz="12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sz="12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312</a:t>
            </a:r>
            <a:r>
              <a:rPr lang="en-US" altLang="zh-TW" sz="12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lang="en-US" altLang="zh-TW" sz="12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2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plt.plot</a:t>
            </a:r>
            <a:r>
              <a:rPr lang="en-US" altLang="zh-TW" sz="12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sz="12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t,signal,label</a:t>
            </a:r>
            <a:r>
              <a:rPr lang="en-US" altLang="zh-TW" sz="12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200" dirty="0" err="1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str</a:t>
            </a:r>
            <a:r>
              <a:rPr lang="en-US" altLang="zh-TW" sz="12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sz="12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'signal'</a:t>
            </a:r>
            <a:r>
              <a:rPr lang="en-US" altLang="zh-TW" sz="12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))</a:t>
            </a:r>
            <a:endParaRPr lang="en-US" altLang="zh-TW" sz="12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2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plt.legend</a:t>
            </a:r>
            <a:r>
              <a:rPr lang="en-US" altLang="zh-TW" sz="12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(loc</a:t>
            </a:r>
            <a:r>
              <a:rPr lang="en-US" altLang="zh-TW" sz="12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2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"lower right"</a:t>
            </a:r>
            <a:r>
              <a:rPr lang="en-US" altLang="zh-TW" sz="12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  </a:t>
            </a:r>
            <a:endParaRPr lang="en-US" altLang="zh-TW" sz="12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2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plt.subplot</a:t>
            </a:r>
            <a:r>
              <a:rPr lang="en-US" altLang="zh-TW" sz="12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sz="12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313</a:t>
            </a:r>
            <a:r>
              <a:rPr lang="en-US" altLang="zh-TW" sz="12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lang="en-US" altLang="zh-TW" sz="12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2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plt.plot</a:t>
            </a:r>
            <a:r>
              <a:rPr lang="en-US" altLang="zh-TW" sz="12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sz="12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t,am,label</a:t>
            </a:r>
            <a:r>
              <a:rPr lang="en-US" altLang="zh-TW" sz="12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200" dirty="0" err="1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str</a:t>
            </a:r>
            <a:r>
              <a:rPr lang="en-US" altLang="zh-TW" sz="12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sz="12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'AM'</a:t>
            </a:r>
            <a:r>
              <a:rPr lang="en-US" altLang="zh-TW" sz="12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))</a:t>
            </a:r>
            <a:endParaRPr lang="en-US" altLang="zh-TW" sz="12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2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plt.legend</a:t>
            </a:r>
            <a:r>
              <a:rPr lang="en-US" altLang="zh-TW" sz="12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(loc</a:t>
            </a:r>
            <a:r>
              <a:rPr lang="en-US" altLang="zh-TW" sz="12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2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"lower right"</a:t>
            </a:r>
            <a:r>
              <a:rPr lang="en-US" altLang="zh-TW" sz="12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  </a:t>
            </a:r>
            <a:endParaRPr lang="en-US" altLang="zh-TW" sz="12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2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plt.show</a:t>
            </a:r>
            <a:r>
              <a:rPr lang="en-US" altLang="zh-TW" sz="12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()</a:t>
            </a:r>
            <a:endParaRPr lang="en-US" altLang="zh-TW" sz="12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FSK Modulation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FSK is a digital modulation technology that uses two different frequencies to encode the signal. Please draw the following picture. </a:t>
            </a:r>
          </a:p>
          <a:p>
            <a:r>
              <a:rPr lang="en-US" altLang="zh-TW" sz="2000" i="1" dirty="0" smtClean="0"/>
              <a:t>f</a:t>
            </a:r>
            <a:r>
              <a:rPr lang="en-US" altLang="zh-TW" sz="2000" dirty="0" smtClean="0"/>
              <a:t> high = 5 , </a:t>
            </a:r>
            <a:r>
              <a:rPr lang="en-US" altLang="zh-TW" sz="2000" i="1" dirty="0" smtClean="0"/>
              <a:t>f</a:t>
            </a:r>
            <a:r>
              <a:rPr lang="en-US" altLang="zh-TW" sz="2000" dirty="0" smtClean="0"/>
              <a:t> low = 2 , bit stream = 0101001101 </a:t>
            </a:r>
            <a:endParaRPr lang="zh-TW" altLang="en-US" sz="2000" dirty="0" smtClean="0"/>
          </a:p>
          <a:p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D470BE-853D-4E68-A305-83A9D0046998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564904"/>
            <a:ext cx="7560840" cy="41705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Exercise Keynote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Array creation</a:t>
            </a:r>
          </a:p>
          <a:p>
            <a:r>
              <a:rPr lang="en-US" altLang="zh-TW" dirty="0" smtClean="0"/>
              <a:t>Understanding the relationship between </a:t>
            </a:r>
            <a:r>
              <a:rPr lang="en-US" altLang="zh-TW" dirty="0" err="1" smtClean="0"/>
              <a:t>np.linspace</a:t>
            </a:r>
            <a:r>
              <a:rPr lang="en-US" altLang="zh-TW" dirty="0" smtClean="0"/>
              <a:t> and plot result</a:t>
            </a:r>
          </a:p>
          <a:p>
            <a:r>
              <a:rPr lang="en-US" altLang="zh-TW" dirty="0" smtClean="0"/>
              <a:t>Control flow (for…, if…)</a:t>
            </a:r>
          </a:p>
          <a:p>
            <a:r>
              <a:rPr lang="en-US" altLang="zh-TW" dirty="0" smtClean="0"/>
              <a:t>Array split and combination</a:t>
            </a:r>
          </a:p>
          <a:p>
            <a:r>
              <a:rPr lang="en-US" altLang="zh-TW" dirty="0" smtClean="0"/>
              <a:t>Using function (optional)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D470BE-853D-4E68-A305-83A9D0046998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FSK Main Architecture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D470BE-853D-4E68-A305-83A9D0046998}" type="slidenum">
              <a:rPr lang="en-US" altLang="zh-TW" smtClean="0"/>
              <a:pPr>
                <a:defRPr/>
              </a:pPr>
              <a:t>7</a:t>
            </a:fld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467544" y="1268760"/>
            <a:ext cx="8496944" cy="5478423"/>
          </a:xfrm>
          <a:prstGeom prst="rect">
            <a:avLst/>
          </a:prstGeom>
          <a:ln>
            <a:solidFill>
              <a:srgbClr val="060000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zh-TW" sz="14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import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4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matplotlib.pyplot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4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as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4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plt</a:t>
            </a:r>
            <a:endParaRPr lang="en-US" altLang="zh-TW" sz="14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4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import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4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numpy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4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as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4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np</a:t>
            </a:r>
            <a:endParaRPr lang="en-US" altLang="zh-TW" sz="14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400" i="1" dirty="0" smtClean="0">
                <a:solidFill>
                  <a:srgbClr val="93A1A1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# given condition</a:t>
            </a:r>
            <a:endParaRPr lang="en-US" altLang="zh-TW" sz="14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4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bit_stream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4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4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np.array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([</a:t>
            </a:r>
            <a:r>
              <a:rPr lang="en-US" altLang="zh-TW" sz="14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0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sz="14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1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sz="14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0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sz="14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1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sz="14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0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sz="14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0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sz="14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1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sz="14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1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sz="14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0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sz="14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1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])</a:t>
            </a:r>
            <a:endParaRPr lang="en-US" altLang="zh-TW" sz="14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4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f_low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4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4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2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400" i="1" dirty="0" smtClean="0">
                <a:solidFill>
                  <a:srgbClr val="93A1A1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#2Hz</a:t>
            </a:r>
            <a:endParaRPr lang="en-US" altLang="zh-TW" sz="14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4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f_high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4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4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5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400" i="1" dirty="0" smtClean="0">
                <a:solidFill>
                  <a:srgbClr val="93A1A1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#5Hz</a:t>
            </a:r>
            <a:endParaRPr lang="en-US" altLang="zh-TW" sz="14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400" i="1" dirty="0" smtClean="0">
                <a:solidFill>
                  <a:srgbClr val="93A1A1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# decide by yourself</a:t>
            </a:r>
            <a:endParaRPr lang="en-US" altLang="zh-TW" sz="14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4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total_point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4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4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1000</a:t>
            </a:r>
            <a:endParaRPr lang="en-US" altLang="zh-TW" sz="14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400" i="1" dirty="0" smtClean="0">
                <a:solidFill>
                  <a:srgbClr val="93A1A1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# execution</a:t>
            </a:r>
            <a:endParaRPr lang="en-US" altLang="zh-TW" sz="14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signal, </a:t>
            </a:r>
            <a:r>
              <a:rPr lang="en-US" altLang="zh-TW" sz="14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carrier_high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sz="14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carrier_low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sz="14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fsk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t </a:t>
            </a:r>
            <a:r>
              <a:rPr lang="en-US" altLang="zh-TW" sz="14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400" b="1" dirty="0" err="1" smtClean="0">
                <a:solidFill>
                  <a:srgbClr val="FF00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FSKmodulation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sz="14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bit_stream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sz="14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f_low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sz="14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f_high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sz="14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total_point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lang="en-US" altLang="zh-TW" sz="14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400" i="1" dirty="0" smtClean="0">
                <a:solidFill>
                  <a:srgbClr val="93A1A1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# plot results</a:t>
            </a:r>
            <a:endParaRPr lang="en-US" altLang="zh-TW" sz="14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4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plt.subplot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sz="14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411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lang="en-US" altLang="zh-TW" sz="14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4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plt.plot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sz="14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t,signal,label</a:t>
            </a:r>
            <a:r>
              <a:rPr lang="en-US" altLang="zh-TW" sz="14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400" dirty="0" err="1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str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sz="14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'signal'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))</a:t>
            </a:r>
            <a:endParaRPr lang="en-US" altLang="zh-TW" sz="14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4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plt.legend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(loc</a:t>
            </a:r>
            <a:r>
              <a:rPr lang="en-US" altLang="zh-TW" sz="14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4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"lower right"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  </a:t>
            </a:r>
            <a:endParaRPr lang="en-US" altLang="zh-TW" sz="14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4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plt.subplot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sz="14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412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lang="en-US" altLang="zh-TW" sz="14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4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plt.plot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sz="14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t,carrier_high,label</a:t>
            </a:r>
            <a:r>
              <a:rPr lang="en-US" altLang="zh-TW" sz="14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400" dirty="0" err="1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str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sz="14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'carrier high'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))</a:t>
            </a:r>
            <a:endParaRPr lang="en-US" altLang="zh-TW" sz="14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4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plt.legend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(loc</a:t>
            </a:r>
            <a:r>
              <a:rPr lang="en-US" altLang="zh-TW" sz="14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4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"lower right"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  </a:t>
            </a:r>
            <a:endParaRPr lang="en-US" altLang="zh-TW" sz="14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4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plt.subplot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sz="14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413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lang="en-US" altLang="zh-TW" sz="14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4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plt.plot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sz="14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t,carrier_low,label</a:t>
            </a:r>
            <a:r>
              <a:rPr lang="en-US" altLang="zh-TW" sz="14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400" dirty="0" err="1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str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sz="14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'carrier low'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))</a:t>
            </a:r>
            <a:endParaRPr lang="en-US" altLang="zh-TW" sz="14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4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plt.legend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(loc</a:t>
            </a:r>
            <a:r>
              <a:rPr lang="en-US" altLang="zh-TW" sz="14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4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"lower right"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  </a:t>
            </a:r>
            <a:endParaRPr lang="en-US" altLang="zh-TW" sz="14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4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plt.subplot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sz="14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414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lang="en-US" altLang="zh-TW" sz="14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4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plt.plot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sz="14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t,fsk,label</a:t>
            </a:r>
            <a:r>
              <a:rPr lang="en-US" altLang="zh-TW" sz="14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400" dirty="0" err="1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str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sz="14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'FSK'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))</a:t>
            </a:r>
            <a:endParaRPr lang="en-US" altLang="zh-TW" sz="14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4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plt.legend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(loc</a:t>
            </a:r>
            <a:r>
              <a:rPr lang="en-US" altLang="zh-TW" sz="14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400" dirty="0" smtClean="0">
                <a:solidFill>
                  <a:srgbClr val="2AA198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"lower right"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  </a:t>
            </a:r>
            <a:endParaRPr lang="en-US" altLang="zh-TW" sz="14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4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plt.show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()</a:t>
            </a:r>
            <a:endParaRPr lang="en-US" altLang="zh-TW" sz="14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FSKmodulation</a:t>
            </a:r>
            <a:r>
              <a:rPr lang="en-US" altLang="zh-TW" dirty="0" smtClean="0"/>
              <a:t>() Implement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D470BE-853D-4E68-A305-83A9D0046998}" type="slidenum">
              <a:rPr lang="en-US" altLang="zh-TW" smtClean="0"/>
              <a:pPr>
                <a:defRPr/>
              </a:pPr>
              <a:t>8</a:t>
            </a:fld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467544" y="1340768"/>
            <a:ext cx="8136904" cy="5478423"/>
          </a:xfrm>
          <a:prstGeom prst="rect">
            <a:avLst/>
          </a:prstGeom>
          <a:ln>
            <a:solidFill>
              <a:srgbClr val="060000"/>
            </a:solidFill>
          </a:ln>
        </p:spPr>
        <p:txBody>
          <a:bodyPr wrap="square">
            <a:spAutoFit/>
          </a:bodyPr>
          <a:lstStyle/>
          <a:p>
            <a:pPr lvl="0" eaLnBrk="0" hangingPunct="0"/>
            <a:r>
              <a:rPr lang="en-US" altLang="zh-TW" sz="1400" b="1" dirty="0" smtClean="0">
                <a:solidFill>
                  <a:srgbClr val="07364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def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400" dirty="0" err="1" smtClean="0">
                <a:solidFill>
                  <a:srgbClr val="268BD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FSKmodulation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sz="14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bit_stream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sz="14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f_low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sz="14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f_high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sz="14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total_point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):</a:t>
            </a:r>
            <a:endParaRPr lang="en-US" altLang="zh-TW" sz="14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   </a:t>
            </a:r>
            <a:r>
              <a:rPr lang="en-US" altLang="zh-TW" sz="1400" i="1" dirty="0" smtClean="0">
                <a:solidFill>
                  <a:srgbClr val="93A1A1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# basic setting</a:t>
            </a:r>
            <a:endParaRPr lang="en-US" altLang="zh-TW" sz="14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   </a:t>
            </a:r>
            <a:r>
              <a:rPr lang="en-US" altLang="zh-TW" sz="14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bit_stream_length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4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4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bit_stream.shape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[</a:t>
            </a:r>
            <a:r>
              <a:rPr lang="en-US" altLang="zh-TW" sz="14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0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]</a:t>
            </a:r>
            <a:endParaRPr lang="en-US" altLang="zh-TW" sz="14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   </a:t>
            </a:r>
            <a:r>
              <a:rPr lang="en-US" altLang="zh-TW" sz="14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pt_per_bit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4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400" dirty="0" err="1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int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sz="14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total_point</a:t>
            </a:r>
            <a:r>
              <a:rPr lang="en-US" altLang="zh-TW" sz="14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/</a:t>
            </a:r>
            <a:r>
              <a:rPr lang="en-US" altLang="zh-TW" sz="14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bit_stream_length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lang="en-US" altLang="zh-TW" sz="14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   t </a:t>
            </a:r>
            <a:r>
              <a:rPr lang="en-US" altLang="zh-TW" sz="14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4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np.linspace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sz="14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0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sz="14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bit_stream_length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sz="14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total_point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lang="en-US" altLang="zh-TW" sz="14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   </a:t>
            </a:r>
            <a:r>
              <a:rPr lang="en-US" altLang="zh-TW" sz="1400" i="1" dirty="0" smtClean="0">
                <a:solidFill>
                  <a:srgbClr val="93A1A1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# generate two carriers</a:t>
            </a:r>
            <a:endParaRPr lang="en-US" altLang="zh-TW" sz="14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   </a:t>
            </a:r>
            <a:r>
              <a:rPr lang="en-US" altLang="zh-TW" sz="14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carrier_high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4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np.cos(</a:t>
            </a:r>
            <a:r>
              <a:rPr lang="en-US" altLang="zh-TW" sz="14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2</a:t>
            </a:r>
            <a:r>
              <a:rPr lang="en-US" altLang="zh-TW" sz="14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*</a:t>
            </a:r>
            <a:r>
              <a:rPr lang="en-US" altLang="zh-TW" sz="14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np.pi</a:t>
            </a:r>
            <a:r>
              <a:rPr lang="en-US" altLang="zh-TW" sz="14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*</a:t>
            </a:r>
            <a:r>
              <a:rPr lang="en-US" altLang="zh-TW" sz="14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f_high</a:t>
            </a:r>
            <a:r>
              <a:rPr lang="en-US" altLang="zh-TW" sz="14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*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t)</a:t>
            </a:r>
            <a:endParaRPr lang="en-US" altLang="zh-TW" sz="14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   </a:t>
            </a:r>
            <a:r>
              <a:rPr lang="en-US" altLang="zh-TW" sz="14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carrier_low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4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np.cos(</a:t>
            </a:r>
            <a:r>
              <a:rPr lang="en-US" altLang="zh-TW" sz="14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2</a:t>
            </a:r>
            <a:r>
              <a:rPr lang="en-US" altLang="zh-TW" sz="14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*</a:t>
            </a:r>
            <a:r>
              <a:rPr lang="en-US" altLang="zh-TW" sz="14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np.pi</a:t>
            </a:r>
            <a:r>
              <a:rPr lang="en-US" altLang="zh-TW" sz="14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*</a:t>
            </a:r>
            <a:r>
              <a:rPr lang="en-US" altLang="zh-TW" sz="14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f_low</a:t>
            </a:r>
            <a:r>
              <a:rPr lang="en-US" altLang="zh-TW" sz="14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*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t)</a:t>
            </a:r>
            <a:endParaRPr lang="en-US" altLang="zh-TW" sz="14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   </a:t>
            </a:r>
            <a:r>
              <a:rPr lang="en-US" altLang="zh-TW" sz="1400" i="1" dirty="0" smtClean="0">
                <a:solidFill>
                  <a:srgbClr val="93A1A1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# multiplexer</a:t>
            </a:r>
            <a:endParaRPr lang="en-US" altLang="zh-TW" sz="14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   </a:t>
            </a:r>
            <a:r>
              <a:rPr lang="en-US" altLang="zh-TW" sz="14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for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4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i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4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in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400" dirty="0" smtClean="0">
                <a:solidFill>
                  <a:srgbClr val="268BD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range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sz="14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bit_stream_length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):</a:t>
            </a:r>
            <a:endParaRPr lang="en-US" altLang="zh-TW" sz="14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       </a:t>
            </a:r>
            <a:r>
              <a:rPr lang="en-US" altLang="zh-TW" sz="1400" i="1" dirty="0" smtClean="0">
                <a:solidFill>
                  <a:srgbClr val="93A1A1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# according to </a:t>
            </a:r>
            <a:r>
              <a:rPr lang="en-US" altLang="zh-TW" sz="1400" i="1" dirty="0" err="1" smtClean="0">
                <a:solidFill>
                  <a:srgbClr val="93A1A1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bit_stream</a:t>
            </a:r>
            <a:r>
              <a:rPr lang="en-US" altLang="zh-TW" sz="1400" i="1" dirty="0" smtClean="0">
                <a:solidFill>
                  <a:srgbClr val="93A1A1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state choose carrier</a:t>
            </a:r>
            <a:endParaRPr lang="en-US" altLang="zh-TW" sz="14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       </a:t>
            </a:r>
            <a:r>
              <a:rPr lang="en-US" altLang="zh-TW" sz="14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if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4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bit_stream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[</a:t>
            </a:r>
            <a:r>
              <a:rPr lang="en-US" altLang="zh-TW" sz="14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i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] </a:t>
            </a:r>
            <a:r>
              <a:rPr lang="en-US" altLang="zh-TW" sz="14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==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4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0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:</a:t>
            </a:r>
            <a:endParaRPr lang="en-US" altLang="zh-TW" sz="14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           </a:t>
            </a:r>
            <a:r>
              <a:rPr lang="en-US" altLang="zh-TW" sz="14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fsk_now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4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4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carrier_high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[</a:t>
            </a:r>
            <a:r>
              <a:rPr lang="en-US" altLang="zh-TW" sz="14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i</a:t>
            </a:r>
            <a:r>
              <a:rPr lang="en-US" altLang="zh-TW" sz="14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*</a:t>
            </a:r>
            <a:r>
              <a:rPr lang="en-US" altLang="zh-TW" sz="14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pt_per_bit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:(i</a:t>
            </a:r>
            <a:r>
              <a:rPr lang="en-US" altLang="zh-TW" sz="14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+</a:t>
            </a:r>
            <a:r>
              <a:rPr lang="en-US" altLang="zh-TW" sz="14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1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r>
              <a:rPr lang="en-US" altLang="zh-TW" sz="14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*</a:t>
            </a:r>
            <a:r>
              <a:rPr lang="en-US" altLang="zh-TW" sz="14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pt_per_bit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]</a:t>
            </a:r>
            <a:endParaRPr lang="en-US" altLang="zh-TW" sz="14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           </a:t>
            </a:r>
            <a:r>
              <a:rPr lang="en-US" altLang="zh-TW" sz="14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signal_now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4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4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np.zeros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sz="14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pt_per_bit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lang="en-US" altLang="zh-TW" sz="14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       </a:t>
            </a:r>
            <a:r>
              <a:rPr lang="en-US" altLang="zh-TW" sz="14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if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4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bit_stream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[</a:t>
            </a:r>
            <a:r>
              <a:rPr lang="en-US" altLang="zh-TW" sz="14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i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] </a:t>
            </a:r>
            <a:r>
              <a:rPr lang="en-US" altLang="zh-TW" sz="14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==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4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1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:</a:t>
            </a:r>
            <a:endParaRPr lang="en-US" altLang="zh-TW" sz="14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           </a:t>
            </a:r>
            <a:r>
              <a:rPr lang="en-US" altLang="zh-TW" sz="14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fsk_now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4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4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carrier_low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[</a:t>
            </a:r>
            <a:r>
              <a:rPr lang="en-US" altLang="zh-TW" sz="14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i</a:t>
            </a:r>
            <a:r>
              <a:rPr lang="en-US" altLang="zh-TW" sz="14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*</a:t>
            </a:r>
            <a:r>
              <a:rPr lang="en-US" altLang="zh-TW" sz="14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pt_per_bit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:(i</a:t>
            </a:r>
            <a:r>
              <a:rPr lang="en-US" altLang="zh-TW" sz="14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+</a:t>
            </a:r>
            <a:r>
              <a:rPr lang="en-US" altLang="zh-TW" sz="14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1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r>
              <a:rPr lang="en-US" altLang="zh-TW" sz="14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*</a:t>
            </a:r>
            <a:r>
              <a:rPr lang="en-US" altLang="zh-TW" sz="14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pt_per_bit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]</a:t>
            </a:r>
            <a:endParaRPr lang="en-US" altLang="zh-TW" sz="14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           </a:t>
            </a:r>
            <a:r>
              <a:rPr lang="en-US" altLang="zh-TW" sz="14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signal_now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4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4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np.ones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</a:t>
            </a:r>
            <a:r>
              <a:rPr lang="en-US" altLang="zh-TW" sz="14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pt_per_bit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lang="en-US" altLang="zh-TW" sz="14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       </a:t>
            </a:r>
            <a:r>
              <a:rPr lang="en-US" altLang="zh-TW" sz="1400" i="1" dirty="0" smtClean="0">
                <a:solidFill>
                  <a:srgbClr val="93A1A1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# link sequence</a:t>
            </a:r>
            <a:endParaRPr lang="en-US" altLang="zh-TW" sz="14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       </a:t>
            </a:r>
            <a:r>
              <a:rPr lang="en-US" altLang="zh-TW" sz="14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if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(</a:t>
            </a:r>
            <a:r>
              <a:rPr lang="en-US" altLang="zh-TW" sz="14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i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4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==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4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0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):</a:t>
            </a:r>
            <a:endParaRPr lang="en-US" altLang="zh-TW" sz="14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           </a:t>
            </a:r>
            <a:r>
              <a:rPr lang="en-US" altLang="zh-TW" sz="14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fsk_past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4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4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fsk_now.copy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()</a:t>
            </a:r>
            <a:endParaRPr lang="en-US" altLang="zh-TW" sz="14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           </a:t>
            </a:r>
            <a:r>
              <a:rPr lang="en-US" altLang="zh-TW" sz="14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signal_past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4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4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signal_now.copy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()</a:t>
            </a:r>
            <a:endParaRPr lang="en-US" altLang="zh-TW" sz="14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       </a:t>
            </a:r>
            <a:r>
              <a:rPr lang="en-US" altLang="zh-TW" sz="14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else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:    </a:t>
            </a:r>
            <a:endParaRPr lang="en-US" altLang="zh-TW" sz="14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           </a:t>
            </a:r>
            <a:r>
              <a:rPr lang="en-US" altLang="zh-TW" sz="14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fsk_past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4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4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np.concatenate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((</a:t>
            </a:r>
            <a:r>
              <a:rPr lang="en-US" altLang="zh-TW" sz="14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fsk_past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sz="14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fsk_now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),axis</a:t>
            </a:r>
            <a:r>
              <a:rPr lang="en-US" altLang="zh-TW" sz="14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4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0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lang="en-US" altLang="zh-TW" sz="14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           </a:t>
            </a:r>
            <a:r>
              <a:rPr lang="en-US" altLang="zh-TW" sz="14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signal_past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4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4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np.concatenate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((</a:t>
            </a:r>
            <a:r>
              <a:rPr lang="en-US" altLang="zh-TW" sz="14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signal_past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sz="14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signal_now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),axis</a:t>
            </a:r>
            <a:r>
              <a:rPr lang="en-US" altLang="zh-TW" sz="14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=</a:t>
            </a:r>
            <a:r>
              <a:rPr lang="en-US" altLang="zh-TW" sz="1400" dirty="0" smtClean="0">
                <a:solidFill>
                  <a:srgbClr val="D33682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0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)</a:t>
            </a:r>
            <a:endParaRPr lang="en-US" altLang="zh-TW" sz="14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lvl="0" eaLnBrk="0" hangingPunct="0"/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   </a:t>
            </a:r>
            <a:r>
              <a:rPr lang="en-US" altLang="zh-TW" sz="1400" dirty="0" smtClean="0">
                <a:solidFill>
                  <a:srgbClr val="859900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return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 </a:t>
            </a:r>
            <a:r>
              <a:rPr lang="en-US" altLang="zh-TW" sz="14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signal_past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sz="14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carrier_high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sz="14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carrier_low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</a:t>
            </a:r>
            <a:r>
              <a:rPr lang="en-US" altLang="zh-TW" sz="1400" dirty="0" err="1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fsk_past</a:t>
            </a:r>
            <a:r>
              <a:rPr lang="en-US" altLang="zh-TW" sz="1400" dirty="0" smtClean="0">
                <a:solidFill>
                  <a:srgbClr val="333333"/>
                </a:solidFill>
                <a:latin typeface="Consolas" pitchFamily="49" charset="0"/>
                <a:ea typeface="新細明體" pitchFamily="18" charset="-120"/>
                <a:cs typeface="Consolas" pitchFamily="49" charset="0"/>
              </a:rPr>
              <a:t>, t</a:t>
            </a:r>
            <a:endParaRPr lang="en-US" altLang="zh-TW" sz="1400" dirty="0" smtClean="0"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38810</TotalTime>
  <Words>575</Words>
  <Application>Microsoft Office PowerPoint</Application>
  <PresentationFormat>如螢幕大小 (4:3)</PresentationFormat>
  <Paragraphs>122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新細明體</vt:lpstr>
      <vt:lpstr>Arial</vt:lpstr>
      <vt:lpstr>Consolas</vt:lpstr>
      <vt:lpstr>Tahoma</vt:lpstr>
      <vt:lpstr>Times New Roman</vt:lpstr>
      <vt:lpstr>Wingdings</vt:lpstr>
      <vt:lpstr>Blends</vt:lpstr>
      <vt:lpstr> HW#1</vt:lpstr>
      <vt:lpstr>AM Modulation</vt:lpstr>
      <vt:lpstr>Exercise Hint</vt:lpstr>
      <vt:lpstr>AM Modulation Implement</vt:lpstr>
      <vt:lpstr>FSK Modulation</vt:lpstr>
      <vt:lpstr>Exercise Keynote</vt:lpstr>
      <vt:lpstr>FSK Main Architecture</vt:lpstr>
      <vt:lpstr>FSKmodulation() Implement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Embedded computing platform</dc:title>
  <dc:creator>Chan</dc:creator>
  <cp:lastModifiedBy>CGU</cp:lastModifiedBy>
  <cp:revision>1525</cp:revision>
  <cp:lastPrinted>2018-09-11T13:01:50Z</cp:lastPrinted>
  <dcterms:created xsi:type="dcterms:W3CDTF">2002-11-04T14:21:00Z</dcterms:created>
  <dcterms:modified xsi:type="dcterms:W3CDTF">2020-04-14T03:52:44Z</dcterms:modified>
</cp:coreProperties>
</file>