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1141" r:id="rId2"/>
    <p:sldId id="1142" r:id="rId3"/>
    <p:sldId id="1159" r:id="rId4"/>
    <p:sldId id="1160" r:id="rId5"/>
    <p:sldId id="1161" r:id="rId6"/>
    <p:sldId id="1169" r:id="rId7"/>
    <p:sldId id="1170" r:id="rId8"/>
    <p:sldId id="1171" r:id="rId9"/>
    <p:sldId id="1172" r:id="rId10"/>
    <p:sldId id="1173" r:id="rId11"/>
    <p:sldId id="1175" r:id="rId12"/>
    <p:sldId id="1174" r:id="rId13"/>
    <p:sldId id="1154" r:id="rId14"/>
    <p:sldId id="1164" r:id="rId15"/>
    <p:sldId id="1143" r:id="rId16"/>
    <p:sldId id="1149" r:id="rId17"/>
    <p:sldId id="1166" r:id="rId18"/>
    <p:sldId id="1163" r:id="rId19"/>
    <p:sldId id="1167" r:id="rId20"/>
    <p:sldId id="1168" r:id="rId21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000"/>
    <a:srgbClr val="0000FF"/>
    <a:srgbClr val="008000"/>
    <a:srgbClr val="FFE2DB"/>
    <a:srgbClr val="D4D4F4"/>
    <a:srgbClr val="ECECFA"/>
    <a:srgbClr val="6699FF"/>
    <a:srgbClr val="91F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9" autoAdjust="0"/>
    <p:restoredTop sz="94660" autoAdjust="0"/>
  </p:normalViewPr>
  <p:slideViewPr>
    <p:cSldViewPr>
      <p:cViewPr varScale="1">
        <p:scale>
          <a:sx n="69" d="100"/>
          <a:sy n="69" d="100"/>
        </p:scale>
        <p:origin x="128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1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1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fld id="{E395E9B8-BD83-4BE8-93E3-2F1E6C6ACCD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4361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fld id="{CAB992E0-DB34-4D0C-98B0-A15F7751E5A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20971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defTabSz="990600"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defTabSz="990600"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defTabSz="990600"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defTabSz="990600"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fld id="{F2DA5CA3-C335-4159-923F-FF81B4D3B9B9}" type="slidenum">
              <a:rPr lang="en-US" altLang="zh-TW" sz="1300" smtClean="0">
                <a:latin typeface="Tahoma" pitchFamily="34" charset="0"/>
              </a:rPr>
              <a:pPr/>
              <a:t>1</a:t>
            </a:fld>
            <a:endParaRPr lang="en-US" altLang="zh-TW" sz="1300" smtClean="0">
              <a:latin typeface="Tahoma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5430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7526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860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860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124200"/>
            <a:ext cx="7620000" cy="2514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7D88FA8-1B97-4C06-BB3F-49F52A4F0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674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F4DED-F779-4087-B555-EA0A8854C9F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4691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31013" y="76200"/>
            <a:ext cx="2124075" cy="6172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221413" cy="6172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D196E-2EA7-4AA8-8A36-C35D8833BDDC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9423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470BE-853D-4E68-A305-83A9D0046998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3237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EA94E-5253-4435-B523-D6A091FC639F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516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17195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1550" y="1371600"/>
            <a:ext cx="4173538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54D1A-2210-465E-BF40-8178ABA8BEC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239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94FB2-7713-4A8F-B1FC-B923B4FC5A2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0553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8F823-6D6A-48FC-B572-868EEF36C907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778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  <a:fld id="{184CBEFD-AB42-4DFF-A6E3-33086FE2ADD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559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FA263-0D4F-4072-AE75-268553090B2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5594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CA903-A0B7-4474-A2D3-42EA2DAB09B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0849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gray">
          <a:xfrm>
            <a:off x="442913" y="12398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4867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49788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8500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500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500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000">
                <a:solidFill>
                  <a:schemeClr val="folHlink"/>
                </a:solidFill>
                <a:ea typeface="新細明體" charset="-120"/>
              </a:defRPr>
            </a:lvl1pPr>
          </a:lstStyle>
          <a:p>
            <a:pPr>
              <a:defRPr/>
            </a:pPr>
            <a:fld id="{86091C30-F929-4AA6-A5B7-47F98F9BA135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48" r:id="rId2"/>
    <p:sldLayoutId id="2147484152" r:id="rId3"/>
    <p:sldLayoutId id="2147484149" r:id="rId4"/>
    <p:sldLayoutId id="2147484153" r:id="rId5"/>
    <p:sldLayoutId id="2147484150" r:id="rId6"/>
    <p:sldLayoutId id="2147484154" r:id="rId7"/>
    <p:sldLayoutId id="2147484155" r:id="rId8"/>
    <p:sldLayoutId id="2147484156" r:id="rId9"/>
    <p:sldLayoutId id="2147484157" r:id="rId10"/>
    <p:sldLayoutId id="214748415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200">
          <a:solidFill>
            <a:schemeClr val="folHlink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000">
          <a:solidFill>
            <a:srgbClr val="CC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200" dirty="0" smtClean="0"/>
              <a:t> HW#3 Review</a:t>
            </a:r>
            <a:endParaRPr lang="en-US" altLang="zh-TW" sz="32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276600"/>
            <a:ext cx="7620000" cy="2286000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solidFill>
                  <a:schemeClr val="folHlink"/>
                </a:solidFill>
              </a:rPr>
              <a:t>Wen-Yen </a:t>
            </a:r>
            <a:r>
              <a:rPr lang="en-US" altLang="zh-TW" sz="2800" dirty="0" smtClean="0">
                <a:solidFill>
                  <a:schemeClr val="folHlink"/>
                </a:solidFill>
              </a:rPr>
              <a:t>Hsu</a:t>
            </a:r>
            <a:endParaRPr lang="en-US" altLang="zh-TW" sz="2800" dirty="0" smtClean="0">
              <a:solidFill>
                <a:schemeClr val="folHlink"/>
              </a:solidFill>
            </a:endParaRPr>
          </a:p>
          <a:p>
            <a:pPr eaLnBrk="1" hangingPunct="1"/>
            <a:r>
              <a:rPr lang="en-US" altLang="zh-TW" sz="2800" dirty="0" err="1" smtClean="0">
                <a:solidFill>
                  <a:schemeClr val="folHlink"/>
                </a:solidFill>
              </a:rPr>
              <a:t>Dept</a:t>
            </a:r>
            <a:r>
              <a:rPr lang="en-US" altLang="zh-TW" sz="2800" dirty="0" smtClean="0">
                <a:solidFill>
                  <a:schemeClr val="folHlink"/>
                </a:solidFill>
              </a:rPr>
              <a:t> Electrical Engineering</a:t>
            </a:r>
          </a:p>
          <a:p>
            <a:pPr eaLnBrk="1" hangingPunct="1"/>
            <a:r>
              <a:rPr lang="en-US" altLang="zh-TW" sz="2800" dirty="0" smtClean="0">
                <a:solidFill>
                  <a:schemeClr val="folHlink"/>
                </a:solidFill>
              </a:rPr>
              <a:t>Chang Gung University</a:t>
            </a:r>
            <a:r>
              <a:rPr lang="en-US" altLang="zh-TW" sz="2800" smtClean="0">
                <a:solidFill>
                  <a:schemeClr val="folHlink"/>
                </a:solidFill>
              </a:rPr>
              <a:t>, </a:t>
            </a:r>
            <a:r>
              <a:rPr lang="en-US" altLang="zh-TW" sz="2800" smtClean="0">
                <a:solidFill>
                  <a:schemeClr val="folHlink"/>
                </a:solidFill>
              </a:rPr>
              <a:t>Taiwan</a:t>
            </a:r>
            <a:endParaRPr lang="zh-TW" altLang="af-ZA" sz="2800" dirty="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Confusion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Count ture0predict0, ture0predict1, … ture2predict2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683568" y="1988840"/>
            <a:ext cx="8208912" cy="3785652"/>
          </a:xfrm>
          <a:prstGeom prst="rect">
            <a:avLst/>
          </a:prstGeom>
          <a:ln>
            <a:solidFill>
              <a:srgbClr val="06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16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## Measure of decision accuracy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result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y_hat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*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3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-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y_ture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t0p0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y_ture.shape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[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-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np.count_nonzero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(result)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t0p1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y_ture.shape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[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-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np.count_nonzero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(result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-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3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t0p2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y_ture.shape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[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-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np.count_nonzero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(result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-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6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t1p0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y_ture.shape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[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-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np.count_nonzero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(result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+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t1p1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y_ture.shape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[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-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np.count_nonzero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(result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-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2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t1p2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y_ture.shape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[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-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np.count_nonzero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(result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-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5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t2p0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y_ture.shape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[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-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np.count_nonzero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(result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+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2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t2p1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y_ture.shape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[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-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np.count_nonzero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(result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-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t2p2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y_ture.shape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[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-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np.count_nonzero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(result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-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4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confusion_matrix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np.array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([[t0p0, t0p1, t0p2], 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                     [t1p0, t1p1, t1p2], 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                     [t2p0, t2p1, t2p2]])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268BD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print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sz="1600" dirty="0" err="1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confusion_matrix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='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+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sz="1600" dirty="0" smtClean="0">
                <a:solidFill>
                  <a:srgbClr val="CB4B16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\n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confusion_matrix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Confusion matrix (Cont.)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497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4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Pre_setosa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Pre_versicolor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Pre_virginica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True_setosa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t0p0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t0p1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t0p2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True_versicolor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t1p0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t1p1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t1p2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True_virginica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t2p0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t2p1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t2p2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b) Performance metrics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Find precision and so 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611560" y="1916832"/>
            <a:ext cx="7488832" cy="2554545"/>
          </a:xfrm>
          <a:prstGeom prst="rect">
            <a:avLst/>
          </a:prstGeom>
          <a:ln>
            <a:solidFill>
              <a:srgbClr val="06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16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## Performance metrics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sum_tp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t0p0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+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t1p1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+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t2p2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sum_fp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(t1p0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+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t2p0)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+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(t0p1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+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t2p1)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+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(t0p2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+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t1p2)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sum_fn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(t0p1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+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t0p2)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+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(t1p0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+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t1p2)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+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(t2p0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+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t2p1) 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precision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sum_tp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sum_tp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+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sum_fp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268BD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print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'precision='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precision)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recall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sum_tp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sum_tp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+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sum_fn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268BD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print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'recall='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recall)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f1_score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2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*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(precision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*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recall)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precision</a:t>
            </a:r>
            <a:r>
              <a:rPr lang="en-US" altLang="zh-TW" sz="1600" dirty="0" err="1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+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recall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268BD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print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'f1_score='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f1_score)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Select feature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Choose any 2 feature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  <p:pic>
        <p:nvPicPr>
          <p:cNvPr id="9" name="圖片 8" descr="CSV_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7984" y="1484784"/>
            <a:ext cx="3962604" cy="2413124"/>
          </a:xfrm>
          <a:prstGeom prst="rect">
            <a:avLst/>
          </a:prstGeom>
        </p:spPr>
      </p:pic>
      <p:pic>
        <p:nvPicPr>
          <p:cNvPr id="10" name="圖片 9" descr="CSV_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4221088"/>
            <a:ext cx="3956253" cy="19368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 bwMode="auto">
          <a:xfrm>
            <a:off x="4644008" y="1556792"/>
            <a:ext cx="792088" cy="4824536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508104" y="1556792"/>
            <a:ext cx="792088" cy="4824536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charset="-120"/>
            </a:endParaRPr>
          </a:p>
        </p:txBody>
      </p:sp>
      <p:pic>
        <p:nvPicPr>
          <p:cNvPr id="13" name="圖片 12" descr="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2492896"/>
            <a:ext cx="3718174" cy="2788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Visualization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Using </a:t>
            </a:r>
            <a:r>
              <a:rPr lang="en-US" altLang="zh-TW" b="1" dirty="0" smtClean="0"/>
              <a:t>dictionary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611560" y="3068960"/>
            <a:ext cx="8352928" cy="3046988"/>
          </a:xfrm>
          <a:prstGeom prst="rect">
            <a:avLst/>
          </a:prstGeom>
          <a:ln>
            <a:solidFill>
              <a:srgbClr val="06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for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plot_type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in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plot_type_dic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    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16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 Plotting the Iris data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plt.scatter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(X[: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50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plot_type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[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'r1'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]], X[: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50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plot_type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[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'r2'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]],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        color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'red'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marker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'o'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label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sz="1600" dirty="0" err="1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setosa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plt.scatter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(X[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50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100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plot_type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[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'r1'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]], X[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50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100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plot_type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[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'r2'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]],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        color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'blue'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marker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'x'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label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sz="1600" dirty="0" err="1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versicolor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plt.scatter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(X[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100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150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plot_type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[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'r1'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]], X[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100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150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plot_type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[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'r2'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]],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        color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'green'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marker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'^'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label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sz="1600" dirty="0" err="1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virginica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plt.xlabel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plot_type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[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'x1'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plt.ylabel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plot_type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[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'x2'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plt.legend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(loc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'upper left'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plt.show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1916832"/>
            <a:ext cx="8352928" cy="1077218"/>
          </a:xfrm>
          <a:prstGeom prst="rect">
            <a:avLst/>
          </a:prstGeom>
          <a:ln>
            <a:solidFill>
              <a:srgbClr val="06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1600" b="1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p_dic_1 </a:t>
            </a:r>
            <a:r>
              <a:rPr lang="en-US" altLang="zh-TW" sz="1600" b="1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b="1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{</a:t>
            </a:r>
            <a:r>
              <a:rPr lang="en-US" altLang="zh-TW" sz="1600" b="1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'x1'</a:t>
            </a:r>
            <a:r>
              <a:rPr lang="en-US" altLang="zh-TW" sz="1600" b="1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</a:t>
            </a:r>
            <a:r>
              <a:rPr lang="en-US" altLang="zh-TW" sz="1600" b="1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'sepal_length'</a:t>
            </a:r>
            <a:r>
              <a:rPr lang="en-US" altLang="zh-TW" sz="1600" b="1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</a:t>
            </a:r>
            <a:r>
              <a:rPr lang="en-US" altLang="zh-TW" sz="1600" b="1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'x2'</a:t>
            </a:r>
            <a:r>
              <a:rPr lang="en-US" altLang="zh-TW" sz="1600" b="1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</a:t>
            </a:r>
            <a:r>
              <a:rPr lang="en-US" altLang="zh-TW" sz="1600" b="1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'sepal_width'</a:t>
            </a:r>
            <a:r>
              <a:rPr lang="en-US" altLang="zh-TW" sz="1600" b="1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b="1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'r1'</a:t>
            </a:r>
            <a:r>
              <a:rPr lang="en-US" altLang="zh-TW" sz="1600" b="1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</a:t>
            </a:r>
            <a:r>
              <a:rPr lang="en-US" altLang="zh-TW" sz="1600" b="1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r>
              <a:rPr lang="en-US" altLang="zh-TW" sz="1600" b="1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b="1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'r2'</a:t>
            </a:r>
            <a:r>
              <a:rPr lang="en-US" altLang="zh-TW" sz="1600" b="1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</a:t>
            </a:r>
            <a:r>
              <a:rPr lang="en-US" altLang="zh-TW" sz="1600" b="1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sz="1600" b="1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}</a:t>
            </a:r>
            <a:endParaRPr lang="en-US" altLang="zh-TW" sz="1600" b="1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p_dic_2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{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'x1'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'sepal_length'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'x2'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'petal_length'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'r1'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'r2'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2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}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...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plot_type_dic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[p_dic_1, p_dic_2, p_dic_3, p_dic_4, p_dic_5, p_dic_6]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Visualization(cont.) </a:t>
            </a:r>
            <a:endParaRPr lang="zh-TW" altLang="en-US" dirty="0"/>
          </a:p>
        </p:txBody>
      </p:sp>
      <p:pic>
        <p:nvPicPr>
          <p:cNvPr id="5" name="內容版面配置區 4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56792"/>
            <a:ext cx="2976331" cy="2232248"/>
          </a:xfrm>
          <a:ln>
            <a:solidFill>
              <a:srgbClr val="060000"/>
            </a:solidFill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  <p:pic>
        <p:nvPicPr>
          <p:cNvPr id="6" name="圖片 5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1556792"/>
            <a:ext cx="2976330" cy="2232248"/>
          </a:xfrm>
          <a:prstGeom prst="rect">
            <a:avLst/>
          </a:prstGeom>
          <a:ln>
            <a:solidFill>
              <a:srgbClr val="060000"/>
            </a:solidFill>
          </a:ln>
        </p:spPr>
      </p:pic>
      <p:pic>
        <p:nvPicPr>
          <p:cNvPr id="7" name="圖片 6" descr="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4168" y="1556792"/>
            <a:ext cx="2976330" cy="2232248"/>
          </a:xfrm>
          <a:prstGeom prst="rect">
            <a:avLst/>
          </a:prstGeom>
          <a:ln>
            <a:solidFill>
              <a:srgbClr val="060000"/>
            </a:solidFill>
          </a:ln>
        </p:spPr>
      </p:pic>
      <p:pic>
        <p:nvPicPr>
          <p:cNvPr id="8" name="圖片 7" descr="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3933056"/>
            <a:ext cx="2947675" cy="2210757"/>
          </a:xfrm>
          <a:prstGeom prst="rect">
            <a:avLst/>
          </a:prstGeom>
          <a:ln>
            <a:solidFill>
              <a:srgbClr val="060000"/>
            </a:solidFill>
          </a:ln>
        </p:spPr>
      </p:pic>
      <p:pic>
        <p:nvPicPr>
          <p:cNvPr id="9" name="圖片 8" descr="5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87824" y="3933056"/>
            <a:ext cx="2976330" cy="2232248"/>
          </a:xfrm>
          <a:prstGeom prst="rect">
            <a:avLst/>
          </a:prstGeom>
          <a:ln>
            <a:solidFill>
              <a:srgbClr val="060000"/>
            </a:solidFill>
          </a:ln>
        </p:spPr>
      </p:pic>
      <p:pic>
        <p:nvPicPr>
          <p:cNvPr id="10" name="圖片 9" descr="6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12160" y="3933056"/>
            <a:ext cx="2952328" cy="2214247"/>
          </a:xfrm>
          <a:prstGeom prst="rect">
            <a:avLst/>
          </a:prstGeom>
          <a:ln>
            <a:solidFill>
              <a:srgbClr val="060000"/>
            </a:solidFill>
          </a:ln>
        </p:spPr>
      </p:pic>
      <p:sp>
        <p:nvSpPr>
          <p:cNvPr id="12" name="矩形 11"/>
          <p:cNvSpPr/>
          <p:nvPr/>
        </p:nvSpPr>
        <p:spPr bwMode="auto">
          <a:xfrm>
            <a:off x="3059832" y="4077072"/>
            <a:ext cx="2808312" cy="2088232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79512" y="4077072"/>
            <a:ext cx="2592288" cy="2088232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699792" y="6093296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One-versus-All (using 2 features)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16</a:t>
            </a:fld>
            <a:endParaRPr lang="en-US" altLang="zh-TW" dirty="0"/>
          </a:p>
        </p:txBody>
      </p:sp>
      <p:pic>
        <p:nvPicPr>
          <p:cNvPr id="7" name="內容版面配置區 6" descr="choos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412776"/>
            <a:ext cx="6414720" cy="48110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Another view (Correlation Matrix)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relationships between features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17</a:t>
            </a:fld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611560" y="1988840"/>
            <a:ext cx="8208912" cy="2800767"/>
          </a:xfrm>
          <a:prstGeom prst="rect">
            <a:avLst/>
          </a:prstGeom>
          <a:ln>
            <a:solidFill>
              <a:srgbClr val="06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import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seaborn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as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sns</a:t>
            </a:r>
            <a:endParaRPr lang="en-US" altLang="zh-TW" sz="1600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 lvl="0"/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feature_name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[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sz="1600" dirty="0" err="1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sepal_length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sz="1600" dirty="0" err="1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sepal_width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sz="1600" dirty="0" err="1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petal_length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sz="1600" dirty="0" err="1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petal_width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cm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np.corrcoef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df.iloc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[:,[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2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3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]].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values.T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 print(cm)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sns.set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font_scale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1.25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hm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sns.heatmap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(cm,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cbar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B58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True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annot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B58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True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square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B58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True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fmt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'.2f'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annot_kws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{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'size'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 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10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}, 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yticklabels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feature_name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xticklabels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feature_name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cmap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"Blues"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plt.tight_layout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plt.show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Correlation Matrix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18</a:t>
            </a:fld>
            <a:endParaRPr lang="en-US" altLang="zh-TW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 descr="D:\MSP430 Project\Course\108 Spring Class\Pattern Recognition\SlideWok\EED680-Pattern-Recognition-107-2\HW\HW#3\C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6916750" cy="4680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497888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4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Feature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Feature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Correlation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sepal_length</a:t>
                      </a:r>
                      <a:endParaRPr lang="en-US" altLang="zh-TW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sepal_width</a:t>
                      </a:r>
                      <a:endParaRPr lang="en-US" altLang="zh-TW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-0.11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sepal_length</a:t>
                      </a:r>
                      <a:endParaRPr lang="en-US" altLang="zh-TW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petal_length</a:t>
                      </a:r>
                      <a:endParaRPr lang="en-US" altLang="zh-TW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sepal_length</a:t>
                      </a:r>
                      <a:endParaRPr lang="en-US" altLang="zh-TW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petal_width</a:t>
                      </a:r>
                      <a:endParaRPr lang="en-US" altLang="zh-TW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sepal_width</a:t>
                      </a:r>
                      <a:endParaRPr lang="en-US" altLang="zh-TW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petal_length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0.813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-0.42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sepal_width</a:t>
                      </a:r>
                      <a:endParaRPr lang="en-US" altLang="zh-TW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petal_width</a:t>
                      </a:r>
                      <a:endParaRPr lang="en-US" altLang="zh-TW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0.846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-0.36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petal_length</a:t>
                      </a:r>
                      <a:endParaRPr lang="en-US" altLang="zh-TW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petal_width</a:t>
                      </a:r>
                      <a:endParaRPr lang="en-US" altLang="zh-TW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TW" b="1" i="0" dirty="0" smtClean="0"/>
                        <a:t>All feature</a:t>
                      </a:r>
                      <a:endParaRPr lang="zh-TW" altLang="en-US" b="1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i="0" dirty="0" smtClean="0"/>
                        <a:t>0.86</a:t>
                      </a:r>
                      <a:endParaRPr lang="zh-TW" alt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19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88840"/>
            <a:ext cx="8125842" cy="315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Multidimensional 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20</a:t>
            </a:fld>
            <a:endParaRPr lang="en-US" altLang="zh-TW" dirty="0"/>
          </a:p>
        </p:txBody>
      </p:sp>
      <p:pic>
        <p:nvPicPr>
          <p:cNvPr id="41986" name="Picture 2" descr="C:\Users\CGU\Desktop\w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7914872" cy="3960440"/>
          </a:xfrm>
          <a:prstGeom prst="rect">
            <a:avLst/>
          </a:prstGeom>
          <a:noFill/>
        </p:spPr>
      </p:pic>
      <p:sp>
        <p:nvSpPr>
          <p:cNvPr id="6" name="文字方塊 5"/>
          <p:cNvSpPr txBox="1"/>
          <p:nvPr/>
        </p:nvSpPr>
        <p:spPr>
          <a:xfrm>
            <a:off x="8460432" y="1484784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One-versus-All (</a:t>
            </a:r>
            <a:r>
              <a:rPr lang="en-US" altLang="zh-TW" dirty="0" err="1" smtClean="0"/>
              <a:t>OvA</a:t>
            </a:r>
            <a:r>
              <a:rPr lang="en-US" altLang="zh-TW" dirty="0" smtClean="0"/>
              <a:t>) or One-versus-Rest (</a:t>
            </a:r>
            <a:r>
              <a:rPr lang="en-US" altLang="zh-TW" dirty="0" err="1" smtClean="0"/>
              <a:t>OvR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perceptron</a:t>
            </a:r>
            <a:r>
              <a:rPr lang="en-US" altLang="zh-TW" dirty="0" smtClean="0"/>
              <a:t> algorithm can be extended to multi-class classification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pic>
        <p:nvPicPr>
          <p:cNvPr id="5" name="Picture 18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0734" y="2658244"/>
            <a:ext cx="1341120" cy="883919"/>
          </a:xfrm>
          <a:prstGeom prst="rect">
            <a:avLst/>
          </a:prstGeom>
        </p:spPr>
      </p:pic>
      <p:pic>
        <p:nvPicPr>
          <p:cNvPr id="6" name="Picture 18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03194" y="4243204"/>
            <a:ext cx="1783080" cy="1036319"/>
          </a:xfrm>
          <a:prstGeom prst="rect">
            <a:avLst/>
          </a:prstGeom>
        </p:spPr>
      </p:pic>
      <p:pic>
        <p:nvPicPr>
          <p:cNvPr id="7" name="Picture 18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32934" y="2924944"/>
            <a:ext cx="1539240" cy="1150619"/>
          </a:xfrm>
          <a:prstGeom prst="rect">
            <a:avLst/>
          </a:prstGeom>
        </p:spPr>
      </p:pic>
      <p:sp>
        <p:nvSpPr>
          <p:cNvPr id="8" name="Freeform 188"/>
          <p:cNvSpPr/>
          <p:nvPr/>
        </p:nvSpPr>
        <p:spPr>
          <a:xfrm>
            <a:off x="1939924" y="2184534"/>
            <a:ext cx="2978150" cy="2609850"/>
          </a:xfrm>
          <a:custGeom>
            <a:avLst/>
            <a:gdLst>
              <a:gd name="connsiteX0" fmla="*/ 24015 w 2978150"/>
              <a:gd name="connsiteY0" fmla="*/ 2614930 h 2609850"/>
              <a:gd name="connsiteX1" fmla="*/ 2979051 w 2978150"/>
              <a:gd name="connsiteY1" fmla="*/ 30988 h 2609850"/>
              <a:gd name="connsiteX2" fmla="*/ 2966859 w 2978150"/>
              <a:gd name="connsiteY2" fmla="*/ 16510 h 2609850"/>
              <a:gd name="connsiteX3" fmla="*/ 11823 w 2978150"/>
              <a:gd name="connsiteY3" fmla="*/ 2600452 h 2609850"/>
              <a:gd name="connsiteX4" fmla="*/ 24015 w 2978150"/>
              <a:gd name="connsiteY4" fmla="*/ 2614930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8150" h="2609850">
                <a:moveTo>
                  <a:pt x="24015" y="2614930"/>
                </a:moveTo>
                <a:lnTo>
                  <a:pt x="2979051" y="30988"/>
                </a:lnTo>
                <a:lnTo>
                  <a:pt x="2966859" y="16510"/>
                </a:lnTo>
                <a:lnTo>
                  <a:pt x="11823" y="2600452"/>
                </a:lnTo>
                <a:lnTo>
                  <a:pt x="24015" y="2614930"/>
                </a:lnTo>
                <a:close/>
              </a:path>
            </a:pathLst>
          </a:custGeom>
          <a:solidFill>
            <a:srgbClr val="3232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89"/>
          <p:cNvSpPr/>
          <p:nvPr/>
        </p:nvSpPr>
        <p:spPr>
          <a:xfrm>
            <a:off x="3451224" y="2121034"/>
            <a:ext cx="1657350" cy="3790950"/>
          </a:xfrm>
          <a:custGeom>
            <a:avLst/>
            <a:gdLst>
              <a:gd name="connsiteX0" fmla="*/ 26047 w 1657350"/>
              <a:gd name="connsiteY0" fmla="*/ 17526 h 3790950"/>
              <a:gd name="connsiteX1" fmla="*/ 1667395 w 1657350"/>
              <a:gd name="connsiteY1" fmla="*/ 3793235 h 3790950"/>
              <a:gd name="connsiteX2" fmla="*/ 1649869 w 1657350"/>
              <a:gd name="connsiteY2" fmla="*/ 3800856 h 3790950"/>
              <a:gd name="connsiteX3" fmla="*/ 8521 w 1657350"/>
              <a:gd name="connsiteY3" fmla="*/ 25145 h 3790950"/>
              <a:gd name="connsiteX4" fmla="*/ 26047 w 1657350"/>
              <a:gd name="connsiteY4" fmla="*/ 17526 h 379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7350" h="3790950">
                <a:moveTo>
                  <a:pt x="26047" y="17526"/>
                </a:moveTo>
                <a:lnTo>
                  <a:pt x="1667395" y="3793235"/>
                </a:lnTo>
                <a:lnTo>
                  <a:pt x="1649869" y="3800856"/>
                </a:lnTo>
                <a:lnTo>
                  <a:pt x="8521" y="25145"/>
                </a:lnTo>
                <a:lnTo>
                  <a:pt x="26047" y="17526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90"/>
          <p:cNvSpPr/>
          <p:nvPr/>
        </p:nvSpPr>
        <p:spPr>
          <a:xfrm>
            <a:off x="1546224" y="3772034"/>
            <a:ext cx="5073650" cy="958850"/>
          </a:xfrm>
          <a:custGeom>
            <a:avLst/>
            <a:gdLst>
              <a:gd name="connsiteX0" fmla="*/ 5071998 w 5073650"/>
              <a:gd name="connsiteY0" fmla="*/ 963422 h 958850"/>
              <a:gd name="connsiteX1" fmla="*/ 16129 w 5073650"/>
              <a:gd name="connsiteY1" fmla="*/ 35305 h 958850"/>
              <a:gd name="connsiteX2" fmla="*/ 19177 w 5073650"/>
              <a:gd name="connsiteY2" fmla="*/ 17017 h 958850"/>
              <a:gd name="connsiteX3" fmla="*/ 5075809 w 5073650"/>
              <a:gd name="connsiteY3" fmla="*/ 944372 h 958850"/>
              <a:gd name="connsiteX4" fmla="*/ 5071998 w 5073650"/>
              <a:gd name="connsiteY4" fmla="*/ 963422 h 9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3650" h="958850">
                <a:moveTo>
                  <a:pt x="5071998" y="963422"/>
                </a:moveTo>
                <a:lnTo>
                  <a:pt x="16129" y="35305"/>
                </a:lnTo>
                <a:lnTo>
                  <a:pt x="19177" y="17017"/>
                </a:lnTo>
                <a:lnTo>
                  <a:pt x="5075809" y="944372"/>
                </a:lnTo>
                <a:lnTo>
                  <a:pt x="5071998" y="963422"/>
                </a:lnTo>
                <a:close/>
              </a:path>
            </a:pathLst>
          </a:custGeom>
          <a:solidFill>
            <a:srgbClr val="009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93"/>
          <p:cNvSpPr txBox="1"/>
          <p:nvPr/>
        </p:nvSpPr>
        <p:spPr>
          <a:xfrm>
            <a:off x="3923928" y="2276872"/>
            <a:ext cx="1656184" cy="5761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207500"/>
              </a:lnSpc>
              <a:tabLst>
                <a:tab pos="459485" algn="l"/>
              </a:tabLst>
            </a:pPr>
            <a:r>
              <a:rPr lang="en-US" altLang="zh-CN" sz="1800" spc="-34" dirty="0" smtClean="0">
                <a:solidFill>
                  <a:srgbClr val="3232CB"/>
                </a:solidFill>
                <a:latin typeface="Times New Roman"/>
                <a:ea typeface="Times New Roman"/>
              </a:rPr>
              <a:t>C</a:t>
            </a:r>
            <a:r>
              <a:rPr lang="en-US" altLang="zh-CN" sz="1200" spc="-25" dirty="0" smtClean="0">
                <a:solidFill>
                  <a:srgbClr val="3232CB"/>
                </a:solidFill>
                <a:latin typeface="Times New Roman"/>
                <a:ea typeface="Times New Roman"/>
              </a:rPr>
              <a:t>1       </a:t>
            </a:r>
            <a:r>
              <a:rPr lang="en-US" altLang="zh-CN" sz="1200" spc="-25" dirty="0">
                <a:solidFill>
                  <a:srgbClr val="3232CB"/>
                </a:solidFill>
                <a:latin typeface="Times New Roman"/>
                <a:ea typeface="Times New Roman"/>
              </a:rPr>
              <a:t>	</a:t>
            </a:r>
            <a:r>
              <a:rPr lang="en-US" altLang="zh-CN" sz="1800" dirty="0">
                <a:solidFill>
                  <a:srgbClr val="3232CB"/>
                </a:solidFill>
                <a:latin typeface="Times New Roman"/>
                <a:ea typeface="Times New Roman"/>
              </a:rPr>
              <a:t>Not</a:t>
            </a:r>
            <a:r>
              <a:rPr lang="en-US" altLang="zh-CN" sz="1800" spc="85" dirty="0">
                <a:solidFill>
                  <a:srgbClr val="3232C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dirty="0">
                <a:solidFill>
                  <a:srgbClr val="3232CB"/>
                </a:solidFill>
                <a:latin typeface="Times New Roman"/>
                <a:ea typeface="Times New Roman"/>
              </a:rPr>
              <a:t>C</a:t>
            </a:r>
            <a:r>
              <a:rPr lang="en-US" altLang="zh-CN" sz="1200" dirty="0">
                <a:solidFill>
                  <a:srgbClr val="3232CB"/>
                </a:solidFill>
                <a:latin typeface="Times New Roman"/>
                <a:ea typeface="Times New Roman"/>
              </a:rPr>
              <a:t>1</a:t>
            </a:r>
          </a:p>
        </p:txBody>
      </p:sp>
      <p:sp>
        <p:nvSpPr>
          <p:cNvPr id="12" name="TextBox 194"/>
          <p:cNvSpPr txBox="1"/>
          <p:nvPr/>
        </p:nvSpPr>
        <p:spPr>
          <a:xfrm>
            <a:off x="2551435" y="2868335"/>
            <a:ext cx="2877864" cy="710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94166"/>
              </a:lnSpc>
              <a:tabLst>
                <a:tab pos="2455925" algn="l"/>
              </a:tabLst>
            </a:pPr>
            <a:r>
              <a:rPr lang="en-US" altLang="zh-CN" sz="2400" spc="-50" dirty="0">
                <a:solidFill>
                  <a:srgbClr val="000000"/>
                </a:solidFill>
                <a:latin typeface="Times New Roman"/>
                <a:ea typeface="Times New Roman"/>
              </a:rPr>
              <a:t>C</a:t>
            </a:r>
            <a:r>
              <a:rPr lang="en-US" altLang="zh-CN" sz="1600" spc="-30" dirty="0">
                <a:solidFill>
                  <a:srgbClr val="000000"/>
                </a:solidFill>
                <a:latin typeface="Times New Roman"/>
                <a:ea typeface="Times New Roman"/>
              </a:rPr>
              <a:t>1	</a:t>
            </a:r>
            <a:r>
              <a:rPr lang="en-US" altLang="zh-CN" sz="2400" spc="-75" dirty="0">
                <a:solidFill>
                  <a:srgbClr val="000000"/>
                </a:solidFill>
                <a:latin typeface="Times New Roman"/>
                <a:ea typeface="Times New Roman"/>
              </a:rPr>
              <a:t>C</a:t>
            </a:r>
            <a:r>
              <a:rPr lang="en-US" altLang="zh-CN" sz="1600" spc="-45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</a:p>
        </p:txBody>
      </p:sp>
      <p:sp>
        <p:nvSpPr>
          <p:cNvPr id="13" name="TextBox 195"/>
          <p:cNvSpPr txBox="1"/>
          <p:nvPr/>
        </p:nvSpPr>
        <p:spPr>
          <a:xfrm>
            <a:off x="6186175" y="4255802"/>
            <a:ext cx="771770" cy="3040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833"/>
              </a:lnSpc>
            </a:pPr>
            <a:r>
              <a:rPr lang="en-US" altLang="zh-CN" sz="1800" dirty="0">
                <a:solidFill>
                  <a:srgbClr val="009800"/>
                </a:solidFill>
                <a:latin typeface="Times New Roman"/>
                <a:ea typeface="Times New Roman"/>
              </a:rPr>
              <a:t>Not</a:t>
            </a:r>
            <a:r>
              <a:rPr lang="en-US" altLang="zh-CN" sz="1800" spc="100" dirty="0">
                <a:solidFill>
                  <a:srgbClr val="0098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5" dirty="0">
                <a:solidFill>
                  <a:srgbClr val="009800"/>
                </a:solidFill>
                <a:latin typeface="Times New Roman"/>
                <a:ea typeface="Times New Roman"/>
              </a:rPr>
              <a:t>C</a:t>
            </a:r>
            <a:r>
              <a:rPr lang="en-US" altLang="zh-CN" sz="1200" dirty="0">
                <a:solidFill>
                  <a:srgbClr val="009800"/>
                </a:solidFill>
                <a:latin typeface="Times New Roman"/>
                <a:ea typeface="Times New Roman"/>
              </a:rPr>
              <a:t>3</a:t>
            </a:r>
          </a:p>
        </p:txBody>
      </p:sp>
      <p:sp>
        <p:nvSpPr>
          <p:cNvPr id="14" name="TextBox 196"/>
          <p:cNvSpPr txBox="1"/>
          <p:nvPr/>
        </p:nvSpPr>
        <p:spPr>
          <a:xfrm>
            <a:off x="6251707" y="4848340"/>
            <a:ext cx="150552" cy="510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spc="-129" dirty="0">
                <a:solidFill>
                  <a:srgbClr val="009800"/>
                </a:solidFill>
                <a:latin typeface="Times New Roman"/>
                <a:ea typeface="Times New Roman"/>
              </a:rPr>
              <a:t>C</a:t>
            </a:r>
          </a:p>
          <a:p>
            <a:pPr>
              <a:lnSpc>
                <a:spcPts val="41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200" spc="50" dirty="0">
                <a:solidFill>
                  <a:srgbClr val="009800"/>
                </a:solidFill>
                <a:latin typeface="Times New Roman"/>
                <a:ea typeface="Times New Roman"/>
              </a:rPr>
              <a:t>3</a:t>
            </a:r>
          </a:p>
        </p:txBody>
      </p:sp>
      <p:sp>
        <p:nvSpPr>
          <p:cNvPr id="15" name="TextBox 197"/>
          <p:cNvSpPr txBox="1"/>
          <p:nvPr/>
        </p:nvSpPr>
        <p:spPr>
          <a:xfrm>
            <a:off x="6825839" y="4700700"/>
            <a:ext cx="951453" cy="3221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535"/>
              </a:lnSpc>
            </a:pPr>
            <a:r>
              <a:rPr lang="en-US" altLang="zh-CN" sz="1800" spc="154" dirty="0">
                <a:solidFill>
                  <a:srgbClr val="009800"/>
                </a:solidFill>
                <a:latin typeface="Symbol"/>
                <a:ea typeface="Symbol"/>
              </a:rPr>
              <a:t></a:t>
            </a:r>
            <a:r>
              <a:rPr lang="en-US" altLang="zh-CN" sz="1200" spc="100" dirty="0">
                <a:solidFill>
                  <a:srgbClr val="009800"/>
                </a:solidFill>
                <a:latin typeface="Times New Roman"/>
                <a:ea typeface="Times New Roman"/>
              </a:rPr>
              <a:t>3</a:t>
            </a:r>
            <a:r>
              <a:rPr lang="en-US" altLang="zh-CN" sz="1800" spc="100" dirty="0">
                <a:solidFill>
                  <a:srgbClr val="009800"/>
                </a:solidFill>
                <a:latin typeface="Times New Roman"/>
                <a:ea typeface="Times New Roman"/>
              </a:rPr>
              <a:t>(</a:t>
            </a:r>
            <a:r>
              <a:rPr lang="en-US" altLang="zh-CN" sz="1800" b="1" spc="150" dirty="0">
                <a:solidFill>
                  <a:srgbClr val="009800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1800" spc="139" dirty="0">
                <a:solidFill>
                  <a:srgbClr val="009800"/>
                </a:solidFill>
                <a:latin typeface="Times New Roman"/>
                <a:ea typeface="Times New Roman"/>
              </a:rPr>
              <a:t>)=0</a:t>
            </a:r>
          </a:p>
        </p:txBody>
      </p:sp>
      <p:sp>
        <p:nvSpPr>
          <p:cNvPr id="16" name="TextBox 198"/>
          <p:cNvSpPr txBox="1"/>
          <p:nvPr/>
        </p:nvSpPr>
        <p:spPr>
          <a:xfrm>
            <a:off x="4281937" y="5514626"/>
            <a:ext cx="1410523" cy="8333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833"/>
              </a:lnSpc>
              <a:tabLst>
                <a:tab pos="918972" algn="l"/>
              </a:tabLst>
            </a:pPr>
            <a:r>
              <a:rPr lang="en-US" altLang="zh-CN" sz="1800" dirty="0">
                <a:solidFill>
                  <a:srgbClr val="FE0000"/>
                </a:solidFill>
                <a:latin typeface="Times New Roman"/>
                <a:ea typeface="Times New Roman"/>
              </a:rPr>
              <a:t>Not</a:t>
            </a:r>
            <a:r>
              <a:rPr lang="en-US" altLang="zh-CN" sz="1800" spc="125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Times New Roman"/>
                <a:ea typeface="Times New Roman"/>
              </a:rPr>
              <a:t>C</a:t>
            </a:r>
            <a:r>
              <a:rPr lang="en-US" altLang="zh-CN" sz="1200" dirty="0">
                <a:solidFill>
                  <a:srgbClr val="FE0000"/>
                </a:solidFill>
                <a:latin typeface="Times New Roman"/>
                <a:ea typeface="Times New Roman"/>
              </a:rPr>
              <a:t>2	</a:t>
            </a:r>
            <a:r>
              <a:rPr lang="en-US" altLang="zh-CN" sz="1800" spc="-64" dirty="0">
                <a:solidFill>
                  <a:srgbClr val="FE0000"/>
                </a:solidFill>
                <a:latin typeface="Times New Roman"/>
                <a:ea typeface="Times New Roman"/>
              </a:rPr>
              <a:t>C</a:t>
            </a:r>
            <a:r>
              <a:rPr lang="en-US" altLang="zh-CN" sz="1200" spc="-35" dirty="0">
                <a:solidFill>
                  <a:srgbClr val="FE0000"/>
                </a:solidFill>
                <a:latin typeface="Times New Roman"/>
                <a:ea typeface="Times New Roman"/>
              </a:rPr>
              <a:t>2</a:t>
            </a:r>
          </a:p>
          <a:p>
            <a:pPr>
              <a:lnSpc>
                <a:spcPts val="1629"/>
              </a:lnSpc>
            </a:pPr>
            <a:endParaRPr lang="en-US" dirty="0" smtClean="0"/>
          </a:p>
          <a:p>
            <a:pPr marL="0" indent="573370">
              <a:lnSpc>
                <a:spcPts val="2535"/>
              </a:lnSpc>
            </a:pPr>
            <a:r>
              <a:rPr lang="en-US" altLang="zh-CN" sz="1800" spc="154" dirty="0">
                <a:solidFill>
                  <a:srgbClr val="FE0000"/>
                </a:solidFill>
                <a:latin typeface="Symbol"/>
                <a:ea typeface="Symbol"/>
              </a:rPr>
              <a:t></a:t>
            </a:r>
            <a:r>
              <a:rPr lang="en-US" altLang="zh-CN" sz="1200" spc="100" dirty="0">
                <a:solidFill>
                  <a:srgbClr val="FE0000"/>
                </a:solidFill>
                <a:latin typeface="Times New Roman"/>
                <a:ea typeface="Times New Roman"/>
              </a:rPr>
              <a:t>2</a:t>
            </a:r>
            <a:r>
              <a:rPr lang="en-US" altLang="zh-CN" sz="1800" spc="100" dirty="0">
                <a:solidFill>
                  <a:srgbClr val="FE0000"/>
                </a:solidFill>
                <a:latin typeface="Times New Roman"/>
                <a:ea typeface="Times New Roman"/>
              </a:rPr>
              <a:t>(</a:t>
            </a:r>
            <a:r>
              <a:rPr lang="en-US" altLang="zh-CN" sz="1800" b="1" spc="150" dirty="0">
                <a:solidFill>
                  <a:srgbClr val="FE0000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1800" spc="139" dirty="0">
                <a:solidFill>
                  <a:srgbClr val="FE0000"/>
                </a:solidFill>
                <a:latin typeface="Times New Roman"/>
                <a:ea typeface="Times New Roman"/>
              </a:rPr>
              <a:t>)=0</a:t>
            </a:r>
          </a:p>
        </p:txBody>
      </p:sp>
      <p:sp>
        <p:nvSpPr>
          <p:cNvPr id="18" name="矩形 17"/>
          <p:cNvSpPr/>
          <p:nvPr/>
        </p:nvSpPr>
        <p:spPr>
          <a:xfrm>
            <a:off x="5004048" y="1700808"/>
            <a:ext cx="1092800" cy="6494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>
              <a:lnSpc>
                <a:spcPct val="181250"/>
              </a:lnSpc>
              <a:tabLst>
                <a:tab pos="3731860" algn="l"/>
              </a:tabLst>
            </a:pPr>
            <a:r>
              <a:rPr lang="en-US" altLang="zh-CN" spc="150" dirty="0" smtClean="0">
                <a:solidFill>
                  <a:srgbClr val="3232CB"/>
                </a:solidFill>
                <a:latin typeface="Symbol"/>
                <a:ea typeface="Symbol"/>
              </a:rPr>
              <a:t></a:t>
            </a:r>
            <a:r>
              <a:rPr lang="en-US" altLang="zh-CN" sz="1400" spc="94" dirty="0" smtClean="0">
                <a:solidFill>
                  <a:srgbClr val="3232CB"/>
                </a:solidFill>
                <a:latin typeface="Times New Roman"/>
                <a:ea typeface="Times New Roman"/>
              </a:rPr>
              <a:t>1</a:t>
            </a:r>
            <a:r>
              <a:rPr lang="en-US" altLang="zh-CN" spc="100" dirty="0" smtClean="0">
                <a:solidFill>
                  <a:srgbClr val="3232CB"/>
                </a:solidFill>
                <a:latin typeface="Times New Roman"/>
                <a:ea typeface="Times New Roman"/>
              </a:rPr>
              <a:t>(</a:t>
            </a:r>
            <a:r>
              <a:rPr lang="en-US" altLang="zh-CN" b="1" spc="145" dirty="0" smtClean="0">
                <a:solidFill>
                  <a:srgbClr val="3232CB"/>
                </a:solidFill>
                <a:latin typeface="Times New Roman"/>
                <a:ea typeface="Times New Roman"/>
              </a:rPr>
              <a:t>x</a:t>
            </a:r>
            <a:r>
              <a:rPr lang="en-US" altLang="zh-CN" spc="135" dirty="0" smtClean="0">
                <a:solidFill>
                  <a:srgbClr val="3232CB"/>
                </a:solidFill>
                <a:latin typeface="Times New Roman"/>
                <a:ea typeface="Times New Roman"/>
              </a:rPr>
              <a:t>)=0</a:t>
            </a:r>
            <a:endParaRPr lang="en-US" altLang="zh-CN" spc="135" dirty="0">
              <a:solidFill>
                <a:srgbClr val="3232CB"/>
              </a:solidFill>
              <a:latin typeface="Times New Roman"/>
              <a:ea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Scoring metrics for multiclass 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Calculated individual TPs, TNs, FPs, and FNs</a:t>
            </a:r>
          </a:p>
          <a:p>
            <a:r>
              <a:rPr lang="en-US" altLang="zh-TW" dirty="0" smtClean="0"/>
              <a:t>Precision score in a k-class system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564904"/>
            <a:ext cx="5699993" cy="1015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Load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Header and </a:t>
            </a:r>
            <a:r>
              <a:rPr lang="en-US" altLang="zh-TW" dirty="0" err="1" smtClean="0"/>
              <a:t>dtype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        header=None                                header=0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683568" y="1916832"/>
            <a:ext cx="8064896" cy="1569660"/>
          </a:xfrm>
          <a:prstGeom prst="rect">
            <a:avLst/>
          </a:prstGeom>
          <a:ln>
            <a:solidFill>
              <a:srgbClr val="06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16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 Read the iris data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df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pd.read_csv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'iris.csv'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header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        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dtype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{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</a:t>
            </a:r>
            <a:r>
              <a:rPr lang="en-US" altLang="zh-TW" sz="1600" dirty="0" err="1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sepal_length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"float64"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               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</a:t>
            </a:r>
            <a:r>
              <a:rPr lang="en-US" altLang="zh-TW" sz="1600" dirty="0" err="1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sepal_width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"float64"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               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</a:t>
            </a:r>
            <a:r>
              <a:rPr lang="en-US" altLang="zh-TW" sz="1600" dirty="0" err="1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petal_length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"float64"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               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</a:t>
            </a:r>
            <a:r>
              <a:rPr lang="en-US" altLang="zh-TW" sz="1600" dirty="0" err="1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petal_width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"float64"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,})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861048"/>
            <a:ext cx="3680644" cy="138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4005064"/>
            <a:ext cx="3621212" cy="124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向右箭號 7"/>
          <p:cNvSpPr/>
          <p:nvPr/>
        </p:nvSpPr>
        <p:spPr bwMode="auto">
          <a:xfrm>
            <a:off x="4139952" y="4581128"/>
            <a:ext cx="792088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preprocessing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611560" y="1844824"/>
            <a:ext cx="7560840" cy="2554545"/>
          </a:xfrm>
          <a:prstGeom prst="rect">
            <a:avLst/>
          </a:prstGeom>
          <a:ln>
            <a:solidFill>
              <a:srgbClr val="06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16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## Using all features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df.iloc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[:, 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4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].values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 print(y)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X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df.iloc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[:, [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2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3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]].values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X_std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np.copy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(X)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X_std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[:, 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(X[:, 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-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X[:, 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].mean())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X[:, 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].std()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X_std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[:, 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(X[:, 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-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X[:, 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].mean())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X[:, 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].std()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X_std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[:, 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2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(X[:, 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2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-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X[:, 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2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].mean())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X[:, 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2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].std()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X_std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[:, 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3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(X[:, 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3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-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X[:, 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3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].mean())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X[:, 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3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].std()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 print(</a:t>
            </a:r>
            <a:r>
              <a:rPr lang="en-US" altLang="zh-TW" sz="1600" i="1" dirty="0" err="1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X_std.shape</a:t>
            </a:r>
            <a:r>
              <a:rPr lang="en-US" altLang="zh-TW" sz="16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a) One-versus-All model and train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611560" y="1841242"/>
            <a:ext cx="8208912" cy="3785652"/>
          </a:xfrm>
          <a:prstGeom prst="rect">
            <a:avLst/>
          </a:prstGeom>
          <a:ln>
            <a:solidFill>
              <a:srgbClr val="06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16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## Model training 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epoch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50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learning_rate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0.01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## </a:t>
            </a:r>
            <a:r>
              <a:rPr lang="en-US" altLang="zh-TW" sz="1600" i="1" dirty="0" err="1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model_setosa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y_set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np.where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(y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</a:t>
            </a:r>
            <a:r>
              <a:rPr lang="en-US" altLang="zh-TW" sz="1600" dirty="0" err="1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setosa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-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ada_set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AdalineSGD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n_iter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epoch, eta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learning_rate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random_state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ada_set.fit(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X_std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y_set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## </a:t>
            </a:r>
            <a:r>
              <a:rPr lang="en-US" altLang="zh-TW" sz="1600" i="1" dirty="0" err="1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model_versicolor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y_ver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np.where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(y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</a:t>
            </a:r>
            <a:r>
              <a:rPr lang="en-US" altLang="zh-TW" sz="1600" dirty="0" err="1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versicolor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-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ada_ver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AdalineSGD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n_iter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epoch, eta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learning_rate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random_state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ada_ver.fit(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X_std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y_ver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## </a:t>
            </a:r>
            <a:r>
              <a:rPr lang="en-US" altLang="zh-TW" sz="1600" i="1" dirty="0" err="1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model_virginica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y_vir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np.where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(y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</a:t>
            </a:r>
            <a:r>
              <a:rPr lang="en-US" altLang="zh-TW" sz="1600" dirty="0" err="1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virginica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-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ada_vir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AdalineSGD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n_iter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epoch, eta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learning_rate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random_state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ada_vir.fit(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X_std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y_vir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Prediction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Classification by output value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611560" y="1916832"/>
            <a:ext cx="8280920" cy="2554545"/>
          </a:xfrm>
          <a:prstGeom prst="rect">
            <a:avLst/>
          </a:prstGeom>
          <a:ln>
            <a:solidFill>
              <a:srgbClr val="06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16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## Decision phase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set_opt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ada_set.net_input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X_std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ver_opt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ada_ver.net_input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X_std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vir_opt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ada_vir.net_input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X_std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judgment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np.concatenate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((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set_opt.reshape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150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),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ver_opt.reshape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150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)), axis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judgment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np.concatenate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((judgment,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vir_opt.reshape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150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)), axis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 print(judgment)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b="1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y_hat</a:t>
            </a:r>
            <a:r>
              <a:rPr lang="en-US" altLang="zh-TW" sz="1600" b="1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b="1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b="1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b="1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np.argmax</a:t>
            </a:r>
            <a:r>
              <a:rPr lang="en-US" altLang="zh-TW" sz="1600" b="1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(judgment, axis</a:t>
            </a:r>
            <a:r>
              <a:rPr lang="en-US" altLang="zh-TW" sz="1600" b="1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b="1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sz="1600" b="1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b="1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268BD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print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sz="1600" dirty="0" err="1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y_hat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y_hat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653136"/>
            <a:ext cx="82677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Multiclass 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Multiclass label</a:t>
            </a:r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611560" y="1916832"/>
            <a:ext cx="7992888" cy="2062103"/>
          </a:xfrm>
          <a:prstGeom prst="rect">
            <a:avLst/>
          </a:prstGeom>
          <a:ln>
            <a:solidFill>
              <a:srgbClr val="06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16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## Produce ground truth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set_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np.where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(y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</a:t>
            </a:r>
            <a:r>
              <a:rPr lang="en-US" altLang="zh-TW" sz="1600" dirty="0" err="1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setosa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2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ver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_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np.where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(y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</a:t>
            </a:r>
            <a:r>
              <a:rPr lang="en-US" altLang="zh-TW" sz="1600" dirty="0" err="1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versicolor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0.5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vir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_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np.where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(y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</a:t>
            </a:r>
            <a:r>
              <a:rPr lang="en-US" altLang="zh-TW" sz="1600" dirty="0" err="1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virginica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2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0.5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set_ver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np.multiply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(set_,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ver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_)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y_true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np.multiply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set_ver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vir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_)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y_true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y_ture.astype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600" dirty="0" err="1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int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600" dirty="0" smtClean="0">
                <a:solidFill>
                  <a:srgbClr val="268BD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print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sz="1600" dirty="0" err="1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y_true</a:t>
            </a:r>
            <a:r>
              <a:rPr lang="en-US" altLang="zh-TW" sz="16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='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6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y_true</a:t>
            </a:r>
            <a:r>
              <a:rPr lang="en-US" altLang="zh-TW" sz="16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6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365104"/>
            <a:ext cx="82296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40888</TotalTime>
  <Words>1027</Words>
  <Application>Microsoft Office PowerPoint</Application>
  <PresentationFormat>如螢幕大小 (4:3)</PresentationFormat>
  <Paragraphs>218</Paragraphs>
  <Slides>20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新細明體</vt:lpstr>
      <vt:lpstr>Arial</vt:lpstr>
      <vt:lpstr>Consolas</vt:lpstr>
      <vt:lpstr>Symbol</vt:lpstr>
      <vt:lpstr>Tahoma</vt:lpstr>
      <vt:lpstr>Times New Roman</vt:lpstr>
      <vt:lpstr>Wingdings</vt:lpstr>
      <vt:lpstr>Blends</vt:lpstr>
      <vt:lpstr> HW#3 Review</vt:lpstr>
      <vt:lpstr>Exercise</vt:lpstr>
      <vt:lpstr>One-versus-All (OvA) or One-versus-Rest (OvR)</vt:lpstr>
      <vt:lpstr>Scoring metrics for multiclass classification</vt:lpstr>
      <vt:lpstr>Load data</vt:lpstr>
      <vt:lpstr>Data preprocessing</vt:lpstr>
      <vt:lpstr>a) One-versus-All model and train </vt:lpstr>
      <vt:lpstr>Prediction</vt:lpstr>
      <vt:lpstr>Multiclass classification</vt:lpstr>
      <vt:lpstr>Confusion matrix</vt:lpstr>
      <vt:lpstr>Confusion matrix (Cont.)</vt:lpstr>
      <vt:lpstr>b) Performance metrics</vt:lpstr>
      <vt:lpstr>Select feature</vt:lpstr>
      <vt:lpstr>Visualization</vt:lpstr>
      <vt:lpstr>Visualization(cont.) </vt:lpstr>
      <vt:lpstr>One-versus-All (using 2 features)</vt:lpstr>
      <vt:lpstr>Another view (Correlation Matrix)</vt:lpstr>
      <vt:lpstr>Correlation Matrix</vt:lpstr>
      <vt:lpstr>PowerPoint 簡報</vt:lpstr>
      <vt:lpstr>Multidimensional features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Embedded computing platform</dc:title>
  <dc:creator>Chan</dc:creator>
  <cp:lastModifiedBy>CGU</cp:lastModifiedBy>
  <cp:revision>1608</cp:revision>
  <cp:lastPrinted>2018-09-11T13:01:50Z</cp:lastPrinted>
  <dcterms:created xsi:type="dcterms:W3CDTF">2002-11-04T14:21:00Z</dcterms:created>
  <dcterms:modified xsi:type="dcterms:W3CDTF">2020-04-14T03:53:18Z</dcterms:modified>
</cp:coreProperties>
</file>