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8" r:id="rId5"/>
    <p:sldId id="266" r:id="rId6"/>
    <p:sldId id="270" r:id="rId7"/>
    <p:sldId id="264" r:id="rId8"/>
    <p:sldId id="269" r:id="rId9"/>
    <p:sldId id="265" r:id="rId10"/>
    <p:sldId id="267" r:id="rId11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44C4AE-B96D-4CDE-810B-D34BA663C7CF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181E9A-36FA-473E-82C4-F01911B1363F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"/>
              <a:t>Kliknite da biste uredili stilove teksta matrice</a:t>
            </a:r>
            <a:endParaRPr lang="en-US"/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Pravokut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Pravokut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Pravokut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vni poveznik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ni poveznik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ni poveznik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20" name="Rezervirano mjesto za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885869-B068-409A-BCEB-4F7E5B63EAEB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21" name="Rezervirano mjesto za podnožj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Rezervirano mjesto za broj slajd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9DD90-623B-413F-B8DF-1D32D3449399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30785-97E8-43AD-94B5-5D21BDA6BAAE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Pravokut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Pravokut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Pravokut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vni poveznik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ni poveznik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ni poveznik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C9794191-82E4-45EF-B2DF-FDA23A6404F9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15DC-F980-4265-BDCD-70064EAF7AC7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118D5-4299-4A2F-9F76-D0606DF9DF42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509A0-50F9-4355-A7E6-40BC0B55820E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75FD4C-D307-40C5-8E7B-59AD9076BFB9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8" name="Rezervirano mjesto za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9841072-3D07-4E65-9DD7-9E0704450E00}" type="datetime1">
              <a:rPr lang="sr-Latn-RS" smtClean="0"/>
              <a:t>13.12.2024.</a:t>
            </a:fld>
            <a:endParaRPr lang="en-US"/>
          </a:p>
        </p:txBody>
      </p:sp>
      <p:sp>
        <p:nvSpPr>
          <p:cNvPr id="9" name="Rezervirano mjesto za podnožj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Rezervirano mjesto za broj slajd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4C0B247-CD71-4835-A057-7F18327D242B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avokut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Pravokut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Pravokut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"/>
              <a:t>Kliknite da biste uredili stilove teksta matrice</a:t>
            </a:r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1BE5080-8651-4DCC-9279-5D738C35574A}" type="datetime1">
              <a:rPr lang="sr-Latn-RS" smtClean="0"/>
              <a:t>13.12.2024.</a:t>
            </a:fld>
            <a:endParaRPr lang="en-US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Krupni plan logotipa&#10;&#10;Opis se generira automatski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Pravokut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4" name="Pravokut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r" sz="4400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r" dirty="0">
                <a:solidFill>
                  <a:schemeClr val="tx1"/>
                </a:solidFill>
              </a:rPr>
              <a:t>Tino Maretić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4CABCB-F7B9-3B7B-5095-D787FEF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Programiranje s </a:t>
            </a:r>
            <a:r>
              <a:rPr lang="hr-HR" dirty="0" err="1"/>
              <a:t>Raspberry</a:t>
            </a:r>
            <a:r>
              <a:rPr lang="hr-HR" dirty="0"/>
              <a:t> Pi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0515A5C-54F1-66A1-8789-2F632CB1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Montserrat" panose="00000500000000000000" pitchFamily="2" charset="-18"/>
              </a:rPr>
              <a:t>Python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Montserrat" panose="00000500000000000000" pitchFamily="2" charset="-18"/>
              </a:rPr>
              <a:t>C/C++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Montserrat" panose="00000500000000000000" pitchFamily="2" charset="-18"/>
              </a:rPr>
              <a:t>Java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Montserrat" panose="00000500000000000000" pitchFamily="2" charset="-18"/>
              </a:rPr>
              <a:t>HTML5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 err="1">
                <a:effectLst/>
                <a:latin typeface="Montserrat" panose="00000500000000000000" pitchFamily="2" charset="-18"/>
              </a:rPr>
              <a:t>Scratch</a:t>
            </a:r>
            <a:endParaRPr lang="hr-HR" b="0" i="0" dirty="0">
              <a:effectLst/>
              <a:latin typeface="Montserrat" panose="00000500000000000000" pitchFamily="2" charset="-18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Montserrat" panose="00000500000000000000" pitchFamily="2" charset="-18"/>
              </a:rPr>
              <a:t>JavaScript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 err="1">
                <a:effectLst/>
                <a:latin typeface="Montserrat" panose="00000500000000000000" pitchFamily="2" charset="-18"/>
              </a:rPr>
              <a:t>JQuery</a:t>
            </a:r>
            <a:endParaRPr lang="hr-HR" b="0" i="0" dirty="0">
              <a:effectLst/>
              <a:latin typeface="Montserrat" panose="00000500000000000000" pitchFamily="2" charset="-18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 err="1">
                <a:effectLst/>
                <a:latin typeface="Montserrat" panose="00000500000000000000" pitchFamily="2" charset="-18"/>
              </a:rPr>
              <a:t>Perl</a:t>
            </a:r>
            <a:endParaRPr lang="hr-HR" b="0" i="0" dirty="0">
              <a:effectLst/>
              <a:latin typeface="Montserrat" panose="00000500000000000000" pitchFamily="2" charset="-18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hr-HR" b="0" i="0" dirty="0" err="1">
                <a:effectLst/>
                <a:latin typeface="Montserrat" panose="00000500000000000000" pitchFamily="2" charset="-18"/>
              </a:rPr>
              <a:t>Erlang</a:t>
            </a:r>
            <a:endParaRPr lang="hr-HR" b="0" i="0" dirty="0">
              <a:effectLst/>
              <a:latin typeface="Montserrat" panose="00000500000000000000" pitchFamily="2" charset="-18"/>
            </a:endParaRPr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71679F6-926D-5EE6-813C-10EF5685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1F89BEC-AD7A-FCE2-9CBE-6602624E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16" y="1647919"/>
            <a:ext cx="2143125" cy="21431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5407532-B7B5-9C32-E937-CB0F7146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38" y="2192045"/>
            <a:ext cx="3419356" cy="3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7B28B3-AAD2-04AC-55D8-5579F9E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Raspberry</a:t>
            </a:r>
            <a:r>
              <a:rPr lang="hr-HR" dirty="0"/>
              <a:t> Pi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7B77EE4-ACE4-4E94-544F-5A8AB8D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err="1"/>
              <a:t>Raspberry</a:t>
            </a:r>
            <a:r>
              <a:rPr lang="hr-HR" sz="2000" dirty="0"/>
              <a:t> Pi je računalo veličine debitne kartice, niske cijene, koje se povezuje s računalnim monitorom ili televizorom te koristi standardni miš i tipkovnicu.</a:t>
            </a:r>
          </a:p>
          <a:p>
            <a:pPr marL="0" indent="0">
              <a:buNone/>
            </a:pPr>
            <a:endParaRPr lang="hr-HR" sz="2400" dirty="0"/>
          </a:p>
          <a:p>
            <a:r>
              <a:rPr lang="hr-HR" sz="2000" dirty="0"/>
              <a:t>Ima vlastiti procesor, memoriju i grafički upravljač, baš kao i osobno računalo. Također dolazi s vlastitim operativnim sustavom, </a:t>
            </a:r>
            <a:r>
              <a:rPr lang="hr-HR" sz="2000" dirty="0" err="1"/>
              <a:t>Raspberry</a:t>
            </a:r>
            <a:r>
              <a:rPr lang="hr-HR" sz="2000" dirty="0"/>
              <a:t> Pi OS, prilagođenom verzijom Linuxa.</a:t>
            </a:r>
          </a:p>
          <a:p>
            <a:endParaRPr lang="hr-HR" sz="2000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E16C7F0-7F68-7BAC-3A57-FC11580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1E3FB9B-C689-530F-DB62-5EEE8747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79" y="3901491"/>
            <a:ext cx="2499309" cy="24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9A80FE-7D5C-F655-67B4-3F88FCAB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Gdje se koristi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7B6C71-88C9-C106-0558-BCEA5BDF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Jednostavno stolno računalo može se izraditi pomoću </a:t>
            </a:r>
            <a:r>
              <a:rPr lang="hr-HR" sz="2000" dirty="0" err="1"/>
              <a:t>Raspberry</a:t>
            </a:r>
            <a:r>
              <a:rPr lang="hr-HR" sz="2000" dirty="0"/>
              <a:t> Pi uređaja, </a:t>
            </a:r>
            <a:r>
              <a:rPr lang="hr-HR" sz="2000" dirty="0" err="1"/>
              <a:t>microSD</a:t>
            </a:r>
            <a:r>
              <a:rPr lang="hr-HR" sz="2000" dirty="0"/>
              <a:t> kartice i izvora napajanja. Također su potrebni HDMI kabel i odgovarajući zaslon, poput starog monitora. Trebat će vam i USB tipkovnica i miš.</a:t>
            </a:r>
          </a:p>
          <a:p>
            <a:r>
              <a:rPr lang="hr-HR" sz="2000" dirty="0"/>
              <a:t>Postoji mnogo projekata za upravljanje robotima koristeći </a:t>
            </a:r>
            <a:r>
              <a:rPr lang="hr-HR" sz="2000" dirty="0" err="1"/>
              <a:t>Raspberry</a:t>
            </a:r>
            <a:r>
              <a:rPr lang="hr-HR" sz="2000" dirty="0"/>
              <a:t> Pi. Dostupan je specifični robotski paket za </a:t>
            </a:r>
            <a:r>
              <a:rPr lang="hr-HR" sz="2000" dirty="0" err="1"/>
              <a:t>Raspberry</a:t>
            </a:r>
            <a:r>
              <a:rPr lang="hr-HR" sz="2000" dirty="0"/>
              <a:t> Pi, koji se napaja baterijom uređaja i može se povezati s robotima te upravljati njima.</a:t>
            </a:r>
          </a:p>
          <a:p>
            <a:endParaRPr lang="hr-HR" sz="2000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27C5265-FA0E-3C48-2E91-563918B2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5D1555-2483-FB63-A133-11050E62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hr-HR" dirty="0"/>
              <a:t>Ostale primjene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E86743-4056-BABC-4087-5ED18DBE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hr-HR"/>
              <a:t>Automatizacija doma i općenito automatizacija</a:t>
            </a:r>
          </a:p>
          <a:p>
            <a:r>
              <a:rPr lang="hr-HR"/>
              <a:t>Arkadne konzole</a:t>
            </a:r>
          </a:p>
          <a:p>
            <a:r>
              <a:rPr lang="hr-HR"/>
              <a:t>Internetski radio</a:t>
            </a:r>
          </a:p>
          <a:p>
            <a:r>
              <a:rPr lang="hr-HR"/>
              <a:t>Medijski </a:t>
            </a:r>
            <a:r>
              <a:rPr lang="hr-HR" err="1"/>
              <a:t>streamer</a:t>
            </a:r>
            <a:endParaRPr lang="hr-HR"/>
          </a:p>
          <a:p>
            <a:r>
              <a:rPr lang="hr-HR"/>
              <a:t>Web serveri</a:t>
            </a:r>
          </a:p>
          <a:p>
            <a:r>
              <a:rPr lang="hr-HR"/>
              <a:t>Senzorska kontrola</a:t>
            </a:r>
          </a:p>
          <a:p>
            <a:endParaRPr lang="hr-HR"/>
          </a:p>
        </p:txBody>
      </p:sp>
      <p:pic>
        <p:nvPicPr>
          <p:cNvPr id="5" name="Slika 4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DA50862E-AD2A-8BA4-61D0-58B7393D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45" r="3" b="12734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40DE95A-D32D-135B-5515-0365A224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F9314C8-ED56-4756-B0CD-6D712BE27B48}" type="datetime1">
              <a:rPr lang="sr-Latn-RS" smtClean="0"/>
              <a:pPr rtl="0">
                <a:spcAft>
                  <a:spcPts val="600"/>
                </a:spcAft>
              </a:pPr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E6CFBC-F84E-2912-6D32-C95FE09A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Verzije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F7A56F-FE41-E7B2-068B-0773BDA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err="1"/>
              <a:t>Raspberry</a:t>
            </a:r>
            <a:r>
              <a:rPr lang="hr-HR" sz="2000" dirty="0"/>
              <a:t> Pi 1 (Model A, Model B, </a:t>
            </a:r>
            <a:r>
              <a:rPr lang="hr-HR" sz="2000" dirty="0" err="1"/>
              <a:t>and</a:t>
            </a:r>
            <a:r>
              <a:rPr lang="hr-HR" sz="2000" dirty="0"/>
              <a:t> B+)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2 (Model B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later</a:t>
            </a:r>
            <a:r>
              <a:rPr lang="hr-HR" sz="2000" dirty="0"/>
              <a:t> </a:t>
            </a:r>
            <a:r>
              <a:rPr lang="hr-HR" sz="2000" dirty="0" err="1"/>
              <a:t>revisions</a:t>
            </a:r>
            <a:r>
              <a:rPr lang="hr-HR" sz="2000" dirty="0"/>
              <a:t>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3 (Model B </a:t>
            </a:r>
            <a:r>
              <a:rPr lang="hr-HR" sz="2000" dirty="0" err="1"/>
              <a:t>and</a:t>
            </a:r>
            <a:r>
              <a:rPr lang="hr-HR" sz="2000" dirty="0"/>
              <a:t> B+)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4 (Model B)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Zero (</a:t>
            </a:r>
            <a:r>
              <a:rPr lang="hr-HR" sz="2000" dirty="0" err="1"/>
              <a:t>and</a:t>
            </a:r>
            <a:r>
              <a:rPr lang="hr-HR" sz="2000" dirty="0"/>
              <a:t> Zero W, Zero 2 W for wireless </a:t>
            </a:r>
            <a:r>
              <a:rPr lang="hr-HR" sz="2000" dirty="0" err="1"/>
              <a:t>connectivity</a:t>
            </a:r>
            <a:r>
              <a:rPr lang="hr-HR" sz="2000" dirty="0"/>
              <a:t>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400 (</a:t>
            </a:r>
            <a:r>
              <a:rPr lang="hr-HR" sz="2000" dirty="0" err="1"/>
              <a:t>an</a:t>
            </a:r>
            <a:r>
              <a:rPr lang="hr-HR" sz="2000" dirty="0"/>
              <a:t> </a:t>
            </a:r>
            <a:r>
              <a:rPr lang="hr-HR" sz="2000" dirty="0" err="1"/>
              <a:t>all</a:t>
            </a:r>
            <a:r>
              <a:rPr lang="hr-HR" sz="2000" dirty="0"/>
              <a:t>-</a:t>
            </a:r>
            <a:r>
              <a:rPr lang="hr-HR" sz="2000" dirty="0" err="1"/>
              <a:t>in</a:t>
            </a:r>
            <a:r>
              <a:rPr lang="hr-HR" sz="2000" dirty="0"/>
              <a:t>-one </a:t>
            </a:r>
            <a:r>
              <a:rPr lang="hr-HR" sz="2000" dirty="0" err="1"/>
              <a:t>keyboard-style</a:t>
            </a:r>
            <a:r>
              <a:rPr lang="hr-HR" sz="2000" dirty="0"/>
              <a:t> </a:t>
            </a:r>
            <a:r>
              <a:rPr lang="hr-HR" sz="2000" dirty="0" err="1"/>
              <a:t>computer</a:t>
            </a:r>
            <a:r>
              <a:rPr lang="hr-HR" sz="2000" dirty="0"/>
              <a:t>)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5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3255700-04A5-F072-7417-5457F8F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6C6576-806C-E441-9555-D514EE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hr-HR" dirty="0"/>
              <a:t>Razlike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284E062-08D6-0C67-B694-FF4C6A95F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hr-HR"/>
              <a:t>Raspberry Pi 4 donosi značajna poboljšanja u odnosu na Pi 3, uključujući veći kapacitet RAM-a, s 1GB na do čak 8GB, brži procesor, podršku za 4K video i bolje mogućnosti povezivanja što je ujedno i najznačajnija promjena među verzijama.</a:t>
            </a:r>
          </a:p>
        </p:txBody>
      </p:sp>
      <p:pic>
        <p:nvPicPr>
          <p:cNvPr id="6" name="Slika 5" descr="Slika na kojoj se prikazuje elektronička komponenta, komponenta strujnog kruga, pasivna komponenta strujnog kruga, elektroničko inženjerstvo&#10;&#10;Opis je automatski generiran">
            <a:extLst>
              <a:ext uri="{FF2B5EF4-FFF2-40B4-BE49-F238E27FC236}">
                <a16:creationId xmlns:a16="http://schemas.microsoft.com/office/drawing/2014/main" id="{1E422995-DC60-6FF3-FED0-8195DB0A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70" r="3" b="13140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070828D-3819-5B1C-65CB-C9C13AD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F9314C8-ED56-4756-B0CD-6D712BE27B48}" type="datetime1">
              <a:rPr lang="sr-Latn-RS" smtClean="0"/>
              <a:pPr rtl="0">
                <a:spcAft>
                  <a:spcPts val="600"/>
                </a:spcAft>
              </a:pPr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6B1548-AAAF-1C80-9F0C-976C9259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45B4EA-3C76-1EAC-043D-DECB8A25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Povoljnost: </a:t>
            </a:r>
            <a:r>
              <a:rPr lang="hr-HR" sz="2000" dirty="0" err="1"/>
              <a:t>Raspberry</a:t>
            </a:r>
            <a:r>
              <a:rPr lang="hr-HR" sz="2000" dirty="0"/>
              <a:t> Pi je jeftina opcija za računalstvo, što ga čini pristupačnim za obrazovanje, hobiste i manje projekte.</a:t>
            </a:r>
          </a:p>
          <a:p>
            <a:r>
              <a:rPr lang="hr-HR" sz="2000" dirty="0"/>
              <a:t>Klaster računala za servere: Korištenje više </a:t>
            </a:r>
            <a:r>
              <a:rPr lang="hr-HR" sz="2000" dirty="0" err="1"/>
              <a:t>Raspberry</a:t>
            </a:r>
            <a:r>
              <a:rPr lang="hr-HR" sz="2000" dirty="0"/>
              <a:t> Pi uređaja kao klaster servera može biti troškovno i energetski učinkovitije u usporedbi s tradicionalnim serverima, posebno za zadatke koji koriste distribuirano računanje.</a:t>
            </a:r>
          </a:p>
          <a:p>
            <a:r>
              <a:rPr lang="hr-HR" sz="2000" dirty="0"/>
              <a:t>Adaptivna tehnologija: Sposobnost </a:t>
            </a:r>
            <a:r>
              <a:rPr lang="hr-HR" sz="2000" dirty="0" err="1"/>
              <a:t>Raspberry</a:t>
            </a:r>
            <a:r>
              <a:rPr lang="hr-HR" sz="2000" dirty="0"/>
              <a:t> Pi uređaja za prikaz </a:t>
            </a:r>
            <a:r>
              <a:rPr lang="hr-HR" sz="2000" dirty="0" err="1"/>
              <a:t>vizuala</a:t>
            </a:r>
            <a:r>
              <a:rPr lang="hr-HR" sz="2000" dirty="0"/>
              <a:t> i reprodukciju videozapisa čini ga idealnim za adaptivne tehnologije, poput sustava dizajniranih za osobe s invaliditetom, jer se može prilagoditi vizualnim i multimedijskim zahtjevima.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2026A1B-E834-EA97-B711-FB69B825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F240F4-839C-6187-46C3-422C938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0AB1CB-8783-3C78-2F88-3E5D2A03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err="1"/>
              <a:t>Raspberry</a:t>
            </a:r>
            <a:r>
              <a:rPr lang="hr-HR" sz="2000" dirty="0"/>
              <a:t> Pi nije zamjena za računalo, a procesor nije jednako brz. Preuzimanje i instalacija softvera zahtijevaju vrijeme, pa složeno </a:t>
            </a:r>
            <a:r>
              <a:rPr lang="hr-HR" sz="2000" dirty="0" err="1"/>
              <a:t>multitasking</a:t>
            </a:r>
            <a:r>
              <a:rPr lang="hr-HR" sz="2000" dirty="0"/>
              <a:t> nije praktičan.</a:t>
            </a:r>
          </a:p>
          <a:p>
            <a:r>
              <a:rPr lang="hr-HR" sz="2200" dirty="0" err="1"/>
              <a:t>Raspberry</a:t>
            </a:r>
            <a:r>
              <a:rPr lang="hr-HR" sz="2200" dirty="0"/>
              <a:t> Pi možda nije prikladan za veće tvrtke koje već imaju moćne servere sposobne obaviti zadatke koje obično radi </a:t>
            </a:r>
            <a:r>
              <a:rPr lang="hr-HR" sz="2200" dirty="0" err="1"/>
              <a:t>Raspberry</a:t>
            </a:r>
            <a:r>
              <a:rPr lang="hr-HR" sz="2200" dirty="0"/>
              <a:t> Pi. Ove tvrtke ne bi imale koristi od ograničene procesorske snage i mogućnosti </a:t>
            </a:r>
            <a:r>
              <a:rPr lang="hr-HR" sz="2200" dirty="0" err="1"/>
              <a:t>Raspberry</a:t>
            </a:r>
            <a:r>
              <a:rPr lang="hr-HR" sz="2200" dirty="0"/>
              <a:t> Pi-a, osobito uzimajući u obzir vrijeme koje je potrebno za postavljanje i instalaciju softvera. U većim okruženjima, korištenje </a:t>
            </a:r>
            <a:r>
              <a:rPr lang="hr-HR" sz="2200" dirty="0" err="1"/>
              <a:t>Raspberry</a:t>
            </a:r>
            <a:r>
              <a:rPr lang="hr-HR" sz="2200" dirty="0"/>
              <a:t> Pi-a bilo bi manje učinkovito i zahtijevalo bi više vremena i truda u usporedbi s korištenjem postojećih servera.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949E17E-9B23-45DF-9226-DF2E72AB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F7B6E6-1F3B-FEA8-FFDE-2E79DB50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Raspberry</a:t>
            </a:r>
            <a:r>
              <a:rPr lang="hr-HR" dirty="0"/>
              <a:t> Pi OS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F7D0CD-4663-E161-D97F-754E25DD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Postoji nekoliko različitih operativnih sustava koji se mogu koristiti na </a:t>
            </a:r>
            <a:r>
              <a:rPr lang="hr-HR" sz="2000" dirty="0" err="1"/>
              <a:t>Raspberry</a:t>
            </a:r>
            <a:r>
              <a:rPr lang="hr-HR" sz="2000" dirty="0"/>
              <a:t> Pi-u, ali najpopularniji je </a:t>
            </a:r>
            <a:r>
              <a:rPr lang="hr-HR" sz="2000" dirty="0" err="1"/>
              <a:t>Raspberry</a:t>
            </a:r>
            <a:r>
              <a:rPr lang="hr-HR" sz="2000" dirty="0"/>
              <a:t> Pi OS (ranije poznat kao </a:t>
            </a:r>
            <a:r>
              <a:rPr lang="hr-HR" sz="2000" dirty="0" err="1"/>
              <a:t>Raspbian</a:t>
            </a:r>
            <a:r>
              <a:rPr lang="hr-HR" sz="2000" dirty="0"/>
              <a:t>). </a:t>
            </a:r>
            <a:r>
              <a:rPr lang="hr-HR" sz="2000" dirty="0" err="1"/>
              <a:t>Raspberry</a:t>
            </a:r>
            <a:r>
              <a:rPr lang="hr-HR" sz="2000" dirty="0"/>
              <a:t> Pi OS temelji se na </a:t>
            </a:r>
            <a:r>
              <a:rPr lang="hr-HR" sz="2000" dirty="0" err="1"/>
              <a:t>Debian</a:t>
            </a:r>
            <a:r>
              <a:rPr lang="hr-HR" sz="2000" dirty="0"/>
              <a:t> Linux distribuciji.</a:t>
            </a:r>
          </a:p>
          <a:p>
            <a:r>
              <a:rPr lang="hr-HR" sz="2000" dirty="0" err="1"/>
              <a:t>Raspberry</a:t>
            </a:r>
            <a:r>
              <a:rPr lang="hr-HR" sz="2000" dirty="0"/>
              <a:t> Pi OS ima dvije glavne verzije: jednu s grafičkim sučeljem i komandnom linijom, koja pruža potpuno okruženje prikladno za opće korisnike, te drugu lakšu verziju koja uključuje samo komandnu liniju, što je idealno za minimalna podešavanja ili korisnike koji preferiraju rad u terminalu. Ove verzije omogućuju fleksibilnost ovisno o specifičnim potrebama korisnika ili </a:t>
            </a:r>
            <a:r>
              <a:rPr lang="hr-HR" sz="2000" dirty="0" err="1"/>
              <a:t>Raspberry</a:t>
            </a:r>
            <a:r>
              <a:rPr lang="hr-HR" sz="2000" dirty="0"/>
              <a:t> Pi projekta.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9B4A65E-0154-4809-874A-DF49B6C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314C8-ED56-4756-B0CD-6D712BE27B48}" type="datetime1">
              <a:rPr lang="sr-Latn-RS" smtClean="0"/>
              <a:t>13.12.2024.</a:t>
            </a:fld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27277C7-5777-0A5C-91D9-19F8F09A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71" y="734836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74_TF78438558" id="{2DC8EEE3-4BE4-4430-AC86-B06E24574DD1}" vid="{3985B9FD-0530-464B-A2AD-C0856C376533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{5C2AF9B9-E9CC-48AD-941F-AAADB62CCC4D}tf78438558_win32</Template>
  <TotalTime>337</TotalTime>
  <Words>591</Words>
  <Application>Microsoft Office PowerPoint</Application>
  <PresentationFormat>Široki zaslon</PresentationFormat>
  <Paragraphs>55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Montserrat</vt:lpstr>
      <vt:lpstr>SavonVTI</vt:lpstr>
      <vt:lpstr>Raspberry pi</vt:lpstr>
      <vt:lpstr>Što je Raspberry Pi</vt:lpstr>
      <vt:lpstr>Gdje se koristi</vt:lpstr>
      <vt:lpstr>Ostale primjene</vt:lpstr>
      <vt:lpstr>Verzije</vt:lpstr>
      <vt:lpstr>Razlike</vt:lpstr>
      <vt:lpstr>Prednosti</vt:lpstr>
      <vt:lpstr>Mane</vt:lpstr>
      <vt:lpstr>Raspberry Pi OS</vt:lpstr>
      <vt:lpstr>Programiranje s Raspberry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Tino Maretić</dc:creator>
  <cp:lastModifiedBy>Tino Maretić</cp:lastModifiedBy>
  <cp:revision>3</cp:revision>
  <dcterms:created xsi:type="dcterms:W3CDTF">2024-12-13T14:28:44Z</dcterms:created>
  <dcterms:modified xsi:type="dcterms:W3CDTF">2024-12-13T22:19:51Z</dcterms:modified>
</cp:coreProperties>
</file>