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5"/>
  </p:normalViewPr>
  <p:slideViewPr>
    <p:cSldViewPr snapToGrid="0">
      <p:cViewPr>
        <p:scale>
          <a:sx n="50" d="100"/>
          <a:sy n="50" d="100"/>
        </p:scale>
        <p:origin x="461" y="-48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16622@alunos.ipca.pt" TargetMode="External"/><Relationship Id="rId7" Type="http://schemas.openxmlformats.org/officeDocument/2006/relationships/image" Target="../media/image4.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mailto:a23516@alunos.ipca.pt" TargetMode="External"/><Relationship Id="rId4" Type="http://schemas.openxmlformats.org/officeDocument/2006/relationships/hyperlink" Target="mailto:a23504@alunos.ipca.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947880" y="4859640"/>
            <a:ext cx="622404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52520" y="4863767"/>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US" dirty="0"/>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GB" dirty="0"/>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247720" y="19076760"/>
            <a:ext cx="583992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295985"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11608200" cy="23808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200" spc="-1" dirty="0">
                <a:solidFill>
                  <a:srgbClr val="004B87"/>
                </a:solidFill>
                <a:latin typeface="Calibri"/>
              </a:rPr>
              <a:t>In summary, our project created a model home simulating a smart residence with light, temperature, humidity, and movement sensors. It featured LEDs, an LCD display, and a servo motor for garage door simulation (Figure 1). An Android application was developed to facilitate control of the residence through a mobile application where the user is capable of connect to is own residence and manipulate the state of his own devices (Figure 2). In conclusion, our project successfully brought to life a model home that emulates the functionalities of a smart residence.</a:t>
            </a: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677960" y="5028480"/>
            <a:ext cx="499896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295985" y="5771880"/>
            <a:ext cx="5531535" cy="1154016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IoT, or the Internet of Things, has emerged as one of the most promising technologies of the 21st century, fundamentally changing the way we interact with the world around us. Its primary goal is to create an environment where objects, devices, and systems are interconnected and capable of autonomously capturing, transmitting, and sharing information. IoT aims to enhance the quality of life for everyone by optimizing company workflows and fostering innovation [1].</a:t>
            </a:r>
          </a:p>
          <a:p>
            <a:pPr algn="just"/>
            <a:endParaRPr lang="en-US" sz="2400" spc="-1" dirty="0">
              <a:solidFill>
                <a:srgbClr val="004B87"/>
              </a:solidFill>
              <a:latin typeface="Calibri"/>
            </a:endParaRPr>
          </a:p>
          <a:p>
            <a:pPr algn="just"/>
            <a:r>
              <a:rPr lang="en-US" sz="2400" spc="-1" dirty="0">
                <a:solidFill>
                  <a:srgbClr val="004B87"/>
                </a:solidFill>
                <a:latin typeface="Calibri"/>
              </a:rPr>
              <a:t>Smart houses, driven by IoT, represent a significant breakthrough in the way we develop and interact with our homes. In essence, IoT is intended to simulate a residence, demonstrating how easy it is to incorporate this technology into our daily lives. Contemporary smart homes seamlessly integrate IoT through dedicated mobile applications, serving as user-friendly interfaces for effortless interaction with smart house features via smartphones. Essentially, these mobile applications play a pivotal role in establishing a direct and user-friendly interface with the intricate IoT infrastructure embedded in contemporary smart homes, marking a significant leap in home automation technology [2].</a:t>
            </a:r>
          </a:p>
        </p:txBody>
      </p:sp>
      <p:sp>
        <p:nvSpPr>
          <p:cNvPr id="59" name="CustomShape 13"/>
          <p:cNvSpPr/>
          <p:nvPr/>
        </p:nvSpPr>
        <p:spPr>
          <a:xfrm>
            <a:off x="7918200" y="12299400"/>
            <a:ext cx="5977800" cy="56308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We adopted SCRUM (Sprint, Cycle, Review, Update and Meeting) as our methodology for project management, defining delivery dates and specifying the main roles for each active member of the project [3].</a:t>
            </a:r>
          </a:p>
          <a:p>
            <a:pPr algn="just"/>
            <a:r>
              <a:rPr lang="en-US" sz="2400" spc="-1" dirty="0">
                <a:solidFill>
                  <a:srgbClr val="004B87"/>
                </a:solidFill>
                <a:latin typeface="Calibri"/>
              </a:rPr>
              <a:t>The GIT (Global Information Tracker) platform was chosen to control the various versions of the project during its development [4]. </a:t>
            </a:r>
          </a:p>
          <a:p>
            <a:pPr algn="just"/>
            <a:r>
              <a:rPr lang="en-US" sz="2400" spc="-1" dirty="0">
                <a:solidFill>
                  <a:srgbClr val="004B87"/>
                </a:solidFill>
                <a:latin typeface="Calibri"/>
              </a:rPr>
              <a:t>Discord served as the platform for online meetings, and Trello was used to organize and manage various tasks.</a:t>
            </a:r>
          </a:p>
          <a:p>
            <a:pPr algn="just"/>
            <a:r>
              <a:rPr lang="en-US" sz="2400" spc="-1" dirty="0">
                <a:solidFill>
                  <a:srgbClr val="004B87"/>
                </a:solidFill>
                <a:latin typeface="Calibri"/>
              </a:rPr>
              <a:t>Visual Studio was employed to create the API (Application programming interface), leveraging its strength as a development tool [5][6]. </a:t>
            </a:r>
          </a:p>
        </p:txBody>
      </p:sp>
      <p:sp>
        <p:nvSpPr>
          <p:cNvPr id="60" name="CustomShape 14"/>
          <p:cNvSpPr/>
          <p:nvPr/>
        </p:nvSpPr>
        <p:spPr>
          <a:xfrm>
            <a:off x="14247720" y="12299400"/>
            <a:ext cx="5513040" cy="50773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SQL (Structured Query Language) Server Management Studio was utilized to manage and manipulate data in the database [7]. </a:t>
            </a:r>
          </a:p>
          <a:p>
            <a:pPr algn="just">
              <a:lnSpc>
                <a:spcPts val="2999"/>
              </a:lnSpc>
            </a:pPr>
            <a:r>
              <a:rPr lang="en-US" sz="2400" spc="-1" dirty="0">
                <a:solidFill>
                  <a:srgbClr val="004B87"/>
                </a:solidFill>
                <a:latin typeface="Calibri"/>
              </a:rPr>
              <a:t>We used Android Studio for the development of an Android application, which allows users to manage their residence through it [8].</a:t>
            </a:r>
          </a:p>
          <a:p>
            <a:pPr algn="just">
              <a:lnSpc>
                <a:spcPts val="2999"/>
              </a:lnSpc>
            </a:pPr>
            <a:r>
              <a:rPr lang="en-US" sz="2400" spc="-1" dirty="0">
                <a:solidFill>
                  <a:srgbClr val="004B87"/>
                </a:solidFill>
                <a:latin typeface="Calibri"/>
              </a:rPr>
              <a:t>The Arduino IDE (Integrated Development Environment) is an open-source software platform used for programming Arduino boards. We utilized it to program the systems integrated into our model [9].</a:t>
            </a:r>
          </a:p>
        </p:txBody>
      </p:sp>
      <p:sp>
        <p:nvSpPr>
          <p:cNvPr id="61" name="CustomShape 15"/>
          <p:cNvSpPr/>
          <p:nvPr/>
        </p:nvSpPr>
        <p:spPr>
          <a:xfrm>
            <a:off x="7918200" y="5695560"/>
            <a:ext cx="5497200" cy="46925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a:pPr>
            <a:r>
              <a:rPr lang="en-US" sz="2400" b="1" spc="-1" dirty="0">
                <a:solidFill>
                  <a:srgbClr val="004B87"/>
                </a:solidFill>
                <a:latin typeface="Calibri"/>
              </a:rPr>
              <a:t>Develop a model with the aim of simulating a smart house: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to control de inside lighting;</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focused on controlling the environments temperature;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an alarm system with a motion sensor;</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capable of connecting all together the previous systems;</a:t>
            </a:r>
          </a:p>
        </p:txBody>
      </p:sp>
      <p:pic>
        <p:nvPicPr>
          <p:cNvPr id="62" name="Imagem 38"/>
          <p:cNvPicPr/>
          <p:nvPr/>
        </p:nvPicPr>
        <p:blipFill>
          <a:blip r:embed="rId2"/>
          <a:stretch/>
        </p:blipFill>
        <p:spPr>
          <a:xfrm>
            <a:off x="14420880" y="19343880"/>
            <a:ext cx="304560" cy="367920"/>
          </a:xfrm>
          <a:prstGeom prst="rect">
            <a:avLst/>
          </a:prstGeom>
          <a:ln>
            <a:noFill/>
          </a:ln>
        </p:spPr>
      </p:pic>
      <p:sp>
        <p:nvSpPr>
          <p:cNvPr id="63" name="CustomShape 16"/>
          <p:cNvSpPr/>
          <p:nvPr/>
        </p:nvSpPr>
        <p:spPr>
          <a:xfrm>
            <a:off x="14816538" y="191973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28538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en-US" sz="6400" b="1" strike="noStrike" spc="-1" dirty="0">
                <a:solidFill>
                  <a:srgbClr val="004B87"/>
                </a:solidFill>
                <a:latin typeface="Calibri"/>
              </a:rPr>
              <a:t>DIY Home Automation</a:t>
            </a:r>
            <a:endParaRPr lang="en-US" sz="6400" b="0" strike="noStrike" spc="-1" dirty="0">
              <a:latin typeface="Arial"/>
            </a:endParaRPr>
          </a:p>
          <a:p>
            <a:pPr>
              <a:lnSpc>
                <a:spcPts val="3900"/>
              </a:lnSpc>
            </a:pPr>
            <a:r>
              <a:rPr lang="en-US" sz="3200" b="1" strike="noStrike" spc="-1" dirty="0">
                <a:solidFill>
                  <a:srgbClr val="004B87"/>
                </a:solidFill>
                <a:latin typeface="Calibri"/>
              </a:rPr>
              <a:t>Tiago Oliveira, Francisco Arantes, Luis Ferreira</a:t>
            </a:r>
            <a:endParaRPr lang="en-US" sz="3200" b="0" strike="noStrike" spc="-1" dirty="0">
              <a:latin typeface="Arial"/>
            </a:endParaRPr>
          </a:p>
          <a:p>
            <a:pPr>
              <a:lnSpc>
                <a:spcPts val="3900"/>
              </a:lnSpc>
            </a:pPr>
            <a:r>
              <a:rPr lang="en-US" sz="3200" b="0" i="1" strike="noStrike" spc="-1" dirty="0">
                <a:solidFill>
                  <a:srgbClr val="004B87"/>
                </a:solidFill>
                <a:latin typeface="Calibri"/>
              </a:rPr>
              <a:t>Degree in Computer Systems Engineering</a:t>
            </a:r>
          </a:p>
          <a:p>
            <a:pPr>
              <a:lnSpc>
                <a:spcPts val="3900"/>
              </a:lnSpc>
            </a:pPr>
            <a:endParaRPr lang="en-US" sz="3200" b="0" strike="noStrike" spc="-1" dirty="0">
              <a:latin typeface="Arial"/>
            </a:endParaRPr>
          </a:p>
          <a:p>
            <a:pPr>
              <a:lnSpc>
                <a:spcPts val="3900"/>
              </a:lnSpc>
            </a:pPr>
            <a:r>
              <a:rPr lang="en-US" sz="3200" spc="-1" dirty="0">
                <a:solidFill>
                  <a:srgbClr val="004B87"/>
                </a:solidFill>
                <a:latin typeface="Calibri"/>
              </a:rPr>
              <a:t>Supervisors</a:t>
            </a:r>
            <a:r>
              <a:rPr lang="pt-PT" sz="3200" spc="-1" dirty="0">
                <a:solidFill>
                  <a:srgbClr val="004B87"/>
                </a:solidFill>
                <a:latin typeface="Calibri"/>
              </a:rPr>
              <a:t>: Patricia Leite, Paulo Macedo and Nuno Mendes</a:t>
            </a:r>
            <a:endParaRPr lang="en-US" sz="3200" b="0" strike="noStrike" spc="-1" dirty="0">
              <a:latin typeface="Arial"/>
            </a:endParaRPr>
          </a:p>
        </p:txBody>
      </p:sp>
      <p:sp>
        <p:nvSpPr>
          <p:cNvPr id="65" name="CustomShape 18"/>
          <p:cNvSpPr/>
          <p:nvPr/>
        </p:nvSpPr>
        <p:spPr>
          <a:xfrm>
            <a:off x="14306842" y="19867800"/>
            <a:ext cx="5646600" cy="76314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gn="just">
              <a:lnSpc>
                <a:spcPts val="2100"/>
              </a:lnSpc>
              <a:buFont typeface="+mj-lt"/>
              <a:buAutoNum type="arabicPeriod"/>
            </a:pPr>
            <a:r>
              <a:rPr lang="pt-PT" sz="1400" spc="-1" dirty="0">
                <a:solidFill>
                  <a:srgbClr val="004B87"/>
                </a:solidFill>
                <a:latin typeface="Calibri"/>
              </a:rPr>
              <a:t>What Is the Internet of Things (IoT)? (n.d.). Oracle. https://www.oracle.com/en/internet-of-things/what-is-iot</a:t>
            </a:r>
          </a:p>
          <a:p>
            <a:pPr marL="342900" indent="-342900" algn="just">
              <a:lnSpc>
                <a:spcPts val="2100"/>
              </a:lnSpc>
              <a:buFont typeface="+mj-lt"/>
              <a:buAutoNum type="arabicPeriod"/>
            </a:pPr>
            <a:r>
              <a:rPr lang="pt-PT" sz="1400" spc="-1" dirty="0">
                <a:solidFill>
                  <a:srgbClr val="004B87"/>
                </a:solidFill>
                <a:latin typeface="Calibri"/>
              </a:rPr>
              <a:t>Aliza Vigderman, &amp; Gabe Turner. (2024, January 3). What Is Home Automation and How Does It Work? Security.Org. https://www.security.org/home-automation/</a:t>
            </a:r>
          </a:p>
          <a:p>
            <a:pPr marL="342900" indent="-342900" algn="just">
              <a:lnSpc>
                <a:spcPts val="2100"/>
              </a:lnSpc>
              <a:buFont typeface="+mj-lt"/>
              <a:buAutoNum type="arabicPeriod"/>
            </a:pPr>
            <a:r>
              <a:rPr lang="pt-PT" sz="1400" spc="-1" dirty="0">
                <a:solidFill>
                  <a:srgbClr val="004B87"/>
                </a:solidFill>
                <a:latin typeface="Calibri"/>
              </a:rPr>
              <a:t>Ben Lutkevich. (2021, October). What is Scrum? https://www.techtarget.com/searchsoftwarequality/definition/Scrum</a:t>
            </a:r>
          </a:p>
          <a:p>
            <a:pPr marL="342900" indent="-342900" algn="just">
              <a:lnSpc>
                <a:spcPts val="2100"/>
              </a:lnSpc>
              <a:buFont typeface="+mj-lt"/>
              <a:buAutoNum type="arabicPeriod"/>
            </a:pPr>
            <a:r>
              <a:rPr lang="pt-PT" sz="1400" spc="-1" dirty="0">
                <a:solidFill>
                  <a:srgbClr val="004B87"/>
                </a:solidFill>
                <a:latin typeface="Calibri"/>
              </a:rPr>
              <a:t>Getting Started - What is Git? (n.d.). Git--Fast-Version-Control. https://git-scm.com/book/en/v2/Getting-Started-What-is-Git%3F</a:t>
            </a:r>
          </a:p>
          <a:p>
            <a:pPr marL="342900" indent="-342900" algn="just">
              <a:lnSpc>
                <a:spcPts val="2100"/>
              </a:lnSpc>
              <a:buFont typeface="+mj-lt"/>
              <a:buAutoNum type="arabicPeriod"/>
            </a:pPr>
            <a:r>
              <a:rPr lang="pt-PT" sz="1400" spc="-1" dirty="0">
                <a:solidFill>
                  <a:srgbClr val="004B87"/>
                </a:solidFill>
                <a:latin typeface="Calibri"/>
              </a:rPr>
              <a:t>What is the Visual Studio IDE? (2023, October 24). Microsoft Learn. https://learn.microsoft.com/en-us/visualstudio/get-started/visual-studio-ide?view=vs-2022</a:t>
            </a:r>
          </a:p>
          <a:p>
            <a:pPr marL="342900" indent="-342900" algn="just">
              <a:lnSpc>
                <a:spcPts val="2100"/>
              </a:lnSpc>
              <a:buFont typeface="+mj-lt"/>
              <a:buAutoNum type="arabicPeriod"/>
            </a:pPr>
            <a:r>
              <a:rPr lang="pt-PT" sz="1400" spc="-1" dirty="0">
                <a:solidFill>
                  <a:srgbClr val="004B87"/>
                </a:solidFill>
                <a:latin typeface="Calibri"/>
              </a:rPr>
              <a:t>What is a API? – </a:t>
            </a:r>
            <a:r>
              <a:rPr lang="en-US" sz="1400" spc="-1" dirty="0">
                <a:solidFill>
                  <a:srgbClr val="004B87"/>
                </a:solidFill>
                <a:latin typeface="Calibri"/>
              </a:rPr>
              <a:t>Explanation about Application Programming Interfaces</a:t>
            </a:r>
            <a:r>
              <a:rPr lang="pt-PT" sz="1400" spc="-1" dirty="0">
                <a:solidFill>
                  <a:srgbClr val="004B87"/>
                </a:solidFill>
                <a:latin typeface="Calibri"/>
              </a:rPr>
              <a:t>. (n.d.). AWS. https://aws.amazon.com/en/what-is/api/</a:t>
            </a:r>
          </a:p>
          <a:p>
            <a:pPr marL="342900" indent="-342900" algn="just">
              <a:lnSpc>
                <a:spcPts val="2100"/>
              </a:lnSpc>
              <a:buFont typeface="+mj-lt"/>
              <a:buAutoNum type="arabicPeriod"/>
            </a:pPr>
            <a:r>
              <a:rPr lang="pt-PT" sz="1400" spc="-1" dirty="0">
                <a:solidFill>
                  <a:srgbClr val="004B87"/>
                </a:solidFill>
                <a:latin typeface="Calibri"/>
              </a:rPr>
              <a:t>What is SQL? (Structured Query Language) ? (n.d.). AWS. https://aws.amazon.com/en/what-is/sql/</a:t>
            </a:r>
          </a:p>
          <a:p>
            <a:pPr marL="342900" indent="-342900" algn="just">
              <a:lnSpc>
                <a:spcPts val="2100"/>
              </a:lnSpc>
              <a:buFont typeface="+mj-lt"/>
              <a:buAutoNum type="arabicPeriod"/>
            </a:pPr>
            <a:r>
              <a:rPr lang="pt-PT" sz="1400" spc="-1" dirty="0">
                <a:solidFill>
                  <a:srgbClr val="004B87"/>
                </a:solidFill>
                <a:latin typeface="Calibri"/>
              </a:rPr>
              <a:t>Meet Android Studio. (2023, December 13). Android Developers. https://developer.android.com/studio/intro?hl=en</a:t>
            </a:r>
          </a:p>
          <a:p>
            <a:pPr marL="342900" indent="-342900" algn="just">
              <a:lnSpc>
                <a:spcPts val="2100"/>
              </a:lnSpc>
              <a:buFont typeface="+mj-lt"/>
              <a:buAutoNum type="arabicPeriod"/>
            </a:pPr>
            <a:r>
              <a:rPr lang="pt-PT" sz="1400" spc="-1" dirty="0">
                <a:solidFill>
                  <a:srgbClr val="004B87"/>
                </a:solidFill>
                <a:latin typeface="Calibri"/>
              </a:rPr>
              <a:t>Liam Aljundi. (2024, January 4). Using the Arduino Software (IDE). Arduino Documentation. https://docs.arduino.cc/learn/starting-guide/the-arduino-software-ide</a:t>
            </a: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algn="just">
              <a:lnSpc>
                <a:spcPts val="2100"/>
              </a:lnSpc>
            </a:pPr>
            <a:endParaRPr lang="pt-PT" sz="2400" spc="-1" dirty="0">
              <a:solidFill>
                <a:srgbClr val="004B87"/>
              </a:solidFill>
              <a:latin typeface="Calibri"/>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556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Email</a:t>
            </a:r>
            <a:r>
              <a:rPr lang="en-GB" spc="-1" dirty="0">
                <a:solidFill>
                  <a:srgbClr val="004B87"/>
                </a:solidFill>
                <a:latin typeface="Calibri"/>
                <a:ea typeface="Arial"/>
              </a:rPr>
              <a:t> of Francisco Arantes: </a:t>
            </a:r>
            <a:r>
              <a:rPr lang="en-GB" sz="1800" b="0" strike="noStrike" spc="-1" dirty="0">
                <a:solidFill>
                  <a:srgbClr val="004B87"/>
                </a:solidFill>
                <a:latin typeface="Calibri"/>
                <a:ea typeface="Arial"/>
                <a:hlinkClick r:id="rId3"/>
              </a:rPr>
              <a:t>a16622@alunos.ipca.pt</a:t>
            </a:r>
            <a:endParaRPr lang="en-GB" sz="1800" b="0" strike="noStrike" spc="-1" dirty="0">
              <a:solidFill>
                <a:srgbClr val="004B87"/>
              </a:solidFill>
              <a:latin typeface="Calibri"/>
              <a:ea typeface="Arial"/>
            </a:endParaRPr>
          </a:p>
          <a:p>
            <a:pPr>
              <a:lnSpc>
                <a:spcPts val="1760"/>
              </a:lnSpc>
              <a:spcAft>
                <a:spcPts val="601"/>
              </a:spcAft>
            </a:pPr>
            <a:r>
              <a:rPr lang="en-GB" spc="-1" dirty="0">
                <a:solidFill>
                  <a:srgbClr val="004B87"/>
                </a:solidFill>
                <a:latin typeface="Calibri"/>
              </a:rPr>
              <a:t>Email of Tiago Oliveira: </a:t>
            </a:r>
            <a:r>
              <a:rPr lang="en-GB" spc="-1" dirty="0">
                <a:solidFill>
                  <a:srgbClr val="004B87"/>
                </a:solidFill>
                <a:latin typeface="Calibri"/>
                <a:hlinkClick r:id="rId4"/>
              </a:rPr>
              <a:t>a23504@alunos.ipca.pt</a:t>
            </a:r>
            <a:endParaRPr lang="en-GB" spc="-1" dirty="0">
              <a:solidFill>
                <a:srgbClr val="004B87"/>
              </a:solidFill>
              <a:latin typeface="Calibri"/>
            </a:endParaRPr>
          </a:p>
          <a:p>
            <a:pPr>
              <a:lnSpc>
                <a:spcPts val="1760"/>
              </a:lnSpc>
              <a:spcAft>
                <a:spcPts val="601"/>
              </a:spcAft>
            </a:pPr>
            <a:r>
              <a:rPr lang="en-GB" sz="1800" b="0" strike="noStrike" spc="-1" dirty="0">
                <a:solidFill>
                  <a:srgbClr val="004B87"/>
                </a:solidFill>
                <a:latin typeface="Calibri"/>
              </a:rPr>
              <a:t>Email of Luis Ferreira: </a:t>
            </a:r>
            <a:r>
              <a:rPr lang="en-GB" sz="1800" b="0" strike="noStrike" spc="-1" dirty="0">
                <a:solidFill>
                  <a:srgbClr val="004B87"/>
                </a:solidFill>
                <a:latin typeface="Calibri"/>
                <a:hlinkClick r:id="rId5"/>
              </a:rPr>
              <a:t>a23516@alunos.ipca</a:t>
            </a:r>
            <a:r>
              <a:rPr lang="en-GB" spc="-1" dirty="0">
                <a:solidFill>
                  <a:srgbClr val="004B87"/>
                </a:solidFill>
                <a:latin typeface="Calibri"/>
                <a:hlinkClick r:id="rId5"/>
              </a:rPr>
              <a:t>.pt</a:t>
            </a:r>
            <a:endParaRPr lang="en-US" spc="-1" dirty="0">
              <a:solidFill>
                <a:srgbClr val="004B87"/>
              </a:solidFill>
              <a:latin typeface="Arial"/>
            </a:endParaRPr>
          </a:p>
          <a:p>
            <a:pPr>
              <a:lnSpc>
                <a:spcPts val="1760"/>
              </a:lnSpc>
              <a:spcAft>
                <a:spcPts val="601"/>
              </a:spcAft>
            </a:pPr>
            <a:endParaRPr lang="en-GB" spc="-1" dirty="0">
              <a:solidFill>
                <a:srgbClr val="004B87"/>
              </a:solidFill>
              <a:latin typeface="Calibri"/>
            </a:endParaRPr>
          </a:p>
        </p:txBody>
      </p:sp>
      <p:sp>
        <p:nvSpPr>
          <p:cNvPr id="67" name="CustomShape 20"/>
          <p:cNvSpPr/>
          <p:nvPr/>
        </p:nvSpPr>
        <p:spPr>
          <a:xfrm>
            <a:off x="13896000" y="5695560"/>
            <a:ext cx="5681538" cy="39119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startAt="2"/>
            </a:pPr>
            <a:r>
              <a:rPr lang="en-US" sz="2400" b="1" spc="-1" noProof="1">
                <a:solidFill>
                  <a:srgbClr val="004B87"/>
                </a:solidFill>
                <a:latin typeface="Calibri"/>
              </a:rPr>
              <a:t>Control</a:t>
            </a:r>
            <a:r>
              <a:rPr lang="pt-PT" sz="2400" b="1" spc="-1" dirty="0">
                <a:solidFill>
                  <a:srgbClr val="004B87"/>
                </a:solidFill>
                <a:latin typeface="Calibri"/>
              </a:rPr>
              <a:t> the residence through the mobile application:</a:t>
            </a:r>
            <a:endParaRPr lang="pt-PT" sz="2400" b="1" strike="noStrike"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a:solidFill>
                  <a:srgbClr val="004B87"/>
                </a:solidFill>
                <a:latin typeface="Calibri"/>
              </a:rPr>
              <a:t>Connect the user to his own </a:t>
            </a:r>
            <a:r>
              <a:rPr lang="en-US" sz="2400" spc="-1" dirty="0">
                <a:solidFill>
                  <a:srgbClr val="004B87"/>
                </a:solidFill>
                <a:latin typeface="Calibri"/>
              </a:rPr>
              <a:t>residence</a:t>
            </a:r>
            <a:r>
              <a:rPr lang="pt-PT" sz="2400" spc="-1" dirty="0">
                <a:solidFill>
                  <a:srgbClr val="004B87"/>
                </a:solidFill>
                <a:latin typeface="Calibri"/>
              </a:rPr>
              <a:t>;</a:t>
            </a:r>
          </a:p>
          <a:p>
            <a:pPr marL="971910" lvl="1" indent="-514350" algn="just">
              <a:lnSpc>
                <a:spcPts val="2999"/>
              </a:lnSpc>
              <a:buClr>
                <a:srgbClr val="004B87"/>
              </a:buClr>
              <a:buFont typeface="+mj-lt"/>
              <a:buAutoNum type="romanLcPeriod"/>
            </a:pPr>
            <a:r>
              <a:rPr lang="en-US" sz="2400" spc="-1" noProof="1">
                <a:solidFill>
                  <a:srgbClr val="004B87"/>
                </a:solidFill>
                <a:latin typeface="Calibri"/>
              </a:rPr>
              <a:t>Allow</a:t>
            </a:r>
            <a:r>
              <a:rPr lang="pt-PT" sz="2400" spc="-1" dirty="0">
                <a:solidFill>
                  <a:srgbClr val="004B87"/>
                </a:solidFill>
                <a:latin typeface="Calibri"/>
              </a:rPr>
              <a:t> the user to check up all of the smart devices (sensors,  LEDs (Light-emitting diode) and engine);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Allow</a:t>
            </a:r>
            <a:r>
              <a:rPr lang="pt-PT" sz="2400" spc="-1" dirty="0">
                <a:solidFill>
                  <a:srgbClr val="004B87"/>
                </a:solidFill>
                <a:latin typeface="Calibri"/>
              </a:rPr>
              <a:t> the manipulation of every </a:t>
            </a:r>
            <a:r>
              <a:rPr lang="en-US" sz="2400" spc="-1" noProof="1">
                <a:solidFill>
                  <a:srgbClr val="004B87"/>
                </a:solidFill>
                <a:latin typeface="Calibri"/>
              </a:rPr>
              <a:t>device’s</a:t>
            </a:r>
            <a:r>
              <a:rPr lang="pt-PT" sz="2400" spc="-1" dirty="0">
                <a:solidFill>
                  <a:srgbClr val="004B87"/>
                </a:solidFill>
                <a:latin typeface="Calibri"/>
              </a:rPr>
              <a:t> state.</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6" name="Picture 5" descr="A white plastic structure with a display and wires&#10;&#10;Description automatically generated with medium confidence">
            <a:extLst>
              <a:ext uri="{FF2B5EF4-FFF2-40B4-BE49-F238E27FC236}">
                <a16:creationId xmlns:a16="http://schemas.microsoft.com/office/drawing/2014/main" id="{EAE2090D-184F-20C1-8370-A404E3305C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681" y="22512424"/>
            <a:ext cx="5339076" cy="4004307"/>
          </a:xfrm>
          <a:prstGeom prst="rect">
            <a:avLst/>
          </a:prstGeom>
        </p:spPr>
      </p:pic>
      <p:pic>
        <p:nvPicPr>
          <p:cNvPr id="8" name="Picture 7" descr="A screen shot of a phone&#10;&#10;Description automatically generated">
            <a:extLst>
              <a:ext uri="{FF2B5EF4-FFF2-40B4-BE49-F238E27FC236}">
                <a16:creationId xmlns:a16="http://schemas.microsoft.com/office/drawing/2014/main" id="{D5E31056-2233-2976-41C2-E42DB16BC2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6296" y="22297145"/>
            <a:ext cx="2296654" cy="4191584"/>
          </a:xfrm>
          <a:prstGeom prst="rect">
            <a:avLst/>
          </a:prstGeom>
        </p:spPr>
      </p:pic>
      <p:sp>
        <p:nvSpPr>
          <p:cNvPr id="2" name="TextBox 1">
            <a:extLst>
              <a:ext uri="{FF2B5EF4-FFF2-40B4-BE49-F238E27FC236}">
                <a16:creationId xmlns:a16="http://schemas.microsoft.com/office/drawing/2014/main" id="{3FF90384-4DF7-D539-DAEC-A280DCBD4077}"/>
              </a:ext>
            </a:extLst>
          </p:cNvPr>
          <p:cNvSpPr txBox="1"/>
          <p:nvPr/>
        </p:nvSpPr>
        <p:spPr>
          <a:xfrm>
            <a:off x="2429286" y="26488730"/>
            <a:ext cx="4125917" cy="430887"/>
          </a:xfrm>
          <a:prstGeom prst="rect">
            <a:avLst/>
          </a:prstGeom>
          <a:noFill/>
        </p:spPr>
        <p:txBody>
          <a:bodyPr wrap="square" rtlCol="0">
            <a:spAutoFit/>
          </a:bodyPr>
          <a:lstStyle/>
          <a:p>
            <a:r>
              <a:rPr lang="en-US" sz="2200" spc="-1" dirty="0">
                <a:solidFill>
                  <a:srgbClr val="004B87"/>
                </a:solidFill>
                <a:latin typeface="Calibri"/>
              </a:rPr>
              <a:t>Figure 1: Smart house model </a:t>
            </a:r>
          </a:p>
        </p:txBody>
      </p:sp>
      <p:sp>
        <p:nvSpPr>
          <p:cNvPr id="3" name="TextBox 2">
            <a:extLst>
              <a:ext uri="{FF2B5EF4-FFF2-40B4-BE49-F238E27FC236}">
                <a16:creationId xmlns:a16="http://schemas.microsoft.com/office/drawing/2014/main" id="{CDB6AD70-AC0A-2E12-A351-1BB7B3EFEEE8}"/>
              </a:ext>
            </a:extLst>
          </p:cNvPr>
          <p:cNvSpPr txBox="1"/>
          <p:nvPr/>
        </p:nvSpPr>
        <p:spPr>
          <a:xfrm>
            <a:off x="9338873" y="26488729"/>
            <a:ext cx="3795007" cy="430887"/>
          </a:xfrm>
          <a:prstGeom prst="rect">
            <a:avLst/>
          </a:prstGeom>
          <a:noFill/>
        </p:spPr>
        <p:txBody>
          <a:bodyPr wrap="square" rtlCol="0">
            <a:spAutoFit/>
          </a:bodyPr>
          <a:lstStyle/>
          <a:p>
            <a:r>
              <a:rPr lang="en-US" sz="2200" spc="-1" dirty="0">
                <a:solidFill>
                  <a:srgbClr val="004B87"/>
                </a:solidFill>
                <a:latin typeface="Calibri"/>
              </a:rPr>
              <a:t>Figure 2: Application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1193</TotalTime>
  <Words>942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Francisco Arantes</cp:lastModifiedBy>
  <cp:revision>102</cp:revision>
  <dcterms:created xsi:type="dcterms:W3CDTF">2014-03-10T11:06:56Z</dcterms:created>
  <dcterms:modified xsi:type="dcterms:W3CDTF">2024-01-05T18:41:57Z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