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1383625" cy="30275213"/>
  <p:notesSz cx="7559675" cy="10691813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berto Simoes" initials="A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5"/>
  </p:normalViewPr>
  <p:slideViewPr>
    <p:cSldViewPr snapToGrid="0">
      <p:cViewPr>
        <p:scale>
          <a:sx n="50" d="100"/>
          <a:sy n="50" d="100"/>
        </p:scale>
        <p:origin x="461" y="-3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192448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192448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0929960" y="1625544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7575840" y="708408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14082480" y="708408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7575840" y="1625544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14082480" y="1625544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068840" y="7084080"/>
            <a:ext cx="19244880" cy="1755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1924488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963360" y="796680"/>
            <a:ext cx="19244880" cy="23435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0929960" y="1625544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192448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0" y="-526680"/>
            <a:ext cx="21383280" cy="4795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0" y="27606240"/>
            <a:ext cx="21383280" cy="2848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488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1068840" y="7084080"/>
            <a:ext cx="1924488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6550" b="0" strike="noStrike" spc="-1" dirty="0" err="1">
                <a:solidFill>
                  <a:srgbClr val="000000"/>
                </a:solidFill>
                <a:latin typeface="Calibri"/>
              </a:rPr>
              <a:t>Click</a:t>
            </a:r>
            <a:r>
              <a:rPr lang="pt-PT" sz="655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pt-PT" sz="6550" b="0" strike="noStrike" spc="-1" dirty="0" err="1">
                <a:solidFill>
                  <a:srgbClr val="000000"/>
                </a:solidFill>
                <a:latin typeface="Calibri"/>
              </a:rPr>
              <a:t>edit</a:t>
            </a:r>
            <a:r>
              <a:rPr lang="pt-PT" sz="655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6550" b="0" strike="noStrike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pt-PT" sz="655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655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pt-PT" sz="655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6550" b="0" strike="noStrike" spc="-1" dirty="0" err="1">
                <a:solidFill>
                  <a:srgbClr val="000000"/>
                </a:solidFill>
                <a:latin typeface="Calibri"/>
              </a:rPr>
              <a:t>text</a:t>
            </a:r>
            <a:r>
              <a:rPr lang="pt-PT" sz="655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6550" b="0" strike="noStrike" spc="-1" dirty="0" err="1">
                <a:solidFill>
                  <a:srgbClr val="000000"/>
                </a:solidFill>
                <a:latin typeface="Calibri"/>
              </a:rPr>
              <a:t>format</a:t>
            </a:r>
            <a:endParaRPr lang="pt-PT" sz="6550" b="0" strike="noStrike" spc="-1" dirty="0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4680" b="0" strike="noStrike" spc="-1" dirty="0" err="1">
                <a:solidFill>
                  <a:srgbClr val="000000"/>
                </a:solidFill>
                <a:latin typeface="Calibri"/>
              </a:rPr>
              <a:t>Second</a:t>
            </a:r>
            <a:r>
              <a:rPr lang="pt-PT" sz="468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468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pt-PT" sz="468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4680" b="0" strike="noStrike" spc="-1" dirty="0" err="1">
                <a:solidFill>
                  <a:srgbClr val="000000"/>
                </a:solidFill>
                <a:latin typeface="Calibri"/>
              </a:rPr>
              <a:t>Level</a:t>
            </a:r>
            <a:endParaRPr lang="pt-PT" sz="4680" b="0" strike="noStrike" spc="-1" dirty="0">
              <a:solidFill>
                <a:srgbClr val="000000"/>
              </a:solidFill>
              <a:latin typeface="Calibri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4210" b="0" strike="noStrike" spc="-1" dirty="0" err="1">
                <a:solidFill>
                  <a:srgbClr val="000000"/>
                </a:solidFill>
                <a:latin typeface="Calibri"/>
              </a:rPr>
              <a:t>Third</a:t>
            </a:r>
            <a:r>
              <a:rPr lang="pt-PT" sz="421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421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pt-PT" sz="421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4210" b="0" strike="noStrike" spc="-1" dirty="0" err="1">
                <a:solidFill>
                  <a:srgbClr val="000000"/>
                </a:solidFill>
                <a:latin typeface="Calibri"/>
              </a:rPr>
              <a:t>Level</a:t>
            </a:r>
            <a:endParaRPr lang="pt-PT" sz="4210" b="0" strike="noStrike" spc="-1" dirty="0">
              <a:solidFill>
                <a:srgbClr val="000000"/>
              </a:solidFill>
              <a:latin typeface="Calibri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4210" b="0" strike="noStrike" spc="-1" dirty="0" err="1">
                <a:solidFill>
                  <a:srgbClr val="000000"/>
                </a:solidFill>
                <a:latin typeface="Calibri"/>
              </a:rPr>
              <a:t>Fourth</a:t>
            </a:r>
            <a:r>
              <a:rPr lang="pt-PT" sz="421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421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pt-PT" sz="421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4210" b="0" strike="noStrike" spc="-1" dirty="0" err="1">
                <a:solidFill>
                  <a:srgbClr val="000000"/>
                </a:solidFill>
                <a:latin typeface="Calibri"/>
              </a:rPr>
              <a:t>Level</a:t>
            </a:r>
            <a:endParaRPr lang="pt-PT" sz="4210" b="0" strike="noStrike" spc="-1" dirty="0">
              <a:solidFill>
                <a:srgbClr val="000000"/>
              </a:solidFill>
              <a:latin typeface="Calibri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 dirty="0" err="1">
                <a:solidFill>
                  <a:srgbClr val="000000"/>
                </a:solidFill>
                <a:latin typeface="Calibri"/>
              </a:rPr>
              <a:t>Fifth</a:t>
            </a:r>
            <a:r>
              <a:rPr lang="pt-PT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200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pt-PT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2000" b="0" strike="noStrike" spc="-1" dirty="0" err="1">
                <a:solidFill>
                  <a:srgbClr val="000000"/>
                </a:solidFill>
                <a:latin typeface="Calibri"/>
              </a:rPr>
              <a:t>Level</a:t>
            </a:r>
            <a:endParaRPr lang="pt-PT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 dirty="0" err="1">
                <a:solidFill>
                  <a:srgbClr val="000000"/>
                </a:solidFill>
                <a:latin typeface="Calibri"/>
              </a:rPr>
              <a:t>Sixth</a:t>
            </a:r>
            <a:r>
              <a:rPr lang="pt-PT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200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pt-PT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2000" b="0" strike="noStrike" spc="-1" dirty="0" err="1">
                <a:solidFill>
                  <a:srgbClr val="000000"/>
                </a:solidFill>
                <a:latin typeface="Calibri"/>
              </a:rPr>
              <a:t>Level</a:t>
            </a:r>
            <a:endParaRPr lang="pt-PT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 dirty="0" err="1">
                <a:solidFill>
                  <a:srgbClr val="000000"/>
                </a:solidFill>
                <a:latin typeface="Calibri"/>
              </a:rPr>
              <a:t>Seventh</a:t>
            </a:r>
            <a:r>
              <a:rPr lang="pt-PT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200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pt-PT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2000" b="0" strike="noStrike" spc="-1" dirty="0" err="1">
                <a:solidFill>
                  <a:srgbClr val="000000"/>
                </a:solidFill>
                <a:latin typeface="Calibri"/>
              </a:rPr>
              <a:t>Level</a:t>
            </a:r>
            <a:endParaRPr lang="pt-PT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" name="Imagem 4"/>
          <p:cNvPicPr/>
          <p:nvPr/>
        </p:nvPicPr>
        <p:blipFill>
          <a:blip r:embed="rId14"/>
          <a:stretch/>
        </p:blipFill>
        <p:spPr>
          <a:xfrm>
            <a:off x="616320" y="28163520"/>
            <a:ext cx="6241680" cy="1563120"/>
          </a:xfrm>
          <a:prstGeom prst="rect">
            <a:avLst/>
          </a:prstGeom>
          <a:ln>
            <a:noFill/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DD06808-4AE3-EA55-7E8C-D649F4384DCC}"/>
              </a:ext>
            </a:extLst>
          </p:cNvPr>
          <p:cNvPicPr/>
          <p:nvPr userDrawn="1"/>
        </p:nvPicPr>
        <p:blipFill>
          <a:blip r:embed="rId14"/>
          <a:stretch/>
        </p:blipFill>
        <p:spPr>
          <a:xfrm>
            <a:off x="963360" y="1089540"/>
            <a:ext cx="6241680" cy="15631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aws.amazon.com/what-is/api/" TargetMode="External"/><Relationship Id="rId13" Type="http://schemas.openxmlformats.org/officeDocument/2006/relationships/hyperlink" Target="mailto:a23516@alunos.ipca.pt" TargetMode="External"/><Relationship Id="rId3" Type="http://schemas.openxmlformats.org/officeDocument/2006/relationships/hyperlink" Target="https://www.oracle.com/pt/internet-of-things/what-is-iot/" TargetMode="External"/><Relationship Id="rId7" Type="http://schemas.openxmlformats.org/officeDocument/2006/relationships/hyperlink" Target="https://learn.microsoft.com/en-us/visualstudio/get-started/visual-studio-ide?view=vs-2022" TargetMode="External"/><Relationship Id="rId12" Type="http://schemas.openxmlformats.org/officeDocument/2006/relationships/hyperlink" Target="mailto:a23504@alunos.ipca.pt" TargetMode="External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scord.com/" TargetMode="External"/><Relationship Id="rId11" Type="http://schemas.openxmlformats.org/officeDocument/2006/relationships/hyperlink" Target="mailto:a16622@alunos.ipca.pt" TargetMode="External"/><Relationship Id="rId5" Type="http://schemas.openxmlformats.org/officeDocument/2006/relationships/hyperlink" Target="https://git-scm.com/book/en/v2/Getting-Started-What-is-Git%3F" TargetMode="External"/><Relationship Id="rId15" Type="http://schemas.openxmlformats.org/officeDocument/2006/relationships/image" Target="../media/image4.png"/><Relationship Id="rId10" Type="http://schemas.openxmlformats.org/officeDocument/2006/relationships/hyperlink" Target="https://developer.android.com/studio/intro" TargetMode="External"/><Relationship Id="rId4" Type="http://schemas.openxmlformats.org/officeDocument/2006/relationships/hyperlink" Target="https://www.techtarget.com/searchsoftwarequality/definition/Scrum" TargetMode="External"/><Relationship Id="rId9" Type="http://schemas.openxmlformats.org/officeDocument/2006/relationships/hyperlink" Target="https://aws.amazon.com/what-is/sql/" TargetMode="External"/><Relationship Id="rId1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947880" y="4859640"/>
            <a:ext cx="6224040" cy="135770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7923" dir="4201013" sx="101000" sy="101000" algn="tl" rotWithShape="0">
              <a:schemeClr val="bg2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 dirty="0"/>
          </a:p>
        </p:txBody>
      </p:sp>
      <p:sp>
        <p:nvSpPr>
          <p:cNvPr id="44" name="CustomShape 2"/>
          <p:cNvSpPr/>
          <p:nvPr/>
        </p:nvSpPr>
        <p:spPr>
          <a:xfrm>
            <a:off x="7652520" y="4863767"/>
            <a:ext cx="12451680" cy="5921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7923" dir="4201013" sx="101000" sy="101000" algn="tl" rotWithShape="0">
              <a:schemeClr val="bg2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45" name="CustomShape 3"/>
          <p:cNvSpPr/>
          <p:nvPr/>
        </p:nvSpPr>
        <p:spPr>
          <a:xfrm>
            <a:off x="7686360" y="11421360"/>
            <a:ext cx="12451680" cy="70149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7923" dir="4201013" sx="101000" sy="101000" algn="tl" rotWithShape="0">
              <a:schemeClr val="bg2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 dirty="0"/>
          </a:p>
        </p:txBody>
      </p:sp>
      <p:sp>
        <p:nvSpPr>
          <p:cNvPr id="46" name="CustomShape 4"/>
          <p:cNvSpPr/>
          <p:nvPr/>
        </p:nvSpPr>
        <p:spPr>
          <a:xfrm>
            <a:off x="1161000" y="19076760"/>
            <a:ext cx="12469680" cy="80571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7923" dir="4201013" sx="101000" sy="101000" algn="tl" rotWithShape="0">
              <a:schemeClr val="bg2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 dirty="0"/>
          </a:p>
        </p:txBody>
      </p:sp>
      <p:sp>
        <p:nvSpPr>
          <p:cNvPr id="47" name="CustomShape 5"/>
          <p:cNvSpPr/>
          <p:nvPr/>
        </p:nvSpPr>
        <p:spPr>
          <a:xfrm>
            <a:off x="14247720" y="19076760"/>
            <a:ext cx="5889960" cy="80571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7923" dir="4201013" sx="101000" sy="101000" algn="tl" rotWithShape="0">
              <a:schemeClr val="bg2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48" name="Imagem 21"/>
          <p:cNvPicPr/>
          <p:nvPr/>
        </p:nvPicPr>
        <p:blipFill>
          <a:blip r:embed="rId2"/>
          <a:stretch/>
        </p:blipFill>
        <p:spPr>
          <a:xfrm>
            <a:off x="8052840" y="11715840"/>
            <a:ext cx="304560" cy="367920"/>
          </a:xfrm>
          <a:prstGeom prst="rect">
            <a:avLst/>
          </a:prstGeom>
          <a:ln>
            <a:noFill/>
          </a:ln>
        </p:spPr>
      </p:pic>
      <p:pic>
        <p:nvPicPr>
          <p:cNvPr id="49" name="Imagem 22"/>
          <p:cNvPicPr/>
          <p:nvPr/>
        </p:nvPicPr>
        <p:blipFill>
          <a:blip r:embed="rId2"/>
          <a:stretch/>
        </p:blipFill>
        <p:spPr>
          <a:xfrm>
            <a:off x="8060760" y="5116320"/>
            <a:ext cx="304560" cy="367920"/>
          </a:xfrm>
          <a:prstGeom prst="rect">
            <a:avLst/>
          </a:prstGeom>
          <a:ln>
            <a:noFill/>
          </a:ln>
        </p:spPr>
      </p:pic>
      <p:pic>
        <p:nvPicPr>
          <p:cNvPr id="50" name="Imagem 23"/>
          <p:cNvPicPr/>
          <p:nvPr/>
        </p:nvPicPr>
        <p:blipFill>
          <a:blip r:embed="rId2"/>
          <a:stretch/>
        </p:blipFill>
        <p:spPr>
          <a:xfrm>
            <a:off x="1295985" y="5116320"/>
            <a:ext cx="304560" cy="367920"/>
          </a:xfrm>
          <a:prstGeom prst="rect">
            <a:avLst/>
          </a:prstGeom>
          <a:ln>
            <a:noFill/>
          </a:ln>
        </p:spPr>
      </p:pic>
      <p:pic>
        <p:nvPicPr>
          <p:cNvPr id="51" name="Imagem 24"/>
          <p:cNvPicPr/>
          <p:nvPr/>
        </p:nvPicPr>
        <p:blipFill>
          <a:blip r:embed="rId2"/>
          <a:stretch/>
        </p:blipFill>
        <p:spPr>
          <a:xfrm>
            <a:off x="1525680" y="19333080"/>
            <a:ext cx="304560" cy="367920"/>
          </a:xfrm>
          <a:prstGeom prst="rect">
            <a:avLst/>
          </a:prstGeom>
          <a:ln>
            <a:noFill/>
          </a:ln>
        </p:spPr>
      </p:pic>
      <p:sp>
        <p:nvSpPr>
          <p:cNvPr id="52" name="CustomShape 6"/>
          <p:cNvSpPr/>
          <p:nvPr/>
        </p:nvSpPr>
        <p:spPr>
          <a:xfrm>
            <a:off x="1951200" y="19208160"/>
            <a:ext cx="11679480" cy="639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pt-PT" sz="3600" b="1" strike="noStrike" spc="-1">
                <a:solidFill>
                  <a:srgbClr val="004B87"/>
                </a:solidFill>
                <a:latin typeface="Calibri"/>
              </a:rPr>
              <a:t>RESULTS AND CONCLUSIONS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53" name="CustomShape 7"/>
          <p:cNvSpPr/>
          <p:nvPr/>
        </p:nvSpPr>
        <p:spPr>
          <a:xfrm>
            <a:off x="1525680" y="19916280"/>
            <a:ext cx="11608200" cy="8453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ts val="2999"/>
              </a:lnSpc>
            </a:pPr>
            <a:r>
              <a:rPr lang="en-US" sz="2400" spc="-1" dirty="0">
                <a:solidFill>
                  <a:srgbClr val="004B87"/>
                </a:solidFill>
                <a:latin typeface="Calibri"/>
              </a:rPr>
              <a:t>A model home was built to simulate a smart residence , equipped with light, temperature, humidity, and movement sensors (figure 1). ***</a:t>
            </a:r>
          </a:p>
        </p:txBody>
      </p:sp>
      <p:sp>
        <p:nvSpPr>
          <p:cNvPr id="55" name="CustomShape 9"/>
          <p:cNvSpPr/>
          <p:nvPr/>
        </p:nvSpPr>
        <p:spPr>
          <a:xfrm>
            <a:off x="8408160" y="11580120"/>
            <a:ext cx="11679480" cy="639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pt-PT" sz="3600" b="1" strike="noStrike" spc="-1">
                <a:solidFill>
                  <a:srgbClr val="004B87"/>
                </a:solidFill>
                <a:latin typeface="Calibri"/>
              </a:rPr>
              <a:t>METHODOLOGY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56" name="CustomShape 10"/>
          <p:cNvSpPr/>
          <p:nvPr/>
        </p:nvSpPr>
        <p:spPr>
          <a:xfrm>
            <a:off x="1677960" y="5028480"/>
            <a:ext cx="4998960" cy="63936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pt-PT" sz="3600" b="1" strike="noStrike" spc="-1" dirty="0">
                <a:solidFill>
                  <a:srgbClr val="004B87"/>
                </a:solidFill>
                <a:latin typeface="Calibri"/>
              </a:rPr>
              <a:t>BACKGROUND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57" name="CustomShape 11"/>
          <p:cNvSpPr/>
          <p:nvPr/>
        </p:nvSpPr>
        <p:spPr>
          <a:xfrm>
            <a:off x="8408160" y="5028480"/>
            <a:ext cx="4725720" cy="63936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4B87"/>
                </a:solidFill>
                <a:latin typeface="Calibri"/>
              </a:rPr>
              <a:t>OBJECTIVES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58" name="CustomShape 12"/>
          <p:cNvSpPr/>
          <p:nvPr/>
        </p:nvSpPr>
        <p:spPr>
          <a:xfrm>
            <a:off x="1295985" y="5771880"/>
            <a:ext cx="5380935" cy="74775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/>
            <a:r>
              <a:rPr lang="en-US" sz="2400" spc="-1" dirty="0">
                <a:solidFill>
                  <a:srgbClr val="004B87"/>
                </a:solidFill>
                <a:latin typeface="Calibri"/>
              </a:rPr>
              <a:t>IoT, or the Internet of Things, has emerged as one of the most promising technologies of the 21st century, fundamentally changing the way we interact with the world around us [1].</a:t>
            </a:r>
          </a:p>
          <a:p>
            <a:pPr algn="just"/>
            <a:r>
              <a:rPr lang="en-US" sz="2400" spc="-1" dirty="0">
                <a:solidFill>
                  <a:srgbClr val="004B87"/>
                </a:solidFill>
                <a:latin typeface="Calibri"/>
              </a:rPr>
              <a:t> Its primary goal is to create an environment where objects, devices, and systems are interconnected and capable of autonomously capturing, transmitting, and sharing information.</a:t>
            </a:r>
          </a:p>
          <a:p>
            <a:pPr algn="just"/>
            <a:r>
              <a:rPr lang="en-US" sz="2400" spc="-1" dirty="0">
                <a:solidFill>
                  <a:srgbClr val="004B87"/>
                </a:solidFill>
                <a:latin typeface="Calibri"/>
              </a:rPr>
              <a:t>IoT aims to enhance the quality of life for everyone by optimizing company workflows and fostering innovation. Smart houses, driven by IoT, represent a significant breakthrough in the way we develop and interact with our homes.</a:t>
            </a:r>
          </a:p>
          <a:p>
            <a:pPr algn="just"/>
            <a:r>
              <a:rPr lang="en-US" sz="2400" spc="-1" dirty="0">
                <a:solidFill>
                  <a:srgbClr val="004B87"/>
                </a:solidFill>
                <a:latin typeface="Calibri"/>
              </a:rPr>
              <a:t>In essence, IoT is intended to simulate a residence, demonstrating how easy it is to incorporate this technology into our daily lives.</a:t>
            </a:r>
          </a:p>
        </p:txBody>
      </p:sp>
      <p:sp>
        <p:nvSpPr>
          <p:cNvPr id="59" name="CustomShape 13"/>
          <p:cNvSpPr/>
          <p:nvPr/>
        </p:nvSpPr>
        <p:spPr>
          <a:xfrm>
            <a:off x="7918200" y="12299400"/>
            <a:ext cx="5977800" cy="56308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/>
            <a:r>
              <a:rPr lang="en-US" sz="2400" spc="-1" dirty="0">
                <a:solidFill>
                  <a:srgbClr val="004B87"/>
                </a:solidFill>
                <a:latin typeface="Calibri"/>
              </a:rPr>
              <a:t>We adopted SCRUM (Sprint, Cycle, Review, Update and Meeting) as our methodology for project management, defining delivery dates and specifying the main roles for each active member of the project [2].</a:t>
            </a:r>
          </a:p>
          <a:p>
            <a:pPr algn="just"/>
            <a:r>
              <a:rPr lang="en-US" sz="2400" spc="-1" dirty="0">
                <a:solidFill>
                  <a:srgbClr val="004B87"/>
                </a:solidFill>
                <a:latin typeface="Calibri"/>
              </a:rPr>
              <a:t>The GIT (Global Information Tracker) platform was chosen to control the various versions of the project during its development [3]. </a:t>
            </a:r>
          </a:p>
          <a:p>
            <a:pPr algn="just"/>
            <a:r>
              <a:rPr lang="en-US" sz="2400" spc="-1" dirty="0">
                <a:solidFill>
                  <a:srgbClr val="004B87"/>
                </a:solidFill>
                <a:latin typeface="Calibri"/>
              </a:rPr>
              <a:t>Discord served as the platform for online meetings, and Trello was used to organize and manage various tasks  [4].</a:t>
            </a:r>
          </a:p>
          <a:p>
            <a:pPr algn="just"/>
            <a:r>
              <a:rPr lang="en-US" sz="2400" spc="-1" dirty="0">
                <a:solidFill>
                  <a:srgbClr val="004B87"/>
                </a:solidFill>
                <a:latin typeface="Calibri"/>
              </a:rPr>
              <a:t>Visual Studio was employed to create the API (Application programming interface), leveraging its strength as a development tool [5][6]. </a:t>
            </a:r>
          </a:p>
        </p:txBody>
      </p:sp>
      <p:sp>
        <p:nvSpPr>
          <p:cNvPr id="60" name="CustomShape 14"/>
          <p:cNvSpPr/>
          <p:nvPr/>
        </p:nvSpPr>
        <p:spPr>
          <a:xfrm>
            <a:off x="14247720" y="12299400"/>
            <a:ext cx="5513040" cy="3153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ts val="2999"/>
              </a:lnSpc>
            </a:pPr>
            <a:r>
              <a:rPr lang="en-US" sz="2400" spc="-1" dirty="0">
                <a:solidFill>
                  <a:srgbClr val="004B87"/>
                </a:solidFill>
                <a:latin typeface="Calibri"/>
              </a:rPr>
              <a:t>SQL (Structured Query Language) Server Management Studio was utilized to manage and manipulate data in the database [7]. </a:t>
            </a:r>
          </a:p>
          <a:p>
            <a:pPr algn="just">
              <a:lnSpc>
                <a:spcPts val="2999"/>
              </a:lnSpc>
            </a:pPr>
            <a:r>
              <a:rPr lang="en-US" sz="2400" spc="-1" dirty="0">
                <a:solidFill>
                  <a:srgbClr val="004B87"/>
                </a:solidFill>
                <a:latin typeface="Calibri"/>
              </a:rPr>
              <a:t>We used Android Studio for the development of an Android application, which allows users to manage their residence through it [8].</a:t>
            </a:r>
          </a:p>
        </p:txBody>
      </p:sp>
      <p:sp>
        <p:nvSpPr>
          <p:cNvPr id="61" name="CustomShape 15"/>
          <p:cNvSpPr/>
          <p:nvPr/>
        </p:nvSpPr>
        <p:spPr>
          <a:xfrm>
            <a:off x="7918200" y="5695560"/>
            <a:ext cx="5497200" cy="46925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457560" indent="-457200" algn="just">
              <a:lnSpc>
                <a:spcPts val="2999"/>
              </a:lnSpc>
              <a:buClr>
                <a:srgbClr val="004B87"/>
              </a:buClr>
              <a:buFont typeface="+mj-lt"/>
              <a:buAutoNum type="arabicPeriod"/>
            </a:pPr>
            <a:r>
              <a:rPr lang="en-US" sz="2400" b="1" spc="-1" dirty="0">
                <a:solidFill>
                  <a:srgbClr val="004B87"/>
                </a:solidFill>
                <a:latin typeface="Calibri"/>
              </a:rPr>
              <a:t>Develop a model with the aim of simulating a smart house:</a:t>
            </a:r>
          </a:p>
          <a:p>
            <a:pPr marL="971910" lvl="1" indent="-514350" algn="just">
              <a:lnSpc>
                <a:spcPts val="2999"/>
              </a:lnSpc>
              <a:buClr>
                <a:srgbClr val="004B87"/>
              </a:buClr>
              <a:buFont typeface="+mj-lt"/>
              <a:buAutoNum type="romanLcPeriod"/>
            </a:pPr>
            <a:r>
              <a:rPr lang="en-US" sz="2400" spc="-1" dirty="0">
                <a:solidFill>
                  <a:srgbClr val="004B87"/>
                </a:solidFill>
                <a:latin typeface="Calibri"/>
              </a:rPr>
              <a:t>Implement a system to control de inside lighting;</a:t>
            </a:r>
          </a:p>
          <a:p>
            <a:pPr marL="971910" lvl="1" indent="-514350" algn="just">
              <a:lnSpc>
                <a:spcPts val="2999"/>
              </a:lnSpc>
              <a:buClr>
                <a:srgbClr val="004B87"/>
              </a:buClr>
              <a:buFont typeface="+mj-lt"/>
              <a:buAutoNum type="romanLcPeriod"/>
            </a:pPr>
            <a:r>
              <a:rPr lang="en-US" sz="2400" spc="-1" dirty="0">
                <a:solidFill>
                  <a:srgbClr val="004B87"/>
                </a:solidFill>
                <a:latin typeface="Calibri"/>
              </a:rPr>
              <a:t>Implement a system focused on controlling the environments temperature;</a:t>
            </a:r>
          </a:p>
          <a:p>
            <a:pPr marL="971910" lvl="1" indent="-514350" algn="just">
              <a:lnSpc>
                <a:spcPts val="2999"/>
              </a:lnSpc>
              <a:buClr>
                <a:srgbClr val="004B87"/>
              </a:buClr>
              <a:buFont typeface="+mj-lt"/>
              <a:buAutoNum type="romanLcPeriod"/>
            </a:pPr>
            <a:r>
              <a:rPr lang="en-US" sz="2400" spc="-1" dirty="0">
                <a:solidFill>
                  <a:srgbClr val="004B87"/>
                </a:solidFill>
                <a:latin typeface="Calibri"/>
              </a:rPr>
              <a:t>Implement an alarm system with a motion sensor;</a:t>
            </a:r>
          </a:p>
          <a:p>
            <a:pPr marL="971910" lvl="1" indent="-514350" algn="just">
              <a:lnSpc>
                <a:spcPts val="2999"/>
              </a:lnSpc>
              <a:buClr>
                <a:srgbClr val="004B87"/>
              </a:buClr>
              <a:buFont typeface="+mj-lt"/>
              <a:buAutoNum type="romanLcPeriod"/>
            </a:pPr>
            <a:r>
              <a:rPr lang="en-US" sz="2400" spc="-1" dirty="0">
                <a:solidFill>
                  <a:srgbClr val="004B87"/>
                </a:solidFill>
                <a:latin typeface="Calibri"/>
              </a:rPr>
              <a:t>Implement a system capable of connecting all together the previous systems;</a:t>
            </a:r>
          </a:p>
        </p:txBody>
      </p:sp>
      <p:pic>
        <p:nvPicPr>
          <p:cNvPr id="62" name="Imagem 38"/>
          <p:cNvPicPr/>
          <p:nvPr/>
        </p:nvPicPr>
        <p:blipFill>
          <a:blip r:embed="rId2"/>
          <a:stretch/>
        </p:blipFill>
        <p:spPr>
          <a:xfrm>
            <a:off x="14574240" y="19333080"/>
            <a:ext cx="304560" cy="367920"/>
          </a:xfrm>
          <a:prstGeom prst="rect">
            <a:avLst/>
          </a:prstGeom>
          <a:ln>
            <a:noFill/>
          </a:ln>
        </p:spPr>
      </p:pic>
      <p:sp>
        <p:nvSpPr>
          <p:cNvPr id="63" name="CustomShape 16"/>
          <p:cNvSpPr/>
          <p:nvPr/>
        </p:nvSpPr>
        <p:spPr>
          <a:xfrm>
            <a:off x="14999760" y="19208160"/>
            <a:ext cx="4761000" cy="639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pt-PT" sz="3600" b="1" strike="noStrike" spc="-1">
                <a:solidFill>
                  <a:srgbClr val="004B87"/>
                </a:solidFill>
                <a:latin typeface="Calibri"/>
              </a:rPr>
              <a:t>BIBLIOGRAPHY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64" name="CustomShape 17"/>
          <p:cNvSpPr/>
          <p:nvPr/>
        </p:nvSpPr>
        <p:spPr>
          <a:xfrm>
            <a:off x="7689600" y="994680"/>
            <a:ext cx="12884400" cy="28538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ts val="6100"/>
              </a:lnSpc>
            </a:pPr>
            <a:r>
              <a:rPr lang="en-US" sz="6400" b="1" strike="noStrike" spc="-1" dirty="0">
                <a:solidFill>
                  <a:srgbClr val="004B87"/>
                </a:solidFill>
                <a:latin typeface="Calibri"/>
              </a:rPr>
              <a:t>DIY Home Automation</a:t>
            </a:r>
            <a:endParaRPr lang="en-US" sz="6400" b="0" strike="noStrike" spc="-1" dirty="0">
              <a:latin typeface="Arial"/>
            </a:endParaRPr>
          </a:p>
          <a:p>
            <a:pPr>
              <a:lnSpc>
                <a:spcPts val="3900"/>
              </a:lnSpc>
            </a:pPr>
            <a:r>
              <a:rPr lang="en-US" sz="3200" b="1" strike="noStrike" spc="-1" dirty="0">
                <a:solidFill>
                  <a:srgbClr val="004B87"/>
                </a:solidFill>
                <a:latin typeface="Calibri"/>
              </a:rPr>
              <a:t>Tiago Oliveira, Francisco Arantes, Luis Ferreira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ts val="3900"/>
              </a:lnSpc>
            </a:pPr>
            <a:r>
              <a:rPr lang="en-US" sz="3200" b="0" i="1" strike="noStrike" spc="-1" dirty="0">
                <a:solidFill>
                  <a:srgbClr val="004B87"/>
                </a:solidFill>
                <a:latin typeface="Calibri"/>
              </a:rPr>
              <a:t>Degree in Computer Systems Engineering</a:t>
            </a:r>
          </a:p>
          <a:p>
            <a:pPr>
              <a:lnSpc>
                <a:spcPts val="3900"/>
              </a:lnSpc>
            </a:pPr>
            <a:endParaRPr lang="en-US" sz="3200" b="0" strike="noStrike" spc="-1" dirty="0">
              <a:latin typeface="Arial"/>
            </a:endParaRPr>
          </a:p>
          <a:p>
            <a:pPr>
              <a:lnSpc>
                <a:spcPts val="3900"/>
              </a:lnSpc>
            </a:pPr>
            <a:r>
              <a:rPr lang="en-US" sz="3200" spc="-1" dirty="0">
                <a:solidFill>
                  <a:srgbClr val="004B87"/>
                </a:solidFill>
                <a:latin typeface="Calibri"/>
              </a:rPr>
              <a:t>Supervisors</a:t>
            </a:r>
            <a:r>
              <a:rPr lang="pt-PT" sz="3200" spc="-1" dirty="0">
                <a:solidFill>
                  <a:srgbClr val="004B87"/>
                </a:solidFill>
                <a:latin typeface="Calibri"/>
              </a:rPr>
              <a:t>: ESI 3rd year teachers 2023-2024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65" name="CustomShape 18"/>
          <p:cNvSpPr/>
          <p:nvPr/>
        </p:nvSpPr>
        <p:spPr>
          <a:xfrm>
            <a:off x="14457600" y="19916280"/>
            <a:ext cx="5646600" cy="54769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7200" algn="just">
              <a:lnSpc>
                <a:spcPts val="2100"/>
              </a:lnSpc>
              <a:buFont typeface="+mj-lt"/>
              <a:buAutoNum type="arabicPeriod"/>
            </a:pPr>
            <a:r>
              <a:rPr lang="pt-PT" sz="2400" spc="-1" dirty="0">
                <a:solidFill>
                  <a:srgbClr val="004B87"/>
                </a:solidFill>
                <a:latin typeface="Calibri"/>
                <a:hlinkClick r:id="rId3"/>
              </a:rPr>
              <a:t>https://www.oracle.com/pt/internet-of-things/what-is-iot/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</a:t>
            </a:r>
          </a:p>
          <a:p>
            <a:pPr marL="457200" indent="-457200" algn="just">
              <a:lnSpc>
                <a:spcPts val="2100"/>
              </a:lnSpc>
              <a:buFont typeface="+mj-lt"/>
              <a:buAutoNum type="arabicPeriod"/>
            </a:pPr>
            <a:r>
              <a:rPr lang="pt-PT" sz="2400" spc="-1" dirty="0">
                <a:solidFill>
                  <a:srgbClr val="004B87"/>
                </a:solidFill>
                <a:latin typeface="Calibri"/>
                <a:hlinkClick r:id="rId4"/>
              </a:rPr>
              <a:t>https://www.techtarget.com/searchsoftwarequality/definition/Scrum</a:t>
            </a:r>
            <a:endParaRPr lang="pt-PT" sz="2400" spc="-1" dirty="0">
              <a:solidFill>
                <a:srgbClr val="004B87"/>
              </a:solidFill>
              <a:latin typeface="Calibri"/>
            </a:endParaRPr>
          </a:p>
          <a:p>
            <a:pPr marL="457200" indent="-457200" algn="just">
              <a:lnSpc>
                <a:spcPts val="2100"/>
              </a:lnSpc>
              <a:buFont typeface="+mj-lt"/>
              <a:buAutoNum type="arabicPeriod"/>
            </a:pPr>
            <a:r>
              <a:rPr lang="pt-PT" sz="2400" spc="-1" dirty="0">
                <a:solidFill>
                  <a:srgbClr val="004B87"/>
                </a:solidFill>
                <a:latin typeface="Calibri"/>
                <a:hlinkClick r:id="rId5"/>
              </a:rPr>
              <a:t>https://git-scm.com/book/en/v2/Getting-Started-What-is-Git%3F</a:t>
            </a:r>
            <a:endParaRPr lang="pt-PT" sz="2400" spc="-1" dirty="0">
              <a:solidFill>
                <a:srgbClr val="004B87"/>
              </a:solidFill>
              <a:latin typeface="Calibri"/>
            </a:endParaRPr>
          </a:p>
          <a:p>
            <a:pPr marL="457200" indent="-457200" algn="just">
              <a:lnSpc>
                <a:spcPts val="2100"/>
              </a:lnSpc>
              <a:buFont typeface="+mj-lt"/>
              <a:buAutoNum type="arabicPeriod"/>
            </a:pPr>
            <a:r>
              <a:rPr lang="pt-PT" sz="2400" spc="-1" dirty="0">
                <a:solidFill>
                  <a:srgbClr val="004B87"/>
                </a:solidFill>
                <a:latin typeface="Calibri"/>
                <a:hlinkClick r:id="rId6"/>
              </a:rPr>
              <a:t>https://discord.com/</a:t>
            </a:r>
            <a:endParaRPr lang="pt-PT" sz="2400" spc="-1" dirty="0">
              <a:solidFill>
                <a:srgbClr val="004B87"/>
              </a:solidFill>
              <a:latin typeface="Calibri"/>
            </a:endParaRPr>
          </a:p>
          <a:p>
            <a:pPr marL="457200" indent="-457200" algn="just">
              <a:lnSpc>
                <a:spcPts val="2100"/>
              </a:lnSpc>
              <a:buFont typeface="+mj-lt"/>
              <a:buAutoNum type="arabicPeriod"/>
            </a:pPr>
            <a:r>
              <a:rPr lang="pt-PT" sz="2400" spc="-1" dirty="0">
                <a:solidFill>
                  <a:srgbClr val="004B87"/>
                </a:solidFill>
                <a:latin typeface="Calibri"/>
                <a:hlinkClick r:id="rId7"/>
              </a:rPr>
              <a:t>https://learn.microsoft.com/en-us/visualstudio/get-started/visual-studio-ide?view=vs-2022</a:t>
            </a:r>
            <a:endParaRPr lang="pt-PT" sz="2400" spc="-1" dirty="0">
              <a:solidFill>
                <a:srgbClr val="004B87"/>
              </a:solidFill>
              <a:latin typeface="Calibri"/>
            </a:endParaRPr>
          </a:p>
          <a:p>
            <a:pPr marL="457200" indent="-457200" algn="just">
              <a:lnSpc>
                <a:spcPts val="2100"/>
              </a:lnSpc>
              <a:buFont typeface="+mj-lt"/>
              <a:buAutoNum type="arabicPeriod"/>
            </a:pPr>
            <a:r>
              <a:rPr lang="pt-PT" sz="2400" spc="-1" dirty="0">
                <a:solidFill>
                  <a:srgbClr val="004B87"/>
                </a:solidFill>
                <a:latin typeface="Calibri"/>
                <a:hlinkClick r:id="rId8"/>
              </a:rPr>
              <a:t>https://aws.amazon.com/what-is/api/</a:t>
            </a:r>
            <a:endParaRPr lang="pt-PT" sz="2400" spc="-1" dirty="0">
              <a:solidFill>
                <a:srgbClr val="004B87"/>
              </a:solidFill>
              <a:latin typeface="Calibri"/>
            </a:endParaRPr>
          </a:p>
          <a:p>
            <a:pPr marL="457200" indent="-457200" algn="just">
              <a:lnSpc>
                <a:spcPts val="2100"/>
              </a:lnSpc>
              <a:buFont typeface="+mj-lt"/>
              <a:buAutoNum type="arabicPeriod"/>
            </a:pPr>
            <a:r>
              <a:rPr lang="pt-PT" sz="2400" spc="-1" dirty="0">
                <a:solidFill>
                  <a:srgbClr val="004B87"/>
                </a:solidFill>
                <a:latin typeface="Calibri"/>
                <a:hlinkClick r:id="rId9"/>
              </a:rPr>
              <a:t>https://aws.amazon.com/what-is/sql/</a:t>
            </a:r>
            <a:endParaRPr lang="pt-PT" sz="2400" spc="-1" dirty="0">
              <a:solidFill>
                <a:srgbClr val="004B87"/>
              </a:solidFill>
              <a:latin typeface="Calibri"/>
            </a:endParaRPr>
          </a:p>
          <a:p>
            <a:pPr marL="457200" indent="-457200" algn="just">
              <a:lnSpc>
                <a:spcPts val="2100"/>
              </a:lnSpc>
              <a:buFont typeface="+mj-lt"/>
              <a:buAutoNum type="arabicPeriod"/>
            </a:pPr>
            <a:r>
              <a:rPr lang="pt-PT" sz="2400" spc="-1" dirty="0">
                <a:solidFill>
                  <a:srgbClr val="004B87"/>
                </a:solidFill>
                <a:latin typeface="Calibri"/>
                <a:hlinkClick r:id="rId10"/>
              </a:rPr>
              <a:t>https://developer.android.com/studio/intro</a:t>
            </a:r>
            <a:endParaRPr lang="pt-PT" sz="2400" spc="-1" dirty="0">
              <a:solidFill>
                <a:srgbClr val="004B87"/>
              </a:solidFill>
              <a:latin typeface="Calibri"/>
            </a:endParaRPr>
          </a:p>
          <a:p>
            <a:pPr marL="457200" indent="-457200" algn="just">
              <a:lnSpc>
                <a:spcPts val="2100"/>
              </a:lnSpc>
              <a:buFont typeface="+mj-lt"/>
              <a:buAutoNum type="arabicPeriod"/>
            </a:pPr>
            <a:endParaRPr lang="pt-PT" sz="2400" spc="-1" dirty="0">
              <a:solidFill>
                <a:srgbClr val="004B87"/>
              </a:solidFill>
              <a:latin typeface="Calibri"/>
            </a:endParaRPr>
          </a:p>
          <a:p>
            <a:pPr marL="457200" indent="-457200" algn="just">
              <a:lnSpc>
                <a:spcPts val="2100"/>
              </a:lnSpc>
              <a:buFont typeface="+mj-lt"/>
              <a:buAutoNum type="arabicPeriod"/>
            </a:pPr>
            <a:endParaRPr lang="pt-PT" sz="2400" spc="-1" dirty="0">
              <a:solidFill>
                <a:srgbClr val="004B87"/>
              </a:solidFill>
              <a:latin typeface="Calibri"/>
            </a:endParaRPr>
          </a:p>
          <a:p>
            <a:pPr marL="457200" indent="-457200" algn="just">
              <a:lnSpc>
                <a:spcPts val="2100"/>
              </a:lnSpc>
              <a:buFont typeface="+mj-lt"/>
              <a:buAutoNum type="arabicPeriod"/>
            </a:pPr>
            <a:endParaRPr lang="pt-PT" sz="2400" spc="-1" dirty="0">
              <a:solidFill>
                <a:srgbClr val="004B87"/>
              </a:solidFill>
              <a:latin typeface="Calibri"/>
            </a:endParaRPr>
          </a:p>
          <a:p>
            <a:pPr algn="just">
              <a:lnSpc>
                <a:spcPts val="2100"/>
              </a:lnSpc>
            </a:pPr>
            <a:endParaRPr lang="pt-PT" sz="2400" spc="-1" dirty="0">
              <a:solidFill>
                <a:srgbClr val="004B87"/>
              </a:solidFill>
              <a:latin typeface="Calibri"/>
            </a:endParaRPr>
          </a:p>
          <a:p>
            <a:pPr algn="just">
              <a:lnSpc>
                <a:spcPts val="21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66" name="CustomShape 19"/>
          <p:cNvSpPr/>
          <p:nvPr/>
        </p:nvSpPr>
        <p:spPr>
          <a:xfrm>
            <a:off x="7955280" y="28254960"/>
            <a:ext cx="6583680" cy="15560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ts val="1760"/>
              </a:lnSpc>
              <a:spcAft>
                <a:spcPts val="601"/>
              </a:spcAft>
            </a:pPr>
            <a:r>
              <a:rPr lang="en-GB" sz="1800" b="1" strike="noStrike" spc="-1" dirty="0">
                <a:solidFill>
                  <a:srgbClr val="004B87"/>
                </a:solidFill>
                <a:latin typeface="Calibri"/>
                <a:ea typeface="Arial"/>
              </a:rPr>
              <a:t>CONTACTS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ts val="1760"/>
              </a:lnSpc>
              <a:spcAft>
                <a:spcPts val="601"/>
              </a:spcAft>
            </a:pPr>
            <a:r>
              <a:rPr lang="en-GB" sz="1800" b="0" strike="noStrike" spc="-1" dirty="0">
                <a:solidFill>
                  <a:srgbClr val="004B87"/>
                </a:solidFill>
                <a:latin typeface="Calibri"/>
                <a:ea typeface="Arial"/>
              </a:rPr>
              <a:t>Email</a:t>
            </a:r>
            <a:r>
              <a:rPr lang="en-GB" spc="-1" dirty="0">
                <a:solidFill>
                  <a:srgbClr val="004B87"/>
                </a:solidFill>
                <a:latin typeface="Calibri"/>
                <a:ea typeface="Arial"/>
              </a:rPr>
              <a:t> of Francisco Arantes: </a:t>
            </a:r>
            <a:r>
              <a:rPr lang="en-GB" sz="1800" b="0" strike="noStrike" spc="-1" dirty="0">
                <a:solidFill>
                  <a:srgbClr val="004B87"/>
                </a:solidFill>
                <a:latin typeface="Calibri"/>
                <a:ea typeface="Arial"/>
                <a:hlinkClick r:id="rId11"/>
              </a:rPr>
              <a:t>a16622@alunos.ipca.pt</a:t>
            </a:r>
            <a:endParaRPr lang="en-GB" sz="1800" b="0" strike="noStrike" spc="-1" dirty="0">
              <a:solidFill>
                <a:srgbClr val="004B87"/>
              </a:solidFill>
              <a:latin typeface="Calibri"/>
              <a:ea typeface="Arial"/>
            </a:endParaRPr>
          </a:p>
          <a:p>
            <a:pPr>
              <a:lnSpc>
                <a:spcPts val="1760"/>
              </a:lnSpc>
              <a:spcAft>
                <a:spcPts val="601"/>
              </a:spcAft>
            </a:pPr>
            <a:r>
              <a:rPr lang="en-GB" spc="-1" dirty="0">
                <a:solidFill>
                  <a:srgbClr val="004B87"/>
                </a:solidFill>
                <a:latin typeface="Calibri"/>
              </a:rPr>
              <a:t>Email of Tiago Oliveira: </a:t>
            </a:r>
            <a:r>
              <a:rPr lang="en-GB" spc="-1" dirty="0">
                <a:solidFill>
                  <a:srgbClr val="004B87"/>
                </a:solidFill>
                <a:latin typeface="Calibri"/>
                <a:hlinkClick r:id="rId12"/>
              </a:rPr>
              <a:t>a23504@alunos.ipca.pt</a:t>
            </a:r>
            <a:endParaRPr lang="en-GB" spc="-1" dirty="0">
              <a:solidFill>
                <a:srgbClr val="004B87"/>
              </a:solidFill>
              <a:latin typeface="Calibri"/>
            </a:endParaRPr>
          </a:p>
          <a:p>
            <a:pPr>
              <a:lnSpc>
                <a:spcPts val="1760"/>
              </a:lnSpc>
              <a:spcAft>
                <a:spcPts val="601"/>
              </a:spcAft>
            </a:pPr>
            <a:r>
              <a:rPr lang="en-GB" sz="1800" b="0" strike="noStrike" spc="-1" dirty="0">
                <a:solidFill>
                  <a:srgbClr val="004B87"/>
                </a:solidFill>
                <a:latin typeface="Calibri"/>
              </a:rPr>
              <a:t>Email of Luis Ferreira: </a:t>
            </a:r>
            <a:r>
              <a:rPr lang="en-GB" sz="1800" b="0" strike="noStrike" spc="-1" dirty="0">
                <a:solidFill>
                  <a:srgbClr val="004B87"/>
                </a:solidFill>
                <a:latin typeface="Calibri"/>
                <a:hlinkClick r:id="rId13"/>
              </a:rPr>
              <a:t>a23516@alunos.ipca</a:t>
            </a:r>
            <a:r>
              <a:rPr lang="en-GB" spc="-1" dirty="0">
                <a:solidFill>
                  <a:srgbClr val="004B87"/>
                </a:solidFill>
                <a:latin typeface="Calibri"/>
                <a:hlinkClick r:id="rId13"/>
              </a:rPr>
              <a:t>.pt</a:t>
            </a:r>
            <a:endParaRPr lang="en-US" spc="-1" dirty="0">
              <a:solidFill>
                <a:srgbClr val="004B87"/>
              </a:solidFill>
              <a:latin typeface="Arial"/>
            </a:endParaRPr>
          </a:p>
          <a:p>
            <a:pPr>
              <a:lnSpc>
                <a:spcPts val="1760"/>
              </a:lnSpc>
              <a:spcAft>
                <a:spcPts val="601"/>
              </a:spcAft>
            </a:pPr>
            <a:endParaRPr lang="en-GB" spc="-1" dirty="0">
              <a:solidFill>
                <a:srgbClr val="004B87"/>
              </a:solidFill>
              <a:latin typeface="Calibri"/>
            </a:endParaRPr>
          </a:p>
        </p:txBody>
      </p:sp>
      <p:sp>
        <p:nvSpPr>
          <p:cNvPr id="67" name="CustomShape 20"/>
          <p:cNvSpPr/>
          <p:nvPr/>
        </p:nvSpPr>
        <p:spPr>
          <a:xfrm>
            <a:off x="13896000" y="5695560"/>
            <a:ext cx="5681538" cy="39119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457560" indent="-457200" algn="just">
              <a:lnSpc>
                <a:spcPts val="2999"/>
              </a:lnSpc>
              <a:buClr>
                <a:srgbClr val="004B87"/>
              </a:buClr>
              <a:buFont typeface="+mj-lt"/>
              <a:buAutoNum type="arabicPeriod" startAt="2"/>
            </a:pPr>
            <a:r>
              <a:rPr lang="en-US" sz="2400" b="1" spc="-1" noProof="1">
                <a:solidFill>
                  <a:srgbClr val="004B87"/>
                </a:solidFill>
                <a:latin typeface="Calibri"/>
              </a:rPr>
              <a:t>Control</a:t>
            </a:r>
            <a:r>
              <a:rPr lang="pt-PT" sz="2400" b="1" spc="-1" dirty="0">
                <a:solidFill>
                  <a:srgbClr val="004B87"/>
                </a:solidFill>
                <a:latin typeface="Calibri"/>
              </a:rPr>
              <a:t> the residence through the mobile application:</a:t>
            </a:r>
            <a:endParaRPr lang="pt-PT" sz="2400" b="1" strike="noStrike" spc="-1" dirty="0">
              <a:solidFill>
                <a:srgbClr val="004B87"/>
              </a:solidFill>
              <a:latin typeface="Calibri"/>
            </a:endParaRPr>
          </a:p>
          <a:p>
            <a:pPr marL="971910" lvl="1" indent="-514350" algn="just">
              <a:lnSpc>
                <a:spcPts val="2999"/>
              </a:lnSpc>
              <a:buClr>
                <a:srgbClr val="004B87"/>
              </a:buClr>
              <a:buFont typeface="+mj-lt"/>
              <a:buAutoNum type="romanLcPeriod"/>
            </a:pPr>
            <a:r>
              <a:rPr lang="pt-PT" sz="2400" spc="-1" dirty="0">
                <a:solidFill>
                  <a:srgbClr val="004B87"/>
                </a:solidFill>
                <a:latin typeface="Calibri"/>
              </a:rPr>
              <a:t>Connect the user to his own </a:t>
            </a:r>
            <a:r>
              <a:rPr lang="en-US" sz="2400" spc="-1" dirty="0">
                <a:solidFill>
                  <a:srgbClr val="004B87"/>
                </a:solidFill>
                <a:latin typeface="Calibri"/>
              </a:rPr>
              <a:t>residence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;</a:t>
            </a:r>
          </a:p>
          <a:p>
            <a:pPr marL="971910" lvl="1" indent="-514350" algn="just">
              <a:lnSpc>
                <a:spcPts val="2999"/>
              </a:lnSpc>
              <a:buClr>
                <a:srgbClr val="004B87"/>
              </a:buClr>
              <a:buFont typeface="+mj-lt"/>
              <a:buAutoNum type="romanLcPeriod"/>
            </a:pPr>
            <a:r>
              <a:rPr lang="en-US" sz="2400" spc="-1" noProof="1">
                <a:solidFill>
                  <a:srgbClr val="004B87"/>
                </a:solidFill>
                <a:latin typeface="Calibri"/>
              </a:rPr>
              <a:t>Allow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the user to check up all of the smart devices (sensors,  LEDs (Light-emitting diode) and engine);</a:t>
            </a:r>
          </a:p>
          <a:p>
            <a:pPr marL="971910" lvl="1" indent="-514350" algn="just">
              <a:lnSpc>
                <a:spcPts val="2999"/>
              </a:lnSpc>
              <a:buClr>
                <a:srgbClr val="004B87"/>
              </a:buClr>
              <a:buFont typeface="+mj-lt"/>
              <a:buAutoNum type="romanLcPeriod"/>
            </a:pPr>
            <a:r>
              <a:rPr lang="en-US" sz="2400" spc="-1" dirty="0">
                <a:solidFill>
                  <a:srgbClr val="004B87"/>
                </a:solidFill>
                <a:latin typeface="Calibri"/>
              </a:rPr>
              <a:t>Allow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the manipulation of every </a:t>
            </a:r>
            <a:r>
              <a:rPr lang="en-US" sz="2400" spc="-1" noProof="1">
                <a:solidFill>
                  <a:srgbClr val="004B87"/>
                </a:solidFill>
                <a:latin typeface="Calibri"/>
              </a:rPr>
              <a:t>device’s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state.</a:t>
            </a:r>
            <a:endParaRPr lang="en-US" sz="2400" b="0" strike="noStrike" spc="-1" dirty="0">
              <a:latin typeface="Arial"/>
            </a:endParaRPr>
          </a:p>
          <a:p>
            <a:pPr algn="just">
              <a:lnSpc>
                <a:spcPts val="2999"/>
              </a:lnSpc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6" name="Picture 5" descr="A white plastic structure with a display and wires&#10;&#10;Description automatically generated with medium confidence">
            <a:extLst>
              <a:ext uri="{FF2B5EF4-FFF2-40B4-BE49-F238E27FC236}">
                <a16:creationId xmlns:a16="http://schemas.microsoft.com/office/drawing/2014/main" id="{EAE2090D-184F-20C1-8370-A404E3305CC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265" y="21498124"/>
            <a:ext cx="6087960" cy="4565970"/>
          </a:xfrm>
          <a:prstGeom prst="rect">
            <a:avLst/>
          </a:prstGeom>
        </p:spPr>
      </p:pic>
      <p:pic>
        <p:nvPicPr>
          <p:cNvPr id="8" name="Picture 7" descr="A screen shot of a phone&#10;&#10;Description automatically generated">
            <a:extLst>
              <a:ext uri="{FF2B5EF4-FFF2-40B4-BE49-F238E27FC236}">
                <a16:creationId xmlns:a16="http://schemas.microsoft.com/office/drawing/2014/main" id="{D5E31056-2233-2976-41C2-E42DB16BC2F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37" y="21215143"/>
            <a:ext cx="2671977" cy="48765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F90384-4DF7-D539-DAEC-A280DCBD4077}"/>
              </a:ext>
            </a:extLst>
          </p:cNvPr>
          <p:cNvSpPr txBox="1"/>
          <p:nvPr/>
        </p:nvSpPr>
        <p:spPr>
          <a:xfrm>
            <a:off x="2429286" y="26168119"/>
            <a:ext cx="41259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pc="-1" dirty="0">
                <a:solidFill>
                  <a:srgbClr val="004B87"/>
                </a:solidFill>
                <a:latin typeface="Calibri"/>
              </a:rPr>
              <a:t>Figure 1: Smart house model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B6AD70-AC0A-2E12-A351-1BB7B3EFEEE8}"/>
              </a:ext>
            </a:extLst>
          </p:cNvPr>
          <p:cNvSpPr txBox="1"/>
          <p:nvPr/>
        </p:nvSpPr>
        <p:spPr>
          <a:xfrm>
            <a:off x="9191162" y="26168119"/>
            <a:ext cx="37950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pc="-1" dirty="0">
                <a:solidFill>
                  <a:srgbClr val="004B87"/>
                </a:solidFill>
                <a:latin typeface="Calibri"/>
              </a:rPr>
              <a:t>Figure 2: Application model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1122</TotalTime>
  <Words>592</Words>
  <Application>Microsoft Office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Symbol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AMoreira</dc:creator>
  <dc:description/>
  <cp:lastModifiedBy>Francisco Arantes</cp:lastModifiedBy>
  <cp:revision>99</cp:revision>
  <dcterms:created xsi:type="dcterms:W3CDTF">2014-03-10T11:06:56Z</dcterms:created>
  <dcterms:modified xsi:type="dcterms:W3CDTF">2024-01-05T16:34:34Z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Personalizados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