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DA30C-4F8E-4B83-9705-7C9BE068D7F1}" type="datetimeFigureOut">
              <a:rPr lang="fr-FR" smtClean="0"/>
              <a:t>20/03/2016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4E9AE-C721-47C1-855E-9F2C539A6282}" type="slidenum">
              <a:rPr lang="fr-FR" smtClean="0"/>
              <a:t>‹N°›</a:t>
            </a:fld>
            <a:endParaRPr lang="fr-FR"/>
          </a:p>
        </p:txBody>
      </p:sp>
    </p:spTree>
    <p:extLst>
      <p:ext uri="{BB962C8B-B14F-4D97-AF65-F5344CB8AC3E}">
        <p14:creationId xmlns:p14="http://schemas.microsoft.com/office/powerpoint/2010/main" val="378417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principale</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2</a:t>
            </a:fld>
            <a:endParaRPr lang="fr-FR"/>
          </a:p>
        </p:txBody>
      </p:sp>
    </p:spTree>
    <p:extLst>
      <p:ext uri="{BB962C8B-B14F-4D97-AF65-F5344CB8AC3E}">
        <p14:creationId xmlns:p14="http://schemas.microsoft.com/office/powerpoint/2010/main" val="230625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de connexion</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3</a:t>
            </a:fld>
            <a:endParaRPr lang="fr-FR"/>
          </a:p>
        </p:txBody>
      </p:sp>
    </p:spTree>
    <p:extLst>
      <p:ext uri="{BB962C8B-B14F-4D97-AF65-F5344CB8AC3E}">
        <p14:creationId xmlns:p14="http://schemas.microsoft.com/office/powerpoint/2010/main" val="118958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d’inscription</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4</a:t>
            </a:fld>
            <a:endParaRPr lang="fr-FR"/>
          </a:p>
        </p:txBody>
      </p:sp>
    </p:spTree>
    <p:extLst>
      <p:ext uri="{BB962C8B-B14F-4D97-AF65-F5344CB8AC3E}">
        <p14:creationId xmlns:p14="http://schemas.microsoft.com/office/powerpoint/2010/main" val="114413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Confirmation</a:t>
            </a:r>
            <a:r>
              <a:rPr lang="fr-FR" baseline="0" dirty="0"/>
              <a:t> inscription </a:t>
            </a:r>
            <a:endParaRPr lang="fr-FR" dirty="0"/>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5</a:t>
            </a:fld>
            <a:endParaRPr lang="fr-FR"/>
          </a:p>
        </p:txBody>
      </p:sp>
    </p:spTree>
    <p:extLst>
      <p:ext uri="{BB962C8B-B14F-4D97-AF65-F5344CB8AC3E}">
        <p14:creationId xmlns:p14="http://schemas.microsoft.com/office/powerpoint/2010/main" val="337638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Succès de l’inscription</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6</a:t>
            </a:fld>
            <a:endParaRPr lang="fr-FR"/>
          </a:p>
        </p:txBody>
      </p:sp>
    </p:spTree>
    <p:extLst>
      <p:ext uri="{BB962C8B-B14F-4D97-AF65-F5344CB8AC3E}">
        <p14:creationId xmlns:p14="http://schemas.microsoft.com/office/powerpoint/2010/main" val="306845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Menu avec les différents modes</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7</a:t>
            </a:fld>
            <a:endParaRPr lang="fr-FR"/>
          </a:p>
        </p:txBody>
      </p:sp>
    </p:spTree>
    <p:extLst>
      <p:ext uri="{BB962C8B-B14F-4D97-AF65-F5344CB8AC3E}">
        <p14:creationId xmlns:p14="http://schemas.microsoft.com/office/powerpoint/2010/main" val="368368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Profil</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13</a:t>
            </a:fld>
            <a:endParaRPr lang="fr-FR"/>
          </a:p>
        </p:txBody>
      </p:sp>
    </p:spTree>
    <p:extLst>
      <p:ext uri="{BB962C8B-B14F-4D97-AF65-F5344CB8AC3E}">
        <p14:creationId xmlns:p14="http://schemas.microsoft.com/office/powerpoint/2010/main" val="165465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Accueil qui change une fois connecté.</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14</a:t>
            </a:fld>
            <a:endParaRPr lang="fr-FR"/>
          </a:p>
        </p:txBody>
      </p:sp>
    </p:spTree>
    <p:extLst>
      <p:ext uri="{BB962C8B-B14F-4D97-AF65-F5344CB8AC3E}">
        <p14:creationId xmlns:p14="http://schemas.microsoft.com/office/powerpoint/2010/main" val="170713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126377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71095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08657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111960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70230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20/03/2016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09573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18CBC17-47FC-4D35-9E20-69135554A119}" type="datetimeFigureOut">
              <a:rPr lang="fr-FR" smtClean="0"/>
              <a:t>20/03/2016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428638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18CBC17-47FC-4D35-9E20-69135554A119}" type="datetimeFigureOut">
              <a:rPr lang="fr-FR" smtClean="0"/>
              <a:t>20/03/2016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27141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18CBC17-47FC-4D35-9E20-69135554A119}" type="datetimeFigureOut">
              <a:rPr lang="fr-FR" smtClean="0"/>
              <a:t>20/03/2016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30334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20/03/2016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08146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20/03/2016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436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CBC17-47FC-4D35-9E20-69135554A119}" type="datetimeFigureOut">
              <a:rPr lang="fr-FR" smtClean="0"/>
              <a:t>20/03/2016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DC88A-5138-4C8F-B07A-E7B33E9F2D78}" type="slidenum">
              <a:rPr lang="fr-FR" smtClean="0"/>
              <a:t>‹N°›</a:t>
            </a:fld>
            <a:endParaRPr lang="fr-FR"/>
          </a:p>
        </p:txBody>
      </p:sp>
    </p:spTree>
    <p:extLst>
      <p:ext uri="{BB962C8B-B14F-4D97-AF65-F5344CB8AC3E}">
        <p14:creationId xmlns:p14="http://schemas.microsoft.com/office/powerpoint/2010/main" val="277779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3.png"/><Relationship Id="rId12"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8.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9.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1.jp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6.png"/><Relationship Id="rId4" Type="http://schemas.openxmlformats.org/officeDocument/2006/relationships/image" Target="../media/image13.jp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5" name="Rectangle 4"/>
          <p:cNvSpPr/>
          <p:nvPr/>
        </p:nvSpPr>
        <p:spPr>
          <a:xfrm>
            <a:off x="1526315" y="1076325"/>
            <a:ext cx="9139366" cy="1551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dirty="0">
                <a:solidFill>
                  <a:schemeClr val="bg1"/>
                </a:solidFill>
                <a:effectLst>
                  <a:outerShdw blurRad="38100" dist="38100" dir="2700000" algn="tl">
                    <a:srgbClr val="000000">
                      <a:alpha val="43137"/>
                    </a:srgbClr>
                  </a:outerShdw>
                </a:effectLst>
              </a:rPr>
              <a:t>M</a:t>
            </a:r>
            <a:r>
              <a:rPr lang="fr-FR" sz="4800" b="1" dirty="0">
                <a:solidFill>
                  <a:schemeClr val="bg1"/>
                </a:solidFill>
                <a:effectLst>
                  <a:outerShdw blurRad="38100" dist="38100" dir="2700000" algn="tl">
                    <a:srgbClr val="000000">
                      <a:alpha val="43137"/>
                    </a:srgbClr>
                  </a:outerShdw>
                </a:effectLst>
              </a:rPr>
              <a:t>AQUETTE</a:t>
            </a:r>
          </a:p>
          <a:p>
            <a:pPr algn="ctr"/>
            <a:r>
              <a:rPr lang="fr-FR" sz="4800" b="1" dirty="0">
                <a:solidFill>
                  <a:schemeClr val="bg1"/>
                </a:solidFill>
                <a:effectLst>
                  <a:outerShdw blurRad="38100" dist="38100" dir="2700000" algn="tl">
                    <a:srgbClr val="000000">
                      <a:alpha val="43137"/>
                    </a:srgbClr>
                  </a:outerShdw>
                </a:effectLst>
              </a:rPr>
              <a:t>F</a:t>
            </a:r>
            <a:r>
              <a:rPr lang="fr-FR" sz="3800" b="1" dirty="0">
                <a:solidFill>
                  <a:schemeClr val="bg1"/>
                </a:solidFill>
                <a:effectLst>
                  <a:outerShdw blurRad="38100" dist="38100" dir="2700000" algn="tl">
                    <a:srgbClr val="000000">
                      <a:alpha val="43137"/>
                    </a:srgbClr>
                  </a:outerShdw>
                </a:effectLst>
              </a:rPr>
              <a:t>IND</a:t>
            </a:r>
            <a:r>
              <a:rPr lang="fr-FR" sz="2000" b="1" dirty="0">
                <a:solidFill>
                  <a:schemeClr val="bg1"/>
                </a:solidFill>
                <a:effectLst>
                  <a:outerShdw blurRad="38100" dist="38100" dir="2700000" algn="tl">
                    <a:srgbClr val="000000">
                      <a:alpha val="43137"/>
                    </a:srgbClr>
                  </a:outerShdw>
                </a:effectLst>
              </a:rPr>
              <a:t> </a:t>
            </a:r>
            <a:r>
              <a:rPr lang="fr-FR" sz="4800" b="1" dirty="0">
                <a:solidFill>
                  <a:schemeClr val="bg1"/>
                </a:solidFill>
                <a:effectLst>
                  <a:outerShdw blurRad="38100" dist="38100" dir="2700000" algn="tl">
                    <a:srgbClr val="000000">
                      <a:alpha val="43137"/>
                    </a:srgbClr>
                  </a:outerShdw>
                </a:effectLst>
              </a:rPr>
              <a:t>M</a:t>
            </a:r>
            <a:r>
              <a:rPr lang="fr-FR" sz="3800" b="1" dirty="0">
                <a:solidFill>
                  <a:schemeClr val="bg1"/>
                </a:solidFill>
                <a:effectLst>
                  <a:outerShdw blurRad="38100" dist="38100" dir="2700000" algn="tl">
                    <a:srgbClr val="000000">
                      <a:alpha val="43137"/>
                    </a:srgbClr>
                  </a:outerShdw>
                </a:effectLst>
              </a:rPr>
              <a:t>Y</a:t>
            </a:r>
            <a:r>
              <a:rPr lang="fr-FR" sz="2000" b="1" dirty="0">
                <a:solidFill>
                  <a:schemeClr val="bg1"/>
                </a:solidFill>
                <a:effectLst>
                  <a:outerShdw blurRad="38100" dist="38100" dir="2700000" algn="tl">
                    <a:srgbClr val="000000">
                      <a:alpha val="43137"/>
                    </a:srgbClr>
                  </a:outerShdw>
                </a:effectLst>
              </a:rPr>
              <a:t> </a:t>
            </a:r>
            <a:r>
              <a:rPr lang="fr-FR" sz="4800" b="1" dirty="0">
                <a:solidFill>
                  <a:schemeClr val="bg1"/>
                </a:solidFill>
                <a:effectLst>
                  <a:outerShdw blurRad="38100" dist="38100" dir="2700000" algn="tl">
                    <a:srgbClr val="000000">
                      <a:alpha val="43137"/>
                    </a:srgbClr>
                  </a:outerShdw>
                </a:effectLst>
              </a:rPr>
              <a:t>N</a:t>
            </a:r>
            <a:r>
              <a:rPr lang="fr-FR" sz="3800" b="1" dirty="0">
                <a:solidFill>
                  <a:schemeClr val="bg1"/>
                </a:solidFill>
                <a:effectLst>
                  <a:outerShdw blurRad="38100" dist="38100" dir="2700000" algn="tl">
                    <a:srgbClr val="000000">
                      <a:alpha val="43137"/>
                    </a:srgbClr>
                  </a:outerShdw>
                </a:effectLst>
              </a:rPr>
              <a:t>AME</a:t>
            </a:r>
          </a:p>
        </p:txBody>
      </p:sp>
      <p:sp>
        <p:nvSpPr>
          <p:cNvPr id="6" name="Rectangle 5"/>
          <p:cNvSpPr/>
          <p:nvPr/>
        </p:nvSpPr>
        <p:spPr>
          <a:xfrm>
            <a:off x="1526315" y="2732208"/>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effectLst>
                  <a:outerShdw blurRad="38100" dist="38100" dir="2700000" algn="tl">
                    <a:srgbClr val="000000">
                      <a:alpha val="43137"/>
                    </a:srgbClr>
                  </a:outerShdw>
                </a:effectLst>
              </a:rPr>
              <a:t>Projet Tutoré suivi par </a:t>
            </a:r>
            <a:r>
              <a:rPr lang="fr-FR" sz="2000" b="1" i="1" dirty="0">
                <a:solidFill>
                  <a:schemeClr val="bg1"/>
                </a:solidFill>
                <a:effectLst>
                  <a:outerShdw blurRad="38100" dist="38100" dir="2700000" algn="tl">
                    <a:srgbClr val="000000">
                      <a:alpha val="43137"/>
                    </a:srgbClr>
                  </a:outerShdw>
                </a:effectLst>
              </a:rPr>
              <a:t>Alexandre BOYER</a:t>
            </a:r>
          </a:p>
          <a:p>
            <a:pPr algn="ctr"/>
            <a:r>
              <a:rPr lang="fr-FR" sz="2000" b="1" dirty="0">
                <a:solidFill>
                  <a:schemeClr val="bg1"/>
                </a:solidFill>
                <a:effectLst>
                  <a:outerShdw blurRad="38100" dist="38100" dir="2700000" algn="tl">
                    <a:srgbClr val="000000">
                      <a:alpha val="43137"/>
                    </a:srgbClr>
                  </a:outerShdw>
                </a:effectLst>
              </a:rPr>
              <a:t>2015 - 2016</a:t>
            </a:r>
          </a:p>
        </p:txBody>
      </p:sp>
      <p:sp>
        <p:nvSpPr>
          <p:cNvPr id="7" name="Rectangle 6"/>
          <p:cNvSpPr/>
          <p:nvPr/>
        </p:nvSpPr>
        <p:spPr>
          <a:xfrm>
            <a:off x="1526315" y="3322757"/>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Travail réalisé par :</a:t>
            </a:r>
          </a:p>
        </p:txBody>
      </p:sp>
      <p:sp>
        <p:nvSpPr>
          <p:cNvPr id="8" name="Rectangle 7"/>
          <p:cNvSpPr/>
          <p:nvPr/>
        </p:nvSpPr>
        <p:spPr>
          <a:xfrm>
            <a:off x="5700710" y="4123590"/>
            <a:ext cx="790576"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TEIXEIRA</a:t>
            </a:r>
          </a:p>
          <a:p>
            <a:pPr algn="ctr"/>
            <a:r>
              <a:rPr lang="fr-FR" sz="1200" b="1" dirty="0">
                <a:solidFill>
                  <a:schemeClr val="tx1"/>
                </a:solidFill>
                <a:cs typeface="MV Boli" panose="02000500030200090000" pitchFamily="2" charset="0"/>
              </a:rPr>
              <a:t>Diégo</a:t>
            </a:r>
          </a:p>
        </p:txBody>
      </p:sp>
      <p:sp>
        <p:nvSpPr>
          <p:cNvPr id="9" name="Rectangle 8"/>
          <p:cNvSpPr/>
          <p:nvPr/>
        </p:nvSpPr>
        <p:spPr>
          <a:xfrm>
            <a:off x="4174393" y="4123589"/>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DUPORTAIL</a:t>
            </a:r>
          </a:p>
          <a:p>
            <a:pPr algn="ctr"/>
            <a:r>
              <a:rPr lang="fr-FR" sz="1200" b="1" dirty="0">
                <a:solidFill>
                  <a:schemeClr val="tx1"/>
                </a:solidFill>
                <a:cs typeface="MV Boli" panose="02000500030200090000" pitchFamily="2" charset="0"/>
              </a:rPr>
              <a:t>Maxime</a:t>
            </a:r>
          </a:p>
        </p:txBody>
      </p:sp>
      <p:sp>
        <p:nvSpPr>
          <p:cNvPr id="10" name="Rectangle 9"/>
          <p:cNvSpPr/>
          <p:nvPr/>
        </p:nvSpPr>
        <p:spPr>
          <a:xfrm>
            <a:off x="2648076" y="4123588"/>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DUBOIS</a:t>
            </a:r>
          </a:p>
          <a:p>
            <a:pPr algn="ctr"/>
            <a:r>
              <a:rPr lang="fr-FR" sz="1200" b="1" dirty="0">
                <a:solidFill>
                  <a:schemeClr val="tx1"/>
                </a:solidFill>
                <a:cs typeface="MV Boli" panose="02000500030200090000" pitchFamily="2" charset="0"/>
              </a:rPr>
              <a:t>Florian</a:t>
            </a:r>
          </a:p>
        </p:txBody>
      </p:sp>
      <p:sp>
        <p:nvSpPr>
          <p:cNvPr id="11" name="Rectangle 10"/>
          <p:cNvSpPr/>
          <p:nvPr/>
        </p:nvSpPr>
        <p:spPr>
          <a:xfrm>
            <a:off x="7105645" y="4123588"/>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OULHADJ</a:t>
            </a:r>
          </a:p>
          <a:p>
            <a:pPr algn="ctr"/>
            <a:r>
              <a:rPr lang="fr-FR" sz="1200" b="1" dirty="0">
                <a:solidFill>
                  <a:schemeClr val="tx1"/>
                </a:solidFill>
                <a:cs typeface="MV Boli" panose="02000500030200090000" pitchFamily="2" charset="0"/>
              </a:rPr>
              <a:t>Yani</a:t>
            </a:r>
          </a:p>
        </p:txBody>
      </p:sp>
      <p:sp>
        <p:nvSpPr>
          <p:cNvPr id="12" name="Rectangle 11"/>
          <p:cNvSpPr/>
          <p:nvPr/>
        </p:nvSpPr>
        <p:spPr>
          <a:xfrm>
            <a:off x="8631961" y="4123588"/>
            <a:ext cx="1140689"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HARIMANITRA</a:t>
            </a:r>
          </a:p>
          <a:p>
            <a:pPr algn="ctr"/>
            <a:r>
              <a:rPr lang="fr-FR" sz="1200" b="1" dirty="0">
                <a:solidFill>
                  <a:schemeClr val="tx1"/>
                </a:solidFill>
                <a:cs typeface="MV Boli" panose="02000500030200090000" pitchFamily="2" charset="0"/>
              </a:rPr>
              <a:t>Lionel</a:t>
            </a:r>
          </a:p>
        </p:txBody>
      </p:sp>
      <p:cxnSp>
        <p:nvCxnSpPr>
          <p:cNvPr id="13" name="Connecteur droit 12"/>
          <p:cNvCxnSpPr/>
          <p:nvPr/>
        </p:nvCxnSpPr>
        <p:spPr>
          <a:xfrm>
            <a:off x="385762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43877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686752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324850"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26315" y="5175368"/>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solidFill>
                  <a:schemeClr val="accent1">
                    <a:lumMod val="60000"/>
                    <a:lumOff val="40000"/>
                  </a:schemeClr>
                </a:solidFill>
              </a:rPr>
              <a:t>Cette application, ce jeu consiste à trouver un maximum de mots ou noms suivant un thème précis. Le temps est fixé par les fondateurs de l’application (indéterminé pour le moment). Elle englobe 3 mode de jeu. Le mode SOLO, AMIS ou bien ONLINE. En effet, on peut jouer seul, avec un ami ou bien un utilisateur aléatoire de l’application. Pour résumé, c’est un jeu de dualité et de connaissances.</a:t>
            </a:r>
          </a:p>
        </p:txBody>
      </p:sp>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973" y="398039"/>
            <a:ext cx="1924050" cy="383011"/>
          </a:xfrm>
          <a:prstGeom prst="rect">
            <a:avLst/>
          </a:prstGeom>
        </p:spPr>
      </p:pic>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025" y="1255058"/>
            <a:ext cx="2378932" cy="492779"/>
          </a:xfrm>
          <a:prstGeom prst="rect">
            <a:avLst/>
          </a:prstGeom>
        </p:spPr>
      </p:pic>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2461" y="971551"/>
            <a:ext cx="1685925" cy="1063069"/>
          </a:xfrm>
          <a:prstGeom prst="rect">
            <a:avLst/>
          </a:prstGeom>
        </p:spPr>
      </p:pic>
    </p:spTree>
    <p:extLst>
      <p:ext uri="{BB962C8B-B14F-4D97-AF65-F5344CB8AC3E}">
        <p14:creationId xmlns:p14="http://schemas.microsoft.com/office/powerpoint/2010/main" val="368463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722065"/>
            <a:ext cx="12191999" cy="6141431"/>
          </a:xfrm>
          <a:prstGeom prst="rect">
            <a:avLst/>
          </a:prstGeom>
        </p:spPr>
      </p:pic>
      <p:sp>
        <p:nvSpPr>
          <p:cNvPr id="5" name="Rectangle 4"/>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8" name="Rectangle 7"/>
          <p:cNvSpPr/>
          <p:nvPr/>
        </p:nvSpPr>
        <p:spPr>
          <a:xfrm>
            <a:off x="-2" y="716569"/>
            <a:ext cx="3067051" cy="542705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9" name="Connecteur droit 8"/>
          <p:cNvCxnSpPr/>
          <p:nvPr/>
        </p:nvCxnSpPr>
        <p:spPr>
          <a:xfrm>
            <a:off x="0" y="5389837"/>
            <a:ext cx="3067048"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248614" y="547890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4</a:t>
            </a:r>
          </a:p>
        </p:txBody>
      </p:sp>
      <p:sp>
        <p:nvSpPr>
          <p:cNvPr id="11" name="Rectangle 10"/>
          <p:cNvSpPr/>
          <p:nvPr/>
        </p:nvSpPr>
        <p:spPr>
          <a:xfrm>
            <a:off x="1237490" y="549176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a:t>
            </a:r>
          </a:p>
        </p:txBody>
      </p:sp>
      <p:sp>
        <p:nvSpPr>
          <p:cNvPr id="12" name="Rectangle 11"/>
          <p:cNvSpPr/>
          <p:nvPr/>
        </p:nvSpPr>
        <p:spPr>
          <a:xfrm>
            <a:off x="1217289"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totaux :</a:t>
            </a:r>
          </a:p>
        </p:txBody>
      </p:sp>
      <p:sp>
        <p:nvSpPr>
          <p:cNvPr id="13" name="Rectangle 12"/>
          <p:cNvSpPr/>
          <p:nvPr/>
        </p:nvSpPr>
        <p:spPr>
          <a:xfrm>
            <a:off x="-248197"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trouvé(s) :</a:t>
            </a:r>
          </a:p>
        </p:txBody>
      </p:sp>
      <p:cxnSp>
        <p:nvCxnSpPr>
          <p:cNvPr id="14" name="Connecteur droit 13"/>
          <p:cNvCxnSpPr/>
          <p:nvPr/>
        </p:nvCxnSpPr>
        <p:spPr>
          <a:xfrm flipV="1">
            <a:off x="1533518" y="5471456"/>
            <a:ext cx="1" cy="59055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11" y="655759"/>
            <a:ext cx="3067059"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tx1"/>
                </a:solidFill>
                <a:cs typeface="MV Boli" panose="02000500030200090000" pitchFamily="2" charset="0"/>
              </a:rPr>
              <a:t>Liste des éléments trouvés</a:t>
            </a:r>
          </a:p>
        </p:txBody>
      </p:sp>
      <p:sp>
        <p:nvSpPr>
          <p:cNvPr id="16" name="Rectangle 15"/>
          <p:cNvSpPr/>
          <p:nvPr/>
        </p:nvSpPr>
        <p:spPr>
          <a:xfrm>
            <a:off x="195260" y="1104899"/>
            <a:ext cx="2676525" cy="1339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sz="1400" dirty="0">
                <a:solidFill>
                  <a:schemeClr val="accent2"/>
                </a:solidFill>
              </a:rPr>
              <a:t>Cristiano Ronaldo</a:t>
            </a:r>
          </a:p>
          <a:p>
            <a:pPr marL="285750" indent="-285750">
              <a:buFontTx/>
              <a:buChar char="-"/>
            </a:pPr>
            <a:r>
              <a:rPr lang="fr-FR" sz="1400" dirty="0">
                <a:solidFill>
                  <a:schemeClr val="accent2"/>
                </a:solidFill>
              </a:rPr>
              <a:t>Luka Modric</a:t>
            </a:r>
          </a:p>
          <a:p>
            <a:pPr marL="285750" indent="-285750">
              <a:buFontTx/>
              <a:buChar char="-"/>
            </a:pPr>
            <a:r>
              <a:rPr lang="fr-FR" sz="1400" dirty="0">
                <a:solidFill>
                  <a:schemeClr val="accent2"/>
                </a:solidFill>
              </a:rPr>
              <a:t>Gareth Bale</a:t>
            </a:r>
          </a:p>
          <a:p>
            <a:pPr marL="285750" indent="-285750">
              <a:buFontTx/>
              <a:buChar char="-"/>
            </a:pPr>
            <a:r>
              <a:rPr lang="fr-FR" sz="1400" dirty="0">
                <a:solidFill>
                  <a:schemeClr val="accent2"/>
                </a:solidFill>
              </a:rPr>
              <a:t>Sergio Ramos</a:t>
            </a:r>
            <a:r>
              <a:rPr lang="fr-FR" sz="1400" dirty="0">
                <a:solidFill>
                  <a:schemeClr val="tx1"/>
                </a:solidFill>
              </a:rPr>
              <a:t>    </a:t>
            </a:r>
          </a:p>
          <a:p>
            <a:endParaRPr lang="fr-FR" sz="1400" dirty="0">
              <a:solidFill>
                <a:schemeClr val="tx1"/>
              </a:solidFill>
            </a:endParaRPr>
          </a:p>
        </p:txBody>
      </p:sp>
      <p:cxnSp>
        <p:nvCxnSpPr>
          <p:cNvPr id="17" name="Connecteur droit 1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cxnSp>
        <p:nvCxnSpPr>
          <p:cNvPr id="19" name="Connecteur droit 18"/>
          <p:cNvCxnSpPr/>
          <p:nvPr/>
        </p:nvCxnSpPr>
        <p:spPr>
          <a:xfrm flipH="1">
            <a:off x="5326849" y="2433455"/>
            <a:ext cx="4605344" cy="10807"/>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482" y="588378"/>
            <a:ext cx="4090078" cy="1804267"/>
          </a:xfrm>
          <a:prstGeom prst="rect">
            <a:avLst/>
          </a:prstGeom>
        </p:spPr>
      </p:pic>
      <p:pic>
        <p:nvPicPr>
          <p:cNvPr id="23" name="Imag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725" y="2517315"/>
            <a:ext cx="2895600" cy="927416"/>
          </a:xfrm>
          <a:prstGeom prst="rect">
            <a:avLst/>
          </a:prstGeom>
        </p:spPr>
      </p:pic>
      <p:sp>
        <p:nvSpPr>
          <p:cNvPr id="25" name="Rectangle 24"/>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26" name="Connecteur droit 25"/>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accent6">
                    <a:lumMod val="40000"/>
                    <a:lumOff val="60000"/>
                  </a:schemeClr>
                </a:solidFill>
                <a:cs typeface="MV Boli" panose="02000500030200090000" pitchFamily="2" charset="0"/>
              </a:rPr>
              <a:t>S</a:t>
            </a:r>
            <a:r>
              <a:rPr lang="fr-FR" sz="1400" b="1" i="1" u="sng" dirty="0">
                <a:solidFill>
                  <a:schemeClr val="accent6">
                    <a:lumMod val="40000"/>
                    <a:lumOff val="60000"/>
                  </a:schemeClr>
                </a:solidFill>
                <a:cs typeface="MV Boli" panose="02000500030200090000" pitchFamily="2" charset="0"/>
              </a:rPr>
              <a:t>OLO</a:t>
            </a:r>
            <a:endParaRPr lang="fr-FR" b="1" i="1" u="sng" dirty="0">
              <a:solidFill>
                <a:schemeClr val="accent6">
                  <a:lumMod val="40000"/>
                  <a:lumOff val="60000"/>
                </a:schemeClr>
              </a:solidFill>
              <a:cs typeface="MV Boli" panose="02000500030200090000" pitchFamily="2" charset="0"/>
            </a:endParaRPr>
          </a:p>
        </p:txBody>
      </p:sp>
      <p:cxnSp>
        <p:nvCxnSpPr>
          <p:cNvPr id="28" name="Connecteur droit 27"/>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9" name="Triangle isocèle 28"/>
          <p:cNvSpPr/>
          <p:nvPr/>
        </p:nvSpPr>
        <p:spPr>
          <a:xfrm rot="10800000">
            <a:off x="4243387" y="716569"/>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31" name="Connecteur droit 30"/>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cxnSp>
        <p:nvCxnSpPr>
          <p:cNvPr id="33" name="Connecteur droit 32"/>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cxnSp>
        <p:nvCxnSpPr>
          <p:cNvPr id="36" name="Connecteur droit 35"/>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7" name="Imag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38" name="Rectangle 37"/>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sp>
        <p:nvSpPr>
          <p:cNvPr id="39" name="Rectangle à coins arrondis 38"/>
          <p:cNvSpPr/>
          <p:nvPr/>
        </p:nvSpPr>
        <p:spPr>
          <a:xfrm>
            <a:off x="5991837" y="3729698"/>
            <a:ext cx="1533528" cy="50995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à coins arrondis 39"/>
          <p:cNvSpPr/>
          <p:nvPr/>
        </p:nvSpPr>
        <p:spPr>
          <a:xfrm>
            <a:off x="7649669" y="3729698"/>
            <a:ext cx="1533528" cy="509954"/>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p:cNvSpPr/>
          <p:nvPr/>
        </p:nvSpPr>
        <p:spPr>
          <a:xfrm>
            <a:off x="5820389" y="3568970"/>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effectLst>
                  <a:outerShdw blurRad="38100" dist="38100" dir="2700000" algn="tl">
                    <a:srgbClr val="000000">
                      <a:alpha val="43137"/>
                    </a:srgbClr>
                  </a:outerShdw>
                </a:effectLst>
              </a:rPr>
              <a:t>Rejouer</a:t>
            </a:r>
          </a:p>
        </p:txBody>
      </p:sp>
      <p:sp>
        <p:nvSpPr>
          <p:cNvPr id="42" name="Rectangle 41"/>
          <p:cNvSpPr/>
          <p:nvPr/>
        </p:nvSpPr>
        <p:spPr>
          <a:xfrm>
            <a:off x="7478221" y="3568970"/>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effectLst>
                  <a:outerShdw blurRad="38100" dist="38100" dir="2700000" algn="tl">
                    <a:srgbClr val="000000">
                      <a:alpha val="43137"/>
                    </a:srgbClr>
                  </a:outerShdw>
                </a:effectLst>
              </a:rPr>
              <a:t>Menu</a:t>
            </a:r>
          </a:p>
        </p:txBody>
      </p:sp>
      <p:sp>
        <p:nvSpPr>
          <p:cNvPr id="43" name="Rectangle 42"/>
          <p:cNvSpPr/>
          <p:nvPr/>
        </p:nvSpPr>
        <p:spPr>
          <a:xfrm>
            <a:off x="2955682" y="4624724"/>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Classement personnel</a:t>
            </a:r>
          </a:p>
          <a:p>
            <a:pPr algn="ctr"/>
            <a:r>
              <a:rPr lang="fr-FR" sz="1600" b="1" dirty="0">
                <a:solidFill>
                  <a:schemeClr val="bg1"/>
                </a:solidFill>
              </a:rPr>
              <a:t>avec le ratio</a:t>
            </a:r>
          </a:p>
        </p:txBody>
      </p:sp>
      <p:pic>
        <p:nvPicPr>
          <p:cNvPr id="48" name="Imag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60647" y="4037613"/>
            <a:ext cx="213579" cy="275942"/>
          </a:xfrm>
          <a:prstGeom prst="rect">
            <a:avLst/>
          </a:prstGeom>
        </p:spPr>
      </p:pic>
      <p:pic>
        <p:nvPicPr>
          <p:cNvPr id="49" name="Imag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384264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720967"/>
            <a:ext cx="12191999" cy="6141431"/>
          </a:xfrm>
          <a:prstGeom prst="rect">
            <a:avLst/>
          </a:prstGeom>
        </p:spPr>
      </p:pic>
      <p:sp>
        <p:nvSpPr>
          <p:cNvPr id="5" name="Rectangle 4"/>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0" name="Connecteur droit 9"/>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sp>
        <p:nvSpPr>
          <p:cNvPr id="12" name="Rectangle 11"/>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accent2"/>
                </a:solidFill>
                <a:cs typeface="MV Boli" panose="02000500030200090000" pitchFamily="2" charset="0"/>
              </a:rPr>
              <a:t>A</a:t>
            </a:r>
            <a:r>
              <a:rPr lang="fr-FR" sz="1400" b="1" i="1" u="sng" dirty="0">
                <a:solidFill>
                  <a:schemeClr val="accent2"/>
                </a:solidFill>
                <a:cs typeface="MV Boli" panose="02000500030200090000" pitchFamily="2" charset="0"/>
              </a:rPr>
              <a:t>MIS</a:t>
            </a:r>
            <a:endParaRPr lang="fr-FR" b="1" i="1" u="sng" dirty="0">
              <a:solidFill>
                <a:schemeClr val="accent2"/>
              </a:solidFill>
              <a:cs typeface="MV Boli" panose="02000500030200090000" pitchFamily="2" charset="0"/>
            </a:endParaRPr>
          </a:p>
        </p:txBody>
      </p:sp>
      <p:cxnSp>
        <p:nvCxnSpPr>
          <p:cNvPr id="13" name="Connecteur droit 12"/>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Triangle isocèle 13"/>
          <p:cNvSpPr/>
          <p:nvPr/>
        </p:nvSpPr>
        <p:spPr>
          <a:xfrm rot="10800000">
            <a:off x="5079206" y="720968"/>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 name="Connecteur droit 14"/>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18" name="Rectangle 17"/>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cxnSp>
        <p:nvCxnSpPr>
          <p:cNvPr id="19" name="Connecteur droit 18"/>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1" name="Rectangle 20"/>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cxnSp>
        <p:nvCxnSpPr>
          <p:cNvPr id="22" name="Connecteur droit 21"/>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24" name="Rectangle 23"/>
          <p:cNvSpPr/>
          <p:nvPr/>
        </p:nvSpPr>
        <p:spPr>
          <a:xfrm>
            <a:off x="-2" y="2371725"/>
            <a:ext cx="3067051" cy="37719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sp>
        <p:nvSpPr>
          <p:cNvPr id="25" name="Rectangle 24"/>
          <p:cNvSpPr/>
          <p:nvPr/>
        </p:nvSpPr>
        <p:spPr>
          <a:xfrm>
            <a:off x="-2" y="716569"/>
            <a:ext cx="3067051" cy="109318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26" name="Connecteur droit 25"/>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85" y="736352"/>
            <a:ext cx="3174207" cy="673317"/>
          </a:xfrm>
          <a:prstGeom prst="rect">
            <a:avLst/>
          </a:prstGeom>
        </p:spPr>
      </p:pic>
      <p:sp>
        <p:nvSpPr>
          <p:cNvPr id="28" name="Rectangle 27"/>
          <p:cNvSpPr/>
          <p:nvPr/>
        </p:nvSpPr>
        <p:spPr>
          <a:xfrm>
            <a:off x="363410" y="873519"/>
            <a:ext cx="1387718" cy="196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65000"/>
                  </a:schemeClr>
                </a:solidFill>
              </a:rPr>
              <a:t>Rechercher un ami</a:t>
            </a:r>
          </a:p>
        </p:txBody>
      </p:sp>
      <p:pic>
        <p:nvPicPr>
          <p:cNvPr id="29" name="Imag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5576" y="1263159"/>
            <a:ext cx="2217848" cy="2217848"/>
          </a:xfrm>
          <a:prstGeom prst="rect">
            <a:avLst/>
          </a:prstGeom>
        </p:spPr>
      </p:pic>
      <p:pic>
        <p:nvPicPr>
          <p:cNvPr id="30" name="Imag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699" y="1871663"/>
            <a:ext cx="438149" cy="438149"/>
          </a:xfrm>
          <a:prstGeom prst="rect">
            <a:avLst/>
          </a:prstGeom>
        </p:spPr>
      </p:pic>
      <p:pic>
        <p:nvPicPr>
          <p:cNvPr id="31" name="Imag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699" y="2434948"/>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Imag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6699" y="1301885"/>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Rectangle 33"/>
          <p:cNvSpPr/>
          <p:nvPr/>
        </p:nvSpPr>
        <p:spPr>
          <a:xfrm>
            <a:off x="105859" y="175046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rPr>
              <a:t>ELDI</a:t>
            </a:r>
          </a:p>
        </p:txBody>
      </p:sp>
      <p:sp>
        <p:nvSpPr>
          <p:cNvPr id="35" name="Rectangle 34"/>
          <p:cNvSpPr/>
          <p:nvPr/>
        </p:nvSpPr>
        <p:spPr>
          <a:xfrm>
            <a:off x="372560" y="117768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rPr>
              <a:t>TingTingTac</a:t>
            </a:r>
          </a:p>
        </p:txBody>
      </p:sp>
      <p:sp>
        <p:nvSpPr>
          <p:cNvPr id="36" name="Rectangle 35"/>
          <p:cNvSpPr/>
          <p:nvPr/>
        </p:nvSpPr>
        <p:spPr>
          <a:xfrm>
            <a:off x="266699" y="2321065"/>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rPr>
              <a:t>Maxime</a:t>
            </a:r>
          </a:p>
        </p:txBody>
      </p:sp>
      <p:sp>
        <p:nvSpPr>
          <p:cNvPr id="37" name="Triangle isocèle 36"/>
          <p:cNvSpPr/>
          <p:nvPr/>
        </p:nvSpPr>
        <p:spPr>
          <a:xfrm rot="5400000">
            <a:off x="3002080" y="2062069"/>
            <a:ext cx="84207"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p:cNvSpPr/>
          <p:nvPr/>
        </p:nvSpPr>
        <p:spPr>
          <a:xfrm>
            <a:off x="6580549" y="329917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rPr>
              <a:t>ELDI</a:t>
            </a:r>
          </a:p>
        </p:txBody>
      </p:sp>
      <p:sp>
        <p:nvSpPr>
          <p:cNvPr id="39" name="Organigramme : Connecteur 38"/>
          <p:cNvSpPr/>
          <p:nvPr/>
        </p:nvSpPr>
        <p:spPr>
          <a:xfrm>
            <a:off x="2871645" y="1473410"/>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rganigramme : Connecteur 39"/>
          <p:cNvSpPr/>
          <p:nvPr/>
        </p:nvSpPr>
        <p:spPr>
          <a:xfrm>
            <a:off x="2871645" y="2647950"/>
            <a:ext cx="66675" cy="7619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rganigramme : Connecteur 40"/>
          <p:cNvSpPr/>
          <p:nvPr/>
        </p:nvSpPr>
        <p:spPr>
          <a:xfrm>
            <a:off x="7938945" y="3597379"/>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7288323" y="3741238"/>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i="1" dirty="0">
                <a:solidFill>
                  <a:schemeClr val="tx1"/>
                </a:solidFill>
              </a:rPr>
              <a:t>Connecté</a:t>
            </a:r>
          </a:p>
          <a:p>
            <a:r>
              <a:rPr lang="fr-FR" sz="1000" b="1" i="1" dirty="0">
                <a:solidFill>
                  <a:schemeClr val="tx1"/>
                </a:solidFill>
              </a:rPr>
              <a:t>Dernière connexion :</a:t>
            </a:r>
          </a:p>
        </p:txBody>
      </p:sp>
      <p:cxnSp>
        <p:nvCxnSpPr>
          <p:cNvPr id="43" name="Connecteur droit 42"/>
          <p:cNvCxnSpPr/>
          <p:nvPr/>
        </p:nvCxnSpPr>
        <p:spPr>
          <a:xfrm>
            <a:off x="7288323" y="3842022"/>
            <a:ext cx="0" cy="488886"/>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49" name="Image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254" y="5743544"/>
            <a:ext cx="322580" cy="322580"/>
          </a:xfrm>
          <a:prstGeom prst="rect">
            <a:avLst/>
          </a:prstGeom>
        </p:spPr>
      </p:pic>
      <p:sp>
        <p:nvSpPr>
          <p:cNvPr id="50" name="Rectangle 49"/>
          <p:cNvSpPr/>
          <p:nvPr/>
        </p:nvSpPr>
        <p:spPr>
          <a:xfrm>
            <a:off x="609599" y="556941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tx1"/>
                </a:solidFill>
              </a:rPr>
              <a:t>Ajouter un ami</a:t>
            </a:r>
          </a:p>
        </p:txBody>
      </p:sp>
      <p:sp>
        <p:nvSpPr>
          <p:cNvPr id="51" name="Rectangle à coins arrondis 50"/>
          <p:cNvSpPr/>
          <p:nvPr/>
        </p:nvSpPr>
        <p:spPr>
          <a:xfrm>
            <a:off x="6862760" y="5468328"/>
            <a:ext cx="1533528" cy="5099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51"/>
          <p:cNvSpPr/>
          <p:nvPr/>
        </p:nvSpPr>
        <p:spPr>
          <a:xfrm>
            <a:off x="6676288" y="5301509"/>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accent2">
                    <a:lumMod val="40000"/>
                    <a:lumOff val="60000"/>
                  </a:schemeClr>
                </a:solidFill>
                <a:effectLst>
                  <a:outerShdw blurRad="38100" dist="38100" dir="2700000" algn="tl">
                    <a:srgbClr val="000000">
                      <a:alpha val="43137"/>
                    </a:srgbClr>
                  </a:outerShdw>
                </a:effectLst>
              </a:rPr>
              <a:t>Défier !</a:t>
            </a:r>
          </a:p>
        </p:txBody>
      </p:sp>
      <p:cxnSp>
        <p:nvCxnSpPr>
          <p:cNvPr id="54" name="Connecteur droit 53"/>
          <p:cNvCxnSpPr/>
          <p:nvPr/>
        </p:nvCxnSpPr>
        <p:spPr>
          <a:xfrm flipV="1">
            <a:off x="7610475" y="4600575"/>
            <a:ext cx="0" cy="70093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56" name="Image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49788" y="4598920"/>
            <a:ext cx="321000" cy="277284"/>
          </a:xfrm>
          <a:prstGeom prst="rect">
            <a:avLst/>
          </a:prstGeom>
        </p:spPr>
      </p:pic>
      <p:pic>
        <p:nvPicPr>
          <p:cNvPr id="57" name="Image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59611" y="4997829"/>
            <a:ext cx="301353" cy="301353"/>
          </a:xfrm>
          <a:prstGeom prst="rect">
            <a:avLst/>
          </a:prstGeom>
        </p:spPr>
      </p:pic>
      <p:sp>
        <p:nvSpPr>
          <p:cNvPr id="58" name="Rectangle 57"/>
          <p:cNvSpPr/>
          <p:nvPr/>
        </p:nvSpPr>
        <p:spPr>
          <a:xfrm>
            <a:off x="5715000" y="4398804"/>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accent4"/>
                </a:solidFill>
              </a:rPr>
              <a:t>10 victoires</a:t>
            </a:r>
          </a:p>
        </p:txBody>
      </p:sp>
      <p:sp>
        <p:nvSpPr>
          <p:cNvPr id="59" name="Rectangle 58"/>
          <p:cNvSpPr/>
          <p:nvPr/>
        </p:nvSpPr>
        <p:spPr>
          <a:xfrm>
            <a:off x="5715000" y="480820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rgbClr val="FF0000"/>
                </a:solidFill>
              </a:rPr>
              <a:t>2 défaites</a:t>
            </a:r>
          </a:p>
        </p:txBody>
      </p:sp>
      <p:sp>
        <p:nvSpPr>
          <p:cNvPr id="60" name="Rectangle 59"/>
          <p:cNvSpPr/>
          <p:nvPr/>
        </p:nvSpPr>
        <p:spPr>
          <a:xfrm>
            <a:off x="7610475" y="4388998"/>
            <a:ext cx="3817679"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i="1" dirty="0">
                <a:solidFill>
                  <a:schemeClr val="bg1"/>
                </a:solidFill>
              </a:rPr>
              <a:t>Victoire Paris Saint-Germain		</a:t>
            </a:r>
            <a:r>
              <a:rPr lang="fr-FR" sz="800" i="1" dirty="0">
                <a:solidFill>
                  <a:schemeClr val="bg1"/>
                </a:solidFill>
              </a:rPr>
              <a:t>il y a 2 minutes</a:t>
            </a:r>
            <a:endParaRPr lang="fr-FR" sz="1200" i="1" dirty="0">
              <a:solidFill>
                <a:schemeClr val="bg1"/>
              </a:solidFill>
            </a:endParaRPr>
          </a:p>
        </p:txBody>
      </p:sp>
      <p:sp>
        <p:nvSpPr>
          <p:cNvPr id="61" name="Rectangle 60"/>
          <p:cNvSpPr/>
          <p:nvPr/>
        </p:nvSpPr>
        <p:spPr>
          <a:xfrm>
            <a:off x="7610475" y="4588795"/>
            <a:ext cx="3817679"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i="1" dirty="0">
                <a:solidFill>
                  <a:schemeClr val="bg1"/>
                </a:solidFill>
              </a:rPr>
              <a:t>Victoire FC Barcelone		</a:t>
            </a:r>
            <a:r>
              <a:rPr lang="fr-FR" sz="800" i="1" dirty="0">
                <a:solidFill>
                  <a:schemeClr val="bg1"/>
                </a:solidFill>
              </a:rPr>
              <a:t>il y a 8 minutes</a:t>
            </a:r>
            <a:endParaRPr lang="fr-FR" sz="1200" i="1" dirty="0">
              <a:solidFill>
                <a:schemeClr val="bg1"/>
              </a:solidFill>
            </a:endParaRPr>
          </a:p>
        </p:txBody>
      </p:sp>
      <p:sp>
        <p:nvSpPr>
          <p:cNvPr id="62" name="Rectangle 61"/>
          <p:cNvSpPr/>
          <p:nvPr/>
        </p:nvSpPr>
        <p:spPr>
          <a:xfrm>
            <a:off x="7610474" y="4798400"/>
            <a:ext cx="3817679"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i="1" dirty="0">
                <a:solidFill>
                  <a:schemeClr val="bg1"/>
                </a:solidFill>
              </a:rPr>
              <a:t>Victoire Saint-Etienne		</a:t>
            </a:r>
            <a:r>
              <a:rPr lang="fr-FR" sz="800" i="1" dirty="0">
                <a:solidFill>
                  <a:schemeClr val="bg1"/>
                </a:solidFill>
              </a:rPr>
              <a:t>il y a 2 jours</a:t>
            </a:r>
            <a:endParaRPr lang="fr-FR" sz="1200" i="1" dirty="0">
              <a:solidFill>
                <a:schemeClr val="bg1"/>
              </a:solidFill>
            </a:endParaRPr>
          </a:p>
        </p:txBody>
      </p:sp>
      <p:pic>
        <p:nvPicPr>
          <p:cNvPr id="63" name="Imag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9524" y="5764004"/>
            <a:ext cx="213579" cy="275942"/>
          </a:xfrm>
          <a:prstGeom prst="rect">
            <a:avLst/>
          </a:prstGeom>
        </p:spPr>
      </p:pic>
      <p:pic>
        <p:nvPicPr>
          <p:cNvPr id="65" name="Image 6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355502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720967"/>
            <a:ext cx="12191999" cy="6141431"/>
          </a:xfrm>
          <a:prstGeom prst="rect">
            <a:avLst/>
          </a:prstGeom>
        </p:spPr>
      </p:pic>
      <p:sp>
        <p:nvSpPr>
          <p:cNvPr id="5" name="Rectangle 4"/>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0" name="Connecteur droit 9"/>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cxnSp>
        <p:nvCxnSpPr>
          <p:cNvPr id="12" name="Connecteur droit 11"/>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sp>
        <p:nvSpPr>
          <p:cNvPr id="14" name="Rectangle 13"/>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accent1"/>
                </a:solidFill>
                <a:cs typeface="MV Boli" panose="02000500030200090000" pitchFamily="2" charset="0"/>
              </a:rPr>
              <a:t>O</a:t>
            </a:r>
            <a:r>
              <a:rPr lang="fr-FR" sz="1400" b="1" i="1" u="sng" dirty="0">
                <a:solidFill>
                  <a:schemeClr val="accent1"/>
                </a:solidFill>
                <a:cs typeface="MV Boli" panose="02000500030200090000" pitchFamily="2" charset="0"/>
              </a:rPr>
              <a:t>NLINE</a:t>
            </a:r>
            <a:endParaRPr lang="fr-FR" b="1" i="1" u="sng" dirty="0">
              <a:solidFill>
                <a:schemeClr val="accent1"/>
              </a:solidFill>
              <a:cs typeface="MV Boli" panose="02000500030200090000" pitchFamily="2" charset="0"/>
            </a:endParaRPr>
          </a:p>
        </p:txBody>
      </p:sp>
      <p:cxnSp>
        <p:nvCxnSpPr>
          <p:cNvPr id="15" name="Connecteur droit 14"/>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Triangle isocèle 15"/>
          <p:cNvSpPr/>
          <p:nvPr/>
        </p:nvSpPr>
        <p:spPr>
          <a:xfrm rot="10800000">
            <a:off x="6000750" y="720967"/>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cxnSp>
        <p:nvCxnSpPr>
          <p:cNvPr id="19" name="Connecteur droit 18"/>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1" name="Rectangle 20"/>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851" y="2682758"/>
            <a:ext cx="2217848" cy="2217848"/>
          </a:xfrm>
          <a:prstGeom prst="rect">
            <a:avLst/>
          </a:prstGeom>
        </p:spPr>
      </p:pic>
      <p:sp>
        <p:nvSpPr>
          <p:cNvPr id="27" name="Rectangle 26"/>
          <p:cNvSpPr/>
          <p:nvPr/>
        </p:nvSpPr>
        <p:spPr>
          <a:xfrm>
            <a:off x="960799" y="20052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rPr>
              <a:t>ELDI</a:t>
            </a:r>
          </a:p>
        </p:txBody>
      </p:sp>
      <p:sp>
        <p:nvSpPr>
          <p:cNvPr id="28" name="Rectangle 27"/>
          <p:cNvSpPr/>
          <p:nvPr/>
        </p:nvSpPr>
        <p:spPr>
          <a:xfrm>
            <a:off x="3933824" y="1894009"/>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à coins arrondis 32"/>
          <p:cNvSpPr/>
          <p:nvPr/>
        </p:nvSpPr>
        <p:spPr>
          <a:xfrm>
            <a:off x="6296023" y="1054530"/>
            <a:ext cx="1533528" cy="5099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p:cNvSpPr/>
          <p:nvPr/>
        </p:nvSpPr>
        <p:spPr>
          <a:xfrm>
            <a:off x="6124575" y="896262"/>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accent1">
                    <a:lumMod val="40000"/>
                    <a:lumOff val="60000"/>
                  </a:schemeClr>
                </a:solidFill>
                <a:effectLst>
                  <a:outerShdw blurRad="38100" dist="38100" dir="2700000" algn="tl">
                    <a:srgbClr val="000000">
                      <a:alpha val="43137"/>
                    </a:srgbClr>
                  </a:outerShdw>
                </a:effectLst>
              </a:rPr>
              <a:t>Défier !</a:t>
            </a:r>
          </a:p>
        </p:txBody>
      </p:sp>
      <p:sp>
        <p:nvSpPr>
          <p:cNvPr id="35" name="Rectangle 34"/>
          <p:cNvSpPr/>
          <p:nvPr/>
        </p:nvSpPr>
        <p:spPr>
          <a:xfrm>
            <a:off x="3521185" y="1431425"/>
            <a:ext cx="2193815"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bg1"/>
                </a:solidFill>
              </a:rPr>
              <a:t>Ceux qui l’ont défié :</a:t>
            </a:r>
          </a:p>
        </p:txBody>
      </p:sp>
      <p:cxnSp>
        <p:nvCxnSpPr>
          <p:cNvPr id="36" name="Connecteur droit 35"/>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38" name="Rectangle 37"/>
          <p:cNvSpPr/>
          <p:nvPr/>
        </p:nvSpPr>
        <p:spPr>
          <a:xfrm>
            <a:off x="3933824" y="3386327"/>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p:cNvSpPr/>
          <p:nvPr/>
        </p:nvSpPr>
        <p:spPr>
          <a:xfrm>
            <a:off x="3933824" y="4875901"/>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p:cNvSpPr/>
          <p:nvPr/>
        </p:nvSpPr>
        <p:spPr>
          <a:xfrm>
            <a:off x="3500438" y="293126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bg1"/>
                </a:solidFill>
              </a:rPr>
              <a:t>Ceux qu’il a défié</a:t>
            </a:r>
          </a:p>
        </p:txBody>
      </p:sp>
      <p:sp>
        <p:nvSpPr>
          <p:cNvPr id="41" name="Rectangle 40"/>
          <p:cNvSpPr/>
          <p:nvPr/>
        </p:nvSpPr>
        <p:spPr>
          <a:xfrm>
            <a:off x="3233738" y="441469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bg1"/>
                </a:solidFill>
              </a:rPr>
              <a:t>Historique</a:t>
            </a:r>
          </a:p>
        </p:txBody>
      </p:sp>
      <p:sp>
        <p:nvSpPr>
          <p:cNvPr id="42" name="Rectangle 41"/>
          <p:cNvSpPr/>
          <p:nvPr/>
        </p:nvSpPr>
        <p:spPr>
          <a:xfrm>
            <a:off x="3907043" y="1915256"/>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YeD12 (joueur062)</a:t>
            </a:r>
          </a:p>
        </p:txBody>
      </p:sp>
      <p:sp>
        <p:nvSpPr>
          <p:cNvPr id="43" name="Rectangle 42"/>
          <p:cNvSpPr/>
          <p:nvPr/>
        </p:nvSpPr>
        <p:spPr>
          <a:xfrm>
            <a:off x="3907043" y="3401855"/>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Diégo sur </a:t>
            </a:r>
            <a:r>
              <a:rPr lang="fr-FR" sz="1100" b="1" i="1" u="sng" dirty="0">
                <a:solidFill>
                  <a:schemeClr val="tx1"/>
                </a:solidFill>
              </a:rPr>
              <a:t>One Piece – Manga</a:t>
            </a:r>
            <a:r>
              <a:rPr lang="fr-FR" sz="1100" b="1" i="1" dirty="0">
                <a:solidFill>
                  <a:schemeClr val="tx1"/>
                </a:solidFill>
              </a:rPr>
              <a:t>.</a:t>
            </a:r>
            <a:endParaRPr lang="fr-FR" sz="1100" b="1" i="1" u="sng" dirty="0">
              <a:solidFill>
                <a:schemeClr val="tx1"/>
              </a:solidFill>
            </a:endParaRPr>
          </a:p>
        </p:txBody>
      </p:sp>
      <p:sp>
        <p:nvSpPr>
          <p:cNvPr id="44" name="Rectangle 43"/>
          <p:cNvSpPr/>
          <p:nvPr/>
        </p:nvSpPr>
        <p:spPr>
          <a:xfrm>
            <a:off x="3907043" y="4876550"/>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ELDI a perdu contre tiNOrusse (joueur0128) sur </a:t>
            </a:r>
            <a:r>
              <a:rPr lang="fr-FR" sz="1100" b="1" i="1" u="sng" dirty="0">
                <a:solidFill>
                  <a:schemeClr val="tx1"/>
                </a:solidFill>
              </a:rPr>
              <a:t>Paris Saint-Germain</a:t>
            </a:r>
            <a:r>
              <a:rPr lang="fr-FR" sz="1100" b="1" i="1" dirty="0">
                <a:solidFill>
                  <a:schemeClr val="tx1"/>
                </a:solidFill>
              </a:rPr>
              <a:t>.		12 - </a:t>
            </a:r>
            <a:r>
              <a:rPr lang="fr-FR" sz="1100" b="1" i="1" dirty="0">
                <a:solidFill>
                  <a:srgbClr val="FF0000"/>
                </a:solidFill>
              </a:rPr>
              <a:t>6</a:t>
            </a:r>
            <a:r>
              <a:rPr lang="fr-FR" sz="1100" b="1" i="1" dirty="0">
                <a:solidFill>
                  <a:schemeClr val="tx1"/>
                </a:solidFill>
              </a:rPr>
              <a:t> </a:t>
            </a:r>
            <a:endParaRPr lang="fr-FR" sz="1100" b="1" i="1" u="sng" dirty="0">
              <a:solidFill>
                <a:schemeClr val="tx1"/>
              </a:solidFill>
            </a:endParaRPr>
          </a:p>
        </p:txBody>
      </p:sp>
      <p:pic>
        <p:nvPicPr>
          <p:cNvPr id="45" name="Imag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6184" y="1938955"/>
            <a:ext cx="644634" cy="322317"/>
          </a:xfrm>
          <a:prstGeom prst="rect">
            <a:avLst/>
          </a:prstGeom>
        </p:spPr>
      </p:pic>
      <p:pic>
        <p:nvPicPr>
          <p:cNvPr id="49" name="Imag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305061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20967"/>
            <a:ext cx="12191999" cy="6141431"/>
          </a:xfrm>
          <a:prstGeom prst="rect">
            <a:avLst/>
          </a:prstGeom>
        </p:spPr>
      </p:pic>
      <p:cxnSp>
        <p:nvCxnSpPr>
          <p:cNvPr id="5" name="Connecteur droit 4"/>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7" name="Rectangle 6"/>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9" name="Rectangle 8"/>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10" name="Connecteur droit 9"/>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2" name="Connecteur droit 11"/>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sp>
        <p:nvSpPr>
          <p:cNvPr id="14" name="Rectangle 13"/>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cxnSp>
        <p:nvCxnSpPr>
          <p:cNvPr id="16" name="Connecteur droit 15"/>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u="sng" dirty="0">
                <a:solidFill>
                  <a:schemeClr val="bg1"/>
                </a:solidFill>
                <a:cs typeface="MV Boli" panose="02000500030200090000" pitchFamily="2" charset="0"/>
              </a:rPr>
              <a:t>Bonjour Diégo</a:t>
            </a:r>
          </a:p>
        </p:txBody>
      </p:sp>
      <p:cxnSp>
        <p:nvCxnSpPr>
          <p:cNvPr id="20" name="Connecteur droit 19"/>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2" name="Rectangle 21"/>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sp>
        <p:nvSpPr>
          <p:cNvPr id="23" name="Triangle isocèle 22"/>
          <p:cNvSpPr/>
          <p:nvPr/>
        </p:nvSpPr>
        <p:spPr>
          <a:xfrm rot="10800000">
            <a:off x="9616100" y="718768"/>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8161" y="1108796"/>
            <a:ext cx="1775666" cy="1775666"/>
          </a:xfrm>
          <a:prstGeom prst="rect">
            <a:avLst/>
          </a:prstGeom>
        </p:spPr>
      </p:pic>
      <p:pic>
        <p:nvPicPr>
          <p:cNvPr id="25" name="Imag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
        <p:nvSpPr>
          <p:cNvPr id="27" name="Rectangle 26"/>
          <p:cNvSpPr/>
          <p:nvPr/>
        </p:nvSpPr>
        <p:spPr>
          <a:xfrm>
            <a:off x="5047018" y="2918500"/>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2">
                    <a:lumMod val="90000"/>
                  </a:schemeClr>
                </a:solidFill>
              </a:rPr>
              <a:t>Diégo </a:t>
            </a:r>
          </a:p>
          <a:p>
            <a:pPr algn="ctr"/>
            <a:r>
              <a:rPr lang="fr-FR" sz="1100" b="1" i="1" dirty="0">
                <a:solidFill>
                  <a:schemeClr val="bg2">
                    <a:lumMod val="90000"/>
                  </a:schemeClr>
                </a:solidFill>
              </a:rPr>
              <a:t>ID Compte</a:t>
            </a:r>
          </a:p>
        </p:txBody>
      </p:sp>
      <p:cxnSp>
        <p:nvCxnSpPr>
          <p:cNvPr id="29" name="Connecteur droit 28"/>
          <p:cNvCxnSpPr/>
          <p:nvPr/>
        </p:nvCxnSpPr>
        <p:spPr>
          <a:xfrm>
            <a:off x="6096000" y="3814847"/>
            <a:ext cx="0" cy="2214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487664" y="3619181"/>
            <a:ext cx="202554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tx1"/>
                </a:solidFill>
              </a:rPr>
              <a:t>INFORMATIONS PERSONELLES :</a:t>
            </a:r>
          </a:p>
        </p:txBody>
      </p:sp>
      <p:sp>
        <p:nvSpPr>
          <p:cNvPr id="31" name="Rectangle 30"/>
          <p:cNvSpPr/>
          <p:nvPr/>
        </p:nvSpPr>
        <p:spPr>
          <a:xfrm>
            <a:off x="7936680" y="3596016"/>
            <a:ext cx="202554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tx1"/>
                </a:solidFill>
              </a:rPr>
              <a:t>PREFERENCES :</a:t>
            </a:r>
          </a:p>
        </p:txBody>
      </p:sp>
      <p:sp>
        <p:nvSpPr>
          <p:cNvPr id="32" name="Rectangle 31"/>
          <p:cNvSpPr/>
          <p:nvPr/>
        </p:nvSpPr>
        <p:spPr>
          <a:xfrm>
            <a:off x="2442794" y="4284158"/>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Votre adresse de messagerie : adresse@mail.fr</a:t>
            </a:r>
          </a:p>
        </p:txBody>
      </p:sp>
      <p:sp>
        <p:nvSpPr>
          <p:cNvPr id="33" name="Rectangle 32"/>
          <p:cNvSpPr/>
          <p:nvPr/>
        </p:nvSpPr>
        <p:spPr>
          <a:xfrm>
            <a:off x="2229774" y="4685737"/>
            <a:ext cx="299268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Votre mot de passe : ********** </a:t>
            </a:r>
          </a:p>
        </p:txBody>
      </p:sp>
      <p:sp>
        <p:nvSpPr>
          <p:cNvPr id="34" name="Rectangle 33"/>
          <p:cNvSpPr/>
          <p:nvPr/>
        </p:nvSpPr>
        <p:spPr>
          <a:xfrm>
            <a:off x="1609725" y="5087316"/>
            <a:ext cx="3162300"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Pays : FRANCE</a:t>
            </a:r>
          </a:p>
        </p:txBody>
      </p:sp>
      <p:pic>
        <p:nvPicPr>
          <p:cNvPr id="35" name="Imag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46900" y="4805628"/>
            <a:ext cx="151549" cy="151549"/>
          </a:xfrm>
          <a:prstGeom prst="rect">
            <a:avLst/>
          </a:prstGeom>
        </p:spPr>
      </p:pic>
      <p:pic>
        <p:nvPicPr>
          <p:cNvPr id="36" name="Imag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48176" y="5207207"/>
            <a:ext cx="151549" cy="151549"/>
          </a:xfrm>
          <a:prstGeom prst="rect">
            <a:avLst/>
          </a:prstGeom>
        </p:spPr>
      </p:pic>
      <p:pic>
        <p:nvPicPr>
          <p:cNvPr id="37" name="Imag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34513" y="2592245"/>
            <a:ext cx="151549" cy="151549"/>
          </a:xfrm>
          <a:prstGeom prst="rect">
            <a:avLst/>
          </a:prstGeom>
        </p:spPr>
      </p:pic>
      <p:sp>
        <p:nvSpPr>
          <p:cNvPr id="38" name="Rectangle 37"/>
          <p:cNvSpPr/>
          <p:nvPr/>
        </p:nvSpPr>
        <p:spPr>
          <a:xfrm>
            <a:off x="6505576" y="4284158"/>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Thème préféré</a:t>
            </a:r>
          </a:p>
        </p:txBody>
      </p:sp>
      <p:sp>
        <p:nvSpPr>
          <p:cNvPr id="39" name="Rectangle 38"/>
          <p:cNvSpPr/>
          <p:nvPr/>
        </p:nvSpPr>
        <p:spPr>
          <a:xfrm>
            <a:off x="6505576" y="4685736"/>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Meilleur score</a:t>
            </a:r>
          </a:p>
        </p:txBody>
      </p:sp>
      <p:sp>
        <p:nvSpPr>
          <p:cNvPr id="40" name="Rectangle 39"/>
          <p:cNvSpPr/>
          <p:nvPr/>
        </p:nvSpPr>
        <p:spPr>
          <a:xfrm>
            <a:off x="6505576" y="5089354"/>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Meilleur ami</a:t>
            </a:r>
          </a:p>
        </p:txBody>
      </p:sp>
    </p:spTree>
    <p:extLst>
      <p:ext uri="{BB962C8B-B14F-4D97-AF65-F5344CB8AC3E}">
        <p14:creationId xmlns:p14="http://schemas.microsoft.com/office/powerpoint/2010/main" val="58907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20967"/>
            <a:ext cx="12191999" cy="6141431"/>
          </a:xfrm>
          <a:prstGeom prst="rect">
            <a:avLst/>
          </a:prstGeom>
        </p:spPr>
      </p:pic>
      <p:cxnSp>
        <p:nvCxnSpPr>
          <p:cNvPr id="5" name="Connecteur droit 4"/>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7" name="Rectangle 6"/>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9" name="Rectangle 8"/>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10" name="Rectangle 9"/>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bg1"/>
                </a:solidFill>
                <a:cs typeface="MV Boli" panose="02000500030200090000" pitchFamily="2" charset="0"/>
              </a:rPr>
              <a:t>A</a:t>
            </a:r>
            <a:r>
              <a:rPr lang="fr-FR" sz="1400" b="1" i="1" u="sng" dirty="0">
                <a:solidFill>
                  <a:schemeClr val="bg1"/>
                </a:solidFill>
                <a:cs typeface="MV Boli" panose="02000500030200090000" pitchFamily="2" charset="0"/>
              </a:rPr>
              <a:t>CCUEIL</a:t>
            </a:r>
            <a:endParaRPr lang="fr-FR" b="1" i="1" u="sng" dirty="0">
              <a:solidFill>
                <a:schemeClr val="bg1"/>
              </a:solidFill>
              <a:cs typeface="MV Boli" panose="02000500030200090000" pitchFamily="2" charset="0"/>
            </a:endParaRPr>
          </a:p>
        </p:txBody>
      </p: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sp>
        <p:nvSpPr>
          <p:cNvPr id="12" name="Rectangle 11"/>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sp>
        <p:nvSpPr>
          <p:cNvPr id="13" name="Rectangle 12"/>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cxnSp>
        <p:nvCxnSpPr>
          <p:cNvPr id="14" name="Connecteur droit 13"/>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
        <p:nvSpPr>
          <p:cNvPr id="19" name="Rectangle 18"/>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cxnSp>
        <p:nvCxnSpPr>
          <p:cNvPr id="20" name="Connecteur droit 19"/>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2" name="Rectangle 21"/>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sp>
        <p:nvSpPr>
          <p:cNvPr id="23" name="Triangle isocèle 22"/>
          <p:cNvSpPr/>
          <p:nvPr/>
        </p:nvSpPr>
        <p:spPr>
          <a:xfrm rot="10800000">
            <a:off x="3390900" y="720175"/>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Imag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161" y="1108796"/>
            <a:ext cx="1775666" cy="1775666"/>
          </a:xfrm>
          <a:prstGeom prst="rect">
            <a:avLst/>
          </a:prstGeom>
        </p:spPr>
      </p:pic>
      <p:sp>
        <p:nvSpPr>
          <p:cNvPr id="26" name="Rectangle 25"/>
          <p:cNvSpPr/>
          <p:nvPr/>
        </p:nvSpPr>
        <p:spPr>
          <a:xfrm>
            <a:off x="5047018" y="27547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2">
                    <a:lumMod val="90000"/>
                  </a:schemeClr>
                </a:solidFill>
              </a:rPr>
              <a:t>Diégo </a:t>
            </a:r>
          </a:p>
        </p:txBody>
      </p:sp>
      <p:sp>
        <p:nvSpPr>
          <p:cNvPr id="27" name="Rectangle 26"/>
          <p:cNvSpPr/>
          <p:nvPr/>
        </p:nvSpPr>
        <p:spPr>
          <a:xfrm>
            <a:off x="2981325" y="3562951"/>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a:off x="2967030" y="4859211"/>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p:cNvSpPr/>
          <p:nvPr/>
        </p:nvSpPr>
        <p:spPr>
          <a:xfrm>
            <a:off x="5013380" y="3128311"/>
            <a:ext cx="2193815"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bg1"/>
                </a:solidFill>
              </a:rPr>
              <a:t>Vos défis :</a:t>
            </a:r>
          </a:p>
        </p:txBody>
      </p:sp>
      <p:sp>
        <p:nvSpPr>
          <p:cNvPr id="30" name="Rectangle 29"/>
          <p:cNvSpPr/>
          <p:nvPr/>
        </p:nvSpPr>
        <p:spPr>
          <a:xfrm>
            <a:off x="2967933" y="3562951"/>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ELDI vous a défié</a:t>
            </a:r>
          </a:p>
        </p:txBody>
      </p:sp>
      <p:pic>
        <p:nvPicPr>
          <p:cNvPr id="31" name="Imag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45120" y="3603382"/>
            <a:ext cx="644634" cy="322317"/>
          </a:xfrm>
          <a:prstGeom prst="rect">
            <a:avLst/>
          </a:prstGeom>
        </p:spPr>
      </p:pic>
      <p:sp>
        <p:nvSpPr>
          <p:cNvPr id="32" name="Rectangle 31"/>
          <p:cNvSpPr/>
          <p:nvPr/>
        </p:nvSpPr>
        <p:spPr>
          <a:xfrm>
            <a:off x="2954544" y="4868387"/>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Vous avez défié TEXMEX sur Monaco – Ligue 1</a:t>
            </a:r>
          </a:p>
        </p:txBody>
      </p:sp>
    </p:spTree>
    <p:extLst>
      <p:ext uri="{BB962C8B-B14F-4D97-AF65-F5344CB8AC3E}">
        <p14:creationId xmlns:p14="http://schemas.microsoft.com/office/powerpoint/2010/main" val="174282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91999" cy="6862398"/>
          </a:xfrm>
          <a:prstGeom prst="rect">
            <a:avLst/>
          </a:prstGeom>
        </p:spPr>
      </p:pic>
      <p:sp>
        <p:nvSpPr>
          <p:cNvPr id="5" name="Rectangle 4"/>
          <p:cNvSpPr/>
          <p:nvPr/>
        </p:nvSpPr>
        <p:spPr>
          <a:xfrm>
            <a:off x="1357305" y="1945300"/>
            <a:ext cx="6257926" cy="2971799"/>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1179868" y="1267784"/>
            <a:ext cx="3096857"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2">
                    <a:lumMod val="90000"/>
                  </a:schemeClr>
                </a:solidFill>
              </a:rPr>
              <a:t>Modifications à apporter :</a:t>
            </a:r>
          </a:p>
        </p:txBody>
      </p:sp>
      <p:sp>
        <p:nvSpPr>
          <p:cNvPr id="7" name="Rectangle 6"/>
          <p:cNvSpPr/>
          <p:nvPr/>
        </p:nvSpPr>
        <p:spPr>
          <a:xfrm>
            <a:off x="1357305" y="1945300"/>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Level en multijoueur / Succès</a:t>
            </a:r>
          </a:p>
        </p:txBody>
      </p:sp>
      <p:sp>
        <p:nvSpPr>
          <p:cNvPr id="8" name="Rectangle 7"/>
          <p:cNvSpPr/>
          <p:nvPr/>
        </p:nvSpPr>
        <p:spPr>
          <a:xfrm>
            <a:off x="1343914" y="2330952"/>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Chat ami</a:t>
            </a:r>
          </a:p>
        </p:txBody>
      </p:sp>
      <p:sp>
        <p:nvSpPr>
          <p:cNvPr id="9" name="Rectangle 8"/>
          <p:cNvSpPr/>
          <p:nvPr/>
        </p:nvSpPr>
        <p:spPr>
          <a:xfrm>
            <a:off x="1343913" y="2716604"/>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Ajouter un joueur inconnu</a:t>
            </a:r>
          </a:p>
        </p:txBody>
      </p:sp>
      <p:sp>
        <p:nvSpPr>
          <p:cNvPr id="10" name="Rectangle 9"/>
          <p:cNvSpPr/>
          <p:nvPr/>
        </p:nvSpPr>
        <p:spPr>
          <a:xfrm>
            <a:off x="1357305" y="3113616"/>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Classement mondial</a:t>
            </a:r>
          </a:p>
        </p:txBody>
      </p:sp>
      <p:sp>
        <p:nvSpPr>
          <p:cNvPr id="11" name="Rectangle 10"/>
          <p:cNvSpPr/>
          <p:nvPr/>
        </p:nvSpPr>
        <p:spPr>
          <a:xfrm>
            <a:off x="1343913" y="3482101"/>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Partie en temps réel</a:t>
            </a:r>
          </a:p>
        </p:txBody>
      </p:sp>
      <p:sp>
        <p:nvSpPr>
          <p:cNvPr id="12" name="Rectangle 11"/>
          <p:cNvSpPr/>
          <p:nvPr/>
        </p:nvSpPr>
        <p:spPr>
          <a:xfrm>
            <a:off x="1357305" y="3890599"/>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a:solidFill>
                  <a:schemeClr val="tx1"/>
                </a:solidFill>
              </a:rPr>
              <a:t>Mode de jeu (en 5 manches </a:t>
            </a:r>
            <a:r>
              <a:rPr lang="fr-FR" sz="1100" b="1" i="1">
                <a:solidFill>
                  <a:schemeClr val="tx1"/>
                </a:solidFill>
              </a:rPr>
              <a:t>par exemple)</a:t>
            </a:r>
            <a:endParaRPr lang="fr-FR" sz="1100" b="1" i="1" dirty="0">
              <a:solidFill>
                <a:schemeClr val="tx1"/>
              </a:solidFill>
            </a:endParaRPr>
          </a:p>
        </p:txBody>
      </p:sp>
    </p:spTree>
    <p:extLst>
      <p:ext uri="{BB962C8B-B14F-4D97-AF65-F5344CB8AC3E}">
        <p14:creationId xmlns:p14="http://schemas.microsoft.com/office/powerpoint/2010/main" val="122164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6" name="Rectangle 5"/>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cxnSp>
        <p:nvCxnSpPr>
          <p:cNvPr id="12" name="Connecteur droit 11"/>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14" name="Connecteur droit 13"/>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16" name="Rectangle 15"/>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bg1"/>
                </a:solidFill>
                <a:cs typeface="MV Boli" panose="02000500030200090000" pitchFamily="2" charset="0"/>
              </a:rPr>
              <a:t>A</a:t>
            </a:r>
            <a:r>
              <a:rPr lang="fr-FR" sz="1400" b="1" i="1" u="sng" dirty="0">
                <a:solidFill>
                  <a:schemeClr val="bg1"/>
                </a:solidFill>
                <a:cs typeface="MV Boli" panose="02000500030200090000" pitchFamily="2" charset="0"/>
              </a:rPr>
              <a:t>CCUEIL</a:t>
            </a:r>
            <a:endParaRPr lang="fr-FR" b="1" i="1" u="sng" dirty="0">
              <a:solidFill>
                <a:schemeClr val="bg1"/>
              </a:solidFill>
              <a:cs typeface="MV Boli" panose="02000500030200090000" pitchFamily="2" charset="0"/>
            </a:endParaRPr>
          </a:p>
        </p:txBody>
      </p:sp>
      <p:cxnSp>
        <p:nvCxnSpPr>
          <p:cNvPr id="19" name="Connecteur droit 18"/>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 y="720968"/>
            <a:ext cx="12192001" cy="6137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7622" y="61685"/>
            <a:ext cx="553775" cy="553775"/>
          </a:xfrm>
          <a:prstGeom prst="rect">
            <a:avLst/>
          </a:prstGeom>
          <a:ln>
            <a:noFill/>
          </a:ln>
          <a:effectLst>
            <a:softEdge rad="112500"/>
          </a:effectLst>
        </p:spPr>
      </p:pic>
      <p:sp>
        <p:nvSpPr>
          <p:cNvPr id="26" name="Rectangle 25"/>
          <p:cNvSpPr/>
          <p:nvPr/>
        </p:nvSpPr>
        <p:spPr>
          <a:xfrm>
            <a:off x="10941547" y="10111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pic>
        <p:nvPicPr>
          <p:cNvPr id="28" name="Imag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4287" y="397118"/>
            <a:ext cx="213579" cy="275942"/>
          </a:xfrm>
          <a:prstGeom prst="rect">
            <a:avLst/>
          </a:prstGeom>
        </p:spPr>
      </p:pic>
      <p:pic>
        <p:nvPicPr>
          <p:cNvPr id="31" name="Imag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716569"/>
            <a:ext cx="12191999" cy="6141431"/>
          </a:xfrm>
          <a:prstGeom prst="rect">
            <a:avLst/>
          </a:prstGeom>
        </p:spPr>
      </p:pic>
      <p:sp>
        <p:nvSpPr>
          <p:cNvPr id="18" name="Triangle isocèle 17"/>
          <p:cNvSpPr/>
          <p:nvPr/>
        </p:nvSpPr>
        <p:spPr>
          <a:xfrm rot="10800000">
            <a:off x="3390900" y="705577"/>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4" name="Imag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800" y="2308108"/>
            <a:ext cx="3689468" cy="2826271"/>
          </a:xfrm>
          <a:prstGeom prst="rect">
            <a:avLst/>
          </a:prstGeom>
        </p:spPr>
      </p:pic>
      <p:sp>
        <p:nvSpPr>
          <p:cNvPr id="37" name="Rectangle 36"/>
          <p:cNvSpPr/>
          <p:nvPr/>
        </p:nvSpPr>
        <p:spPr>
          <a:xfrm>
            <a:off x="6505576" y="2428723"/>
            <a:ext cx="3412147" cy="19498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9653" y="2962351"/>
            <a:ext cx="2192539" cy="2187980"/>
          </a:xfrm>
          <a:prstGeom prst="rect">
            <a:avLst/>
          </a:prstGeom>
        </p:spPr>
      </p:pic>
      <p:sp>
        <p:nvSpPr>
          <p:cNvPr id="38" name="Rectangle 37"/>
          <p:cNvSpPr/>
          <p:nvPr/>
        </p:nvSpPr>
        <p:spPr>
          <a:xfrm>
            <a:off x="5943600" y="3197225"/>
            <a:ext cx="1298575" cy="17240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Imag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4532" y="3473451"/>
            <a:ext cx="1810238" cy="1810238"/>
          </a:xfrm>
          <a:prstGeom prst="rect">
            <a:avLst/>
          </a:prstGeom>
        </p:spPr>
      </p:pic>
      <p:sp>
        <p:nvSpPr>
          <p:cNvPr id="39" name="Organigramme : Terminateur 38"/>
          <p:cNvSpPr/>
          <p:nvPr/>
        </p:nvSpPr>
        <p:spPr>
          <a:xfrm>
            <a:off x="10981397" y="189399"/>
            <a:ext cx="1122531" cy="342899"/>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1287838" y="1419629"/>
            <a:ext cx="3791123" cy="3714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gency FB" panose="020B0503020202020204" pitchFamily="34" charset="0"/>
                <a:cs typeface="MV Boli" panose="02000500030200090000" pitchFamily="2" charset="0"/>
              </a:rPr>
              <a:t>Il est temps de venir vous amuser avec vos amis.</a:t>
            </a:r>
          </a:p>
          <a:p>
            <a:pPr algn="just"/>
            <a:endParaRPr lang="fr-FR" sz="2800" b="1" dirty="0">
              <a:solidFill>
                <a:schemeClr val="bg1"/>
              </a:solidFill>
              <a:latin typeface="Agency FB" panose="020B0503020202020204" pitchFamily="34" charset="0"/>
              <a:cs typeface="MV Boli" panose="02000500030200090000" pitchFamily="2" charset="0"/>
            </a:endParaRPr>
          </a:p>
          <a:p>
            <a:pPr algn="just"/>
            <a:r>
              <a:rPr lang="fr-FR" dirty="0">
                <a:solidFill>
                  <a:schemeClr val="bg1"/>
                </a:solidFill>
                <a:latin typeface="Agency FB" panose="020B0503020202020204" pitchFamily="34" charset="0"/>
                <a:cs typeface="MV Boli" panose="02000500030200090000" pitchFamily="2" charset="0"/>
              </a:rPr>
              <a:t>Venez défier vos amis dans ce jeu de connaissance. Pour gagner, il suffit simplement de donner plus de réponse que son adversaire.</a:t>
            </a:r>
          </a:p>
        </p:txBody>
      </p:sp>
      <p:sp>
        <p:nvSpPr>
          <p:cNvPr id="41" name="Organigramme : Terminateur 40"/>
          <p:cNvSpPr/>
          <p:nvPr/>
        </p:nvSpPr>
        <p:spPr>
          <a:xfrm>
            <a:off x="2392973" y="4855402"/>
            <a:ext cx="1581149" cy="428287"/>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Rejoignez-nous</a:t>
            </a:r>
          </a:p>
        </p:txBody>
      </p:sp>
      <p:pic>
        <p:nvPicPr>
          <p:cNvPr id="43" name="Imag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960" y="4930290"/>
            <a:ext cx="543706" cy="297226"/>
          </a:xfrm>
          <a:prstGeom prst="rect">
            <a:avLst/>
          </a:prstGeom>
        </p:spPr>
      </p:pic>
      <p:pic>
        <p:nvPicPr>
          <p:cNvPr id="44" name="Imag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3395190">
            <a:off x="2103034" y="4517560"/>
            <a:ext cx="543706" cy="297226"/>
          </a:xfrm>
          <a:prstGeom prst="rect">
            <a:avLst/>
          </a:prstGeom>
        </p:spPr>
      </p:pic>
      <p:pic>
        <p:nvPicPr>
          <p:cNvPr id="45" name="Imag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3974122" y="4920932"/>
            <a:ext cx="543706" cy="297226"/>
          </a:xfrm>
          <a:prstGeom prst="rect">
            <a:avLst/>
          </a:prstGeom>
        </p:spPr>
      </p:pic>
      <p:pic>
        <p:nvPicPr>
          <p:cNvPr id="46" name="Image 4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7488383">
            <a:off x="3737697" y="4523325"/>
            <a:ext cx="543706" cy="297226"/>
          </a:xfrm>
          <a:prstGeom prst="rect">
            <a:avLst/>
          </a:prstGeom>
        </p:spPr>
      </p:pic>
      <p:sp>
        <p:nvSpPr>
          <p:cNvPr id="47" name="Rectangle 46"/>
          <p:cNvSpPr/>
          <p:nvPr/>
        </p:nvSpPr>
        <p:spPr>
          <a:xfrm>
            <a:off x="7523885" y="3098824"/>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Photo application</a:t>
            </a:r>
          </a:p>
        </p:txBody>
      </p:sp>
      <p:sp>
        <p:nvSpPr>
          <p:cNvPr id="48" name="Rectangle 47"/>
          <p:cNvSpPr/>
          <p:nvPr/>
        </p:nvSpPr>
        <p:spPr>
          <a:xfrm>
            <a:off x="5905238" y="3681714"/>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cs typeface="MV Boli" panose="02000500030200090000" pitchFamily="2" charset="0"/>
              </a:rPr>
              <a:t>Photo </a:t>
            </a:r>
          </a:p>
          <a:p>
            <a:pPr algn="ctr"/>
            <a:r>
              <a:rPr lang="fr-FR" sz="1200" b="1" dirty="0">
                <a:solidFill>
                  <a:schemeClr val="bg1"/>
                </a:solidFill>
                <a:cs typeface="MV Boli" panose="02000500030200090000" pitchFamily="2" charset="0"/>
              </a:rPr>
              <a:t>application</a:t>
            </a:r>
          </a:p>
        </p:txBody>
      </p:sp>
      <p:sp>
        <p:nvSpPr>
          <p:cNvPr id="49" name="Rectangle 48"/>
          <p:cNvSpPr/>
          <p:nvPr/>
        </p:nvSpPr>
        <p:spPr>
          <a:xfrm>
            <a:off x="5162002" y="4003942"/>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cs typeface="MV Boli" panose="02000500030200090000" pitchFamily="2" charset="0"/>
              </a:rPr>
              <a:t>Photo </a:t>
            </a:r>
          </a:p>
          <a:p>
            <a:pPr algn="ctr"/>
            <a:r>
              <a:rPr lang="fr-FR" sz="800" b="1" dirty="0">
                <a:solidFill>
                  <a:schemeClr val="bg1"/>
                </a:solidFill>
                <a:cs typeface="MV Boli" panose="02000500030200090000" pitchFamily="2" charset="0"/>
              </a:rPr>
              <a:t>application</a:t>
            </a:r>
          </a:p>
        </p:txBody>
      </p:sp>
      <p:pic>
        <p:nvPicPr>
          <p:cNvPr id="50" name="Image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27622" y="2308108"/>
            <a:ext cx="1059834" cy="1059834"/>
          </a:xfrm>
          <a:prstGeom prst="rect">
            <a:avLst/>
          </a:prstGeom>
        </p:spPr>
      </p:pic>
      <p:pic>
        <p:nvPicPr>
          <p:cNvPr id="51" name="Image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46265" y="3473451"/>
            <a:ext cx="1208654" cy="1206298"/>
          </a:xfrm>
          <a:prstGeom prst="rect">
            <a:avLst/>
          </a:prstGeom>
        </p:spPr>
      </p:pic>
      <p:sp>
        <p:nvSpPr>
          <p:cNvPr id="53" name="Rectangle 52"/>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Tree>
    <p:extLst>
      <p:ext uri="{BB962C8B-B14F-4D97-AF65-F5344CB8AC3E}">
        <p14:creationId xmlns:p14="http://schemas.microsoft.com/office/powerpoint/2010/main" val="290471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6" name="Rectangle à coins arrondis 5"/>
          <p:cNvSpPr/>
          <p:nvPr/>
        </p:nvSpPr>
        <p:spPr>
          <a:xfrm>
            <a:off x="3038473" y="1514476"/>
            <a:ext cx="6115050" cy="3829050"/>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p:cNvCxnSpPr/>
          <p:nvPr/>
        </p:nvCxnSpPr>
        <p:spPr>
          <a:xfrm>
            <a:off x="3038473" y="2247900"/>
            <a:ext cx="6115050" cy="9526"/>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53098" y="1591409"/>
            <a:ext cx="685800" cy="356454"/>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cs typeface="MV Boli" panose="02000500030200090000" pitchFamily="2" charset="0"/>
              </a:rPr>
              <a:t>Logo</a:t>
            </a:r>
          </a:p>
        </p:txBody>
      </p:sp>
      <p:sp>
        <p:nvSpPr>
          <p:cNvPr id="14" name="Rectangle 13"/>
          <p:cNvSpPr/>
          <p:nvPr/>
        </p:nvSpPr>
        <p:spPr>
          <a:xfrm>
            <a:off x="5374479" y="1840707"/>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cs typeface="MV Boli" panose="02000500030200090000" pitchFamily="2" charset="0"/>
              </a:rPr>
              <a:t>F</a:t>
            </a:r>
            <a:r>
              <a:rPr lang="fr-FR" sz="1400" b="1" i="1" dirty="0">
                <a:solidFill>
                  <a:schemeClr val="tx1"/>
                </a:solidFill>
                <a:cs typeface="MV Boli" panose="02000500030200090000" pitchFamily="2" charset="0"/>
              </a:rPr>
              <a:t>IND </a:t>
            </a:r>
            <a:r>
              <a:rPr lang="fr-FR" b="1" i="1" dirty="0">
                <a:solidFill>
                  <a:schemeClr val="tx1"/>
                </a:solidFill>
                <a:cs typeface="MV Boli" panose="02000500030200090000" pitchFamily="2" charset="0"/>
              </a:rPr>
              <a:t>M</a:t>
            </a:r>
            <a:r>
              <a:rPr lang="fr-FR" sz="1400" b="1" i="1" dirty="0">
                <a:solidFill>
                  <a:schemeClr val="tx1"/>
                </a:solidFill>
                <a:cs typeface="MV Boli" panose="02000500030200090000" pitchFamily="2" charset="0"/>
              </a:rPr>
              <a:t>Y </a:t>
            </a:r>
            <a:r>
              <a:rPr lang="fr-FR" b="1" i="1" dirty="0">
                <a:solidFill>
                  <a:schemeClr val="tx1"/>
                </a:solidFill>
                <a:cs typeface="MV Boli" panose="02000500030200090000" pitchFamily="2" charset="0"/>
              </a:rPr>
              <a:t>N</a:t>
            </a:r>
            <a:r>
              <a:rPr lang="fr-FR" sz="1400" b="1" i="1" dirty="0">
                <a:solidFill>
                  <a:schemeClr val="tx1"/>
                </a:solidFill>
                <a:cs typeface="MV Boli" panose="02000500030200090000" pitchFamily="2" charset="0"/>
              </a:rPr>
              <a:t>AME</a:t>
            </a:r>
            <a:endParaRPr lang="fr-FR" b="1" i="1" dirty="0">
              <a:solidFill>
                <a:schemeClr val="tx1"/>
              </a:solidFill>
              <a:cs typeface="MV Boli" panose="02000500030200090000" pitchFamily="2" charset="0"/>
            </a:endParaRPr>
          </a:p>
        </p:txBody>
      </p:sp>
      <p:cxnSp>
        <p:nvCxnSpPr>
          <p:cNvPr id="16" name="Connecteur droit 15"/>
          <p:cNvCxnSpPr/>
          <p:nvPr/>
        </p:nvCxnSpPr>
        <p:spPr>
          <a:xfrm>
            <a:off x="5439964" y="3286125"/>
            <a:ext cx="1312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flipV="1">
            <a:off x="5439963" y="3260725"/>
            <a:ext cx="1"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6752031" y="32607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57810" y="3123009"/>
            <a:ext cx="790576" cy="176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Identifiant</a:t>
            </a:r>
          </a:p>
        </p:txBody>
      </p:sp>
      <p:cxnSp>
        <p:nvCxnSpPr>
          <p:cNvPr id="24" name="Connecteur droit 23"/>
          <p:cNvCxnSpPr/>
          <p:nvPr/>
        </p:nvCxnSpPr>
        <p:spPr>
          <a:xfrm>
            <a:off x="5439963" y="3805237"/>
            <a:ext cx="1312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5439963" y="3779045"/>
            <a:ext cx="1"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6752030" y="377904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74479" y="3618310"/>
            <a:ext cx="892971"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Mot de passe</a:t>
            </a:r>
          </a:p>
        </p:txBody>
      </p:sp>
      <p:sp>
        <p:nvSpPr>
          <p:cNvPr id="28" name="Rectangle 27"/>
          <p:cNvSpPr/>
          <p:nvPr/>
        </p:nvSpPr>
        <p:spPr>
          <a:xfrm>
            <a:off x="5411378" y="3827265"/>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a:solidFill>
                  <a:srgbClr val="0070C0"/>
                </a:solidFill>
                <a:cs typeface="MV Boli" panose="02000500030200090000" pitchFamily="2" charset="0"/>
              </a:rPr>
              <a:t>Mot de passe oublié ?</a:t>
            </a:r>
          </a:p>
        </p:txBody>
      </p:sp>
      <p:sp>
        <p:nvSpPr>
          <p:cNvPr id="29" name="Rectangle 28"/>
          <p:cNvSpPr/>
          <p:nvPr/>
        </p:nvSpPr>
        <p:spPr>
          <a:xfrm>
            <a:off x="5439963" y="4191300"/>
            <a:ext cx="125567" cy="132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357810" y="4143376"/>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i="1" dirty="0">
                <a:solidFill>
                  <a:schemeClr val="tx1"/>
                </a:solidFill>
                <a:cs typeface="MV Boli" panose="02000500030200090000" pitchFamily="2" charset="0"/>
              </a:rPr>
              <a:t>Se souvenir ?</a:t>
            </a:r>
          </a:p>
        </p:txBody>
      </p:sp>
      <p:sp>
        <p:nvSpPr>
          <p:cNvPr id="31" name="Rectangle à coins arrondis 30"/>
          <p:cNvSpPr/>
          <p:nvPr/>
        </p:nvSpPr>
        <p:spPr>
          <a:xfrm>
            <a:off x="5667371" y="4523186"/>
            <a:ext cx="857250" cy="219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Connexion</a:t>
            </a:r>
          </a:p>
        </p:txBody>
      </p:sp>
      <p:sp>
        <p:nvSpPr>
          <p:cNvPr id="32" name="Rectangle 31"/>
          <p:cNvSpPr/>
          <p:nvPr/>
        </p:nvSpPr>
        <p:spPr>
          <a:xfrm>
            <a:off x="3364109" y="2435621"/>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cs typeface="MV Boli" panose="02000500030200090000" pitchFamily="2" charset="0"/>
              </a:rPr>
              <a:t>Veuillez vous connecter pour accéder à votre compte.</a:t>
            </a:r>
          </a:p>
        </p:txBody>
      </p:sp>
      <p:sp>
        <p:nvSpPr>
          <p:cNvPr id="33" name="Rectangle 32"/>
          <p:cNvSpPr/>
          <p:nvPr/>
        </p:nvSpPr>
        <p:spPr>
          <a:xfrm>
            <a:off x="2595524" y="4966892"/>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a:solidFill>
                  <a:schemeClr val="tx1"/>
                </a:solidFill>
                <a:cs typeface="MV Boli" panose="02000500030200090000" pitchFamily="2" charset="0"/>
              </a:rPr>
              <a:t>Vous n’êtes pas encore inscrit ? Cliquez sur inscription.</a:t>
            </a:r>
          </a:p>
        </p:txBody>
      </p:sp>
      <p:cxnSp>
        <p:nvCxnSpPr>
          <p:cNvPr id="38" name="Connecteur droit 37"/>
          <p:cNvCxnSpPr/>
          <p:nvPr/>
        </p:nvCxnSpPr>
        <p:spPr>
          <a:xfrm flipV="1">
            <a:off x="8029575" y="4229100"/>
            <a:ext cx="1123946" cy="111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8923171">
            <a:off x="8096433" y="4665217"/>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u="sng" dirty="0">
                <a:solidFill>
                  <a:schemeClr val="accent2"/>
                </a:solidFill>
                <a:effectLst>
                  <a:outerShdw blurRad="38100" dist="38100" dir="2700000" algn="tl">
                    <a:srgbClr val="000000">
                      <a:alpha val="43137"/>
                    </a:srgbClr>
                  </a:outerShdw>
                </a:effectLst>
                <a:cs typeface="MV Boli" panose="02000500030200090000" pitchFamily="2" charset="0"/>
              </a:rPr>
              <a:t>Inscription</a:t>
            </a:r>
            <a:endParaRPr lang="fr-FR" sz="1200" b="1" u="sng" dirty="0">
              <a:solidFill>
                <a:schemeClr val="accent2"/>
              </a:solidFill>
              <a:effectLst>
                <a:outerShdw blurRad="38100" dist="38100" dir="2700000" algn="tl">
                  <a:srgbClr val="000000">
                    <a:alpha val="43137"/>
                  </a:srgbClr>
                </a:outerShdw>
              </a:effectLst>
              <a:cs typeface="MV Boli" panose="02000500030200090000" pitchFamily="2" charset="0"/>
            </a:endParaRPr>
          </a:p>
        </p:txBody>
      </p:sp>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7657" y="4914887"/>
            <a:ext cx="213579" cy="275942"/>
          </a:xfrm>
          <a:prstGeom prst="rect">
            <a:avLst/>
          </a:prstGeom>
        </p:spPr>
      </p:pic>
      <p:sp>
        <p:nvSpPr>
          <p:cNvPr id="40" name="Rectangle 39"/>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Tree>
    <p:extLst>
      <p:ext uri="{BB962C8B-B14F-4D97-AF65-F5344CB8AC3E}">
        <p14:creationId xmlns:p14="http://schemas.microsoft.com/office/powerpoint/2010/main" val="31113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5" name="Rectangle à coins arrondis 4"/>
          <p:cNvSpPr/>
          <p:nvPr/>
        </p:nvSpPr>
        <p:spPr>
          <a:xfrm>
            <a:off x="3038471" y="771525"/>
            <a:ext cx="6115050" cy="4572001"/>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 name="Connecteur droit 5"/>
          <p:cNvCxnSpPr/>
          <p:nvPr/>
        </p:nvCxnSpPr>
        <p:spPr>
          <a:xfrm>
            <a:off x="3050378" y="1522412"/>
            <a:ext cx="6115050" cy="9526"/>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74477" y="1072954"/>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cs typeface="MV Boli" panose="02000500030200090000" pitchFamily="2" charset="0"/>
              </a:rPr>
              <a:t>F</a:t>
            </a:r>
            <a:r>
              <a:rPr lang="fr-FR" sz="1400" b="1" i="1" dirty="0">
                <a:solidFill>
                  <a:schemeClr val="tx1"/>
                </a:solidFill>
                <a:cs typeface="MV Boli" panose="02000500030200090000" pitchFamily="2" charset="0"/>
              </a:rPr>
              <a:t>IND </a:t>
            </a:r>
            <a:r>
              <a:rPr lang="fr-FR" b="1" i="1" dirty="0">
                <a:solidFill>
                  <a:schemeClr val="tx1"/>
                </a:solidFill>
                <a:cs typeface="MV Boli" panose="02000500030200090000" pitchFamily="2" charset="0"/>
              </a:rPr>
              <a:t>M</a:t>
            </a:r>
            <a:r>
              <a:rPr lang="fr-FR" sz="1400" b="1" i="1" dirty="0">
                <a:solidFill>
                  <a:schemeClr val="tx1"/>
                </a:solidFill>
                <a:cs typeface="MV Boli" panose="02000500030200090000" pitchFamily="2" charset="0"/>
              </a:rPr>
              <a:t>Y </a:t>
            </a:r>
            <a:r>
              <a:rPr lang="fr-FR" b="1" i="1" dirty="0">
                <a:solidFill>
                  <a:schemeClr val="tx1"/>
                </a:solidFill>
                <a:cs typeface="MV Boli" panose="02000500030200090000" pitchFamily="2" charset="0"/>
              </a:rPr>
              <a:t>N</a:t>
            </a:r>
            <a:r>
              <a:rPr lang="fr-FR" sz="1400" b="1" i="1" dirty="0">
                <a:solidFill>
                  <a:schemeClr val="tx1"/>
                </a:solidFill>
                <a:cs typeface="MV Boli" panose="02000500030200090000" pitchFamily="2" charset="0"/>
              </a:rPr>
              <a:t>AME</a:t>
            </a:r>
            <a:endParaRPr lang="fr-FR" b="1" i="1" dirty="0">
              <a:solidFill>
                <a:schemeClr val="tx1"/>
              </a:solidFill>
              <a:cs typeface="MV Boli" panose="02000500030200090000" pitchFamily="2" charset="0"/>
            </a:endParaRPr>
          </a:p>
        </p:txBody>
      </p:sp>
      <p:sp>
        <p:nvSpPr>
          <p:cNvPr id="8" name="Rectangle 7"/>
          <p:cNvSpPr/>
          <p:nvPr/>
        </p:nvSpPr>
        <p:spPr>
          <a:xfrm>
            <a:off x="5753096" y="814958"/>
            <a:ext cx="685800" cy="356454"/>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cs typeface="MV Boli" panose="02000500030200090000" pitchFamily="2" charset="0"/>
              </a:rPr>
              <a:t>Logo</a:t>
            </a:r>
          </a:p>
        </p:txBody>
      </p:sp>
      <p:sp>
        <p:nvSpPr>
          <p:cNvPr id="9" name="Rectangle 8"/>
          <p:cNvSpPr/>
          <p:nvPr/>
        </p:nvSpPr>
        <p:spPr>
          <a:xfrm>
            <a:off x="3364109" y="1519238"/>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cs typeface="MV Boli" panose="02000500030200090000" pitchFamily="2" charset="0"/>
              </a:rPr>
              <a:t>Créez un compte.</a:t>
            </a:r>
          </a:p>
        </p:txBody>
      </p:sp>
      <p:cxnSp>
        <p:nvCxnSpPr>
          <p:cNvPr id="10" name="Connecteur droit 9"/>
          <p:cNvCxnSpPr/>
          <p:nvPr/>
        </p:nvCxnSpPr>
        <p:spPr>
          <a:xfrm>
            <a:off x="5386384" y="215265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5386384" y="245745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386384" y="278130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386384" y="3057525"/>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5386384" y="21272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6829422" y="21304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6827038" y="24320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5386384" y="24320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6827038" y="275590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5388763" y="2753519"/>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V="1">
            <a:off x="6827038" y="30321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5386384" y="30321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19697" y="1995291"/>
            <a:ext cx="790576" cy="176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Pseudo</a:t>
            </a:r>
          </a:p>
        </p:txBody>
      </p:sp>
      <p:sp>
        <p:nvSpPr>
          <p:cNvPr id="24" name="Rectangle 23"/>
          <p:cNvSpPr/>
          <p:nvPr/>
        </p:nvSpPr>
        <p:spPr>
          <a:xfrm>
            <a:off x="5319709" y="2306143"/>
            <a:ext cx="900115" cy="160336"/>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Mot de passe</a:t>
            </a:r>
          </a:p>
        </p:txBody>
      </p:sp>
      <p:sp>
        <p:nvSpPr>
          <p:cNvPr id="25" name="Rectangle 24"/>
          <p:cNvSpPr/>
          <p:nvPr/>
        </p:nvSpPr>
        <p:spPr>
          <a:xfrm>
            <a:off x="5319708" y="2622942"/>
            <a:ext cx="900115" cy="172247"/>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Confirmation</a:t>
            </a:r>
          </a:p>
        </p:txBody>
      </p:sp>
      <p:sp>
        <p:nvSpPr>
          <p:cNvPr id="26" name="Rectangle 25"/>
          <p:cNvSpPr/>
          <p:nvPr/>
        </p:nvSpPr>
        <p:spPr>
          <a:xfrm>
            <a:off x="5319708" y="2901155"/>
            <a:ext cx="883446" cy="183357"/>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Adresse mail</a:t>
            </a:r>
          </a:p>
        </p:txBody>
      </p:sp>
      <p:pic>
        <p:nvPicPr>
          <p:cNvPr id="28" name="Imag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155" y="3462943"/>
            <a:ext cx="561410" cy="5614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Imag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155" y="4024258"/>
            <a:ext cx="555495" cy="508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Imag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4212" y="3463038"/>
            <a:ext cx="561220" cy="561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3" name="Imag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8650" y="4024258"/>
            <a:ext cx="572344" cy="508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Rectangle à coins arrondis 33"/>
          <p:cNvSpPr/>
          <p:nvPr/>
        </p:nvSpPr>
        <p:spPr>
          <a:xfrm>
            <a:off x="5679278" y="4922392"/>
            <a:ext cx="857250" cy="219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Inscription</a:t>
            </a:r>
          </a:p>
        </p:txBody>
      </p:sp>
      <p:sp>
        <p:nvSpPr>
          <p:cNvPr id="35" name="Rectangle 34"/>
          <p:cNvSpPr/>
          <p:nvPr/>
        </p:nvSpPr>
        <p:spPr>
          <a:xfrm>
            <a:off x="4731068" y="3030570"/>
            <a:ext cx="2753670" cy="4753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i="1" dirty="0">
                <a:solidFill>
                  <a:schemeClr val="tx1"/>
                </a:solidFill>
                <a:cs typeface="MV Boli" panose="02000500030200090000" pitchFamily="2" charset="0"/>
              </a:rPr>
              <a:t>Vous n’êtes pas un robot ?</a:t>
            </a:r>
          </a:p>
          <a:p>
            <a:pPr algn="ctr"/>
            <a:r>
              <a:rPr lang="fr-FR" sz="1000" b="1" i="1" dirty="0">
                <a:solidFill>
                  <a:schemeClr val="tx1"/>
                </a:solidFill>
                <a:cs typeface="MV Boli" panose="02000500030200090000" pitchFamily="2" charset="0"/>
              </a:rPr>
              <a:t>Cliquez sur les images où vous voyez un chien :</a:t>
            </a:r>
          </a:p>
        </p:txBody>
      </p:sp>
      <p:cxnSp>
        <p:nvCxnSpPr>
          <p:cNvPr id="37" name="Connecteur droit 36"/>
          <p:cNvCxnSpPr/>
          <p:nvPr/>
        </p:nvCxnSpPr>
        <p:spPr>
          <a:xfrm flipV="1">
            <a:off x="8029575" y="4229100"/>
            <a:ext cx="1123946" cy="111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8923171">
            <a:off x="8096433" y="4665217"/>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effectLst>
                  <a:outerShdw blurRad="38100" dist="38100" dir="2700000" algn="tl">
                    <a:srgbClr val="000000">
                      <a:alpha val="43137"/>
                    </a:srgbClr>
                  </a:outerShdw>
                </a:effectLst>
                <a:cs typeface="MV Boli" panose="02000500030200090000" pitchFamily="2" charset="0"/>
              </a:rPr>
              <a:t>C</a:t>
            </a:r>
            <a:r>
              <a:rPr lang="fr-FR" sz="1200" b="1" dirty="0">
                <a:solidFill>
                  <a:schemeClr val="tx1"/>
                </a:solidFill>
                <a:effectLst>
                  <a:outerShdw blurRad="38100" dist="38100" dir="2700000" algn="tl">
                    <a:srgbClr val="000000">
                      <a:alpha val="43137"/>
                    </a:srgbClr>
                  </a:outerShdw>
                </a:effectLst>
                <a:cs typeface="MV Boli" panose="02000500030200090000" pitchFamily="2" charset="0"/>
              </a:rPr>
              <a:t>ONNEXION</a:t>
            </a:r>
          </a:p>
        </p:txBody>
      </p:sp>
      <p:sp>
        <p:nvSpPr>
          <p:cNvPr id="40" name="Rectangle 39"/>
          <p:cNvSpPr/>
          <p:nvPr/>
        </p:nvSpPr>
        <p:spPr>
          <a:xfrm>
            <a:off x="6033212" y="4672147"/>
            <a:ext cx="125567" cy="132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Imag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0189" y="1995291"/>
            <a:ext cx="164104" cy="164104"/>
          </a:xfrm>
          <a:prstGeom prst="rect">
            <a:avLst/>
          </a:prstGeom>
        </p:spPr>
      </p:pic>
      <p:pic>
        <p:nvPicPr>
          <p:cNvPr id="42" name="Imag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0189" y="2303462"/>
            <a:ext cx="164104" cy="164104"/>
          </a:xfrm>
          <a:prstGeom prst="rect">
            <a:avLst/>
          </a:prstGeom>
        </p:spPr>
      </p:pic>
      <p:pic>
        <p:nvPicPr>
          <p:cNvPr id="43" name="Imag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6303" y="2620895"/>
            <a:ext cx="164104" cy="164104"/>
          </a:xfrm>
          <a:prstGeom prst="rect">
            <a:avLst/>
          </a:prstGeom>
        </p:spPr>
      </p:pic>
      <p:pic>
        <p:nvPicPr>
          <p:cNvPr id="44" name="Imag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6303" y="2908333"/>
            <a:ext cx="164104" cy="164104"/>
          </a:xfrm>
          <a:prstGeom prst="rect">
            <a:avLst/>
          </a:prstGeom>
        </p:spPr>
      </p:pic>
      <p:pic>
        <p:nvPicPr>
          <p:cNvPr id="45" name="Imag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38765" y="4626103"/>
            <a:ext cx="174303" cy="174303"/>
          </a:xfrm>
          <a:prstGeom prst="rect">
            <a:avLst/>
          </a:prstGeom>
        </p:spPr>
      </p:pic>
      <p:pic>
        <p:nvPicPr>
          <p:cNvPr id="46" name="Imag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68037" y="5039421"/>
            <a:ext cx="213579" cy="275942"/>
          </a:xfrm>
          <a:prstGeom prst="rect">
            <a:avLst/>
          </a:prstGeom>
        </p:spPr>
      </p:pic>
      <p:sp>
        <p:nvSpPr>
          <p:cNvPr id="47" name="Rectangle 46"/>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Tree>
    <p:extLst>
      <p:ext uri="{BB962C8B-B14F-4D97-AF65-F5344CB8AC3E}">
        <p14:creationId xmlns:p14="http://schemas.microsoft.com/office/powerpoint/2010/main" val="155740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16569"/>
            <a:ext cx="12191999" cy="6141431"/>
          </a:xfrm>
          <a:prstGeom prst="rect">
            <a:avLst/>
          </a:prstGeom>
        </p:spPr>
      </p:pic>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0" name="Connecteur droit 9"/>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cxnSp>
        <p:nvCxnSpPr>
          <p:cNvPr id="12" name="Connecteur droit 11"/>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14" name="Connecteur droit 13"/>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16" name="Organigramme : Terminateur 15"/>
          <p:cNvSpPr/>
          <p:nvPr/>
        </p:nvSpPr>
        <p:spPr>
          <a:xfrm>
            <a:off x="10981397" y="189399"/>
            <a:ext cx="1122531" cy="342899"/>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7622" y="61685"/>
            <a:ext cx="553775" cy="553775"/>
          </a:xfrm>
          <a:prstGeom prst="rect">
            <a:avLst/>
          </a:prstGeom>
          <a:ln>
            <a:noFill/>
          </a:ln>
          <a:effectLst>
            <a:softEdge rad="112500"/>
          </a:effectLst>
        </p:spPr>
      </p:pic>
      <p:sp>
        <p:nvSpPr>
          <p:cNvPr id="18" name="Rectangle 17"/>
          <p:cNvSpPr/>
          <p:nvPr/>
        </p:nvSpPr>
        <p:spPr>
          <a:xfrm>
            <a:off x="10941547" y="10111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sp>
        <p:nvSpPr>
          <p:cNvPr id="19" name="Rectangle 18"/>
          <p:cNvSpPr/>
          <p:nvPr/>
        </p:nvSpPr>
        <p:spPr>
          <a:xfrm>
            <a:off x="1540605" y="2332159"/>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Un mail de confirmation vient de nous être envoyé à votre adresse mail.</a:t>
            </a:r>
          </a:p>
          <a:p>
            <a:pPr algn="ctr"/>
            <a:endParaRPr lang="fr-FR" sz="2000" b="1" dirty="0">
              <a:solidFill>
                <a:schemeClr val="bg1"/>
              </a:solidFill>
            </a:endParaRPr>
          </a:p>
          <a:p>
            <a:pPr algn="ctr"/>
            <a:r>
              <a:rPr lang="fr-FR" sz="2000" b="1" dirty="0">
                <a:solidFill>
                  <a:schemeClr val="bg1"/>
                </a:solidFill>
              </a:rPr>
              <a:t>Pour activer votre compte, veuillez cliquer sur le lien présent sur le mail.</a:t>
            </a:r>
          </a:p>
        </p:txBody>
      </p:sp>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53075" y="969351"/>
            <a:ext cx="1114425" cy="1114425"/>
          </a:xfrm>
          <a:prstGeom prst="rect">
            <a:avLst/>
          </a:prstGeom>
        </p:spPr>
      </p:pic>
      <p:sp>
        <p:nvSpPr>
          <p:cNvPr id="21" name="Rectangle 20"/>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Tree>
    <p:extLst>
      <p:ext uri="{BB962C8B-B14F-4D97-AF65-F5344CB8AC3E}">
        <p14:creationId xmlns:p14="http://schemas.microsoft.com/office/powerpoint/2010/main" val="188776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16569"/>
            <a:ext cx="12191999" cy="6141431"/>
          </a:xfrm>
          <a:prstGeom prst="rect">
            <a:avLst/>
          </a:prstGeom>
        </p:spPr>
      </p:pic>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0" name="Connecteur droit 9"/>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cxnSp>
        <p:nvCxnSpPr>
          <p:cNvPr id="12" name="Connecteur droit 11"/>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14" name="Connecteur droit 13"/>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16" name="Organigramme : Terminateur 15"/>
          <p:cNvSpPr/>
          <p:nvPr/>
        </p:nvSpPr>
        <p:spPr>
          <a:xfrm>
            <a:off x="10981397" y="189399"/>
            <a:ext cx="1122531" cy="342899"/>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7622" y="61685"/>
            <a:ext cx="553775" cy="553775"/>
          </a:xfrm>
          <a:prstGeom prst="rect">
            <a:avLst/>
          </a:prstGeom>
          <a:ln>
            <a:noFill/>
          </a:ln>
          <a:effectLst>
            <a:softEdge rad="112500"/>
          </a:effectLst>
        </p:spPr>
      </p:pic>
      <p:sp>
        <p:nvSpPr>
          <p:cNvPr id="18" name="Rectangle 17"/>
          <p:cNvSpPr/>
          <p:nvPr/>
        </p:nvSpPr>
        <p:spPr>
          <a:xfrm>
            <a:off x="10941547" y="10111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sp>
        <p:nvSpPr>
          <p:cNvPr id="19" name="Rectangle 18"/>
          <p:cNvSpPr/>
          <p:nvPr/>
        </p:nvSpPr>
        <p:spPr>
          <a:xfrm>
            <a:off x="1540605" y="2332159"/>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Félicitation ! </a:t>
            </a:r>
          </a:p>
          <a:p>
            <a:pPr algn="ctr"/>
            <a:r>
              <a:rPr lang="fr-FR" sz="2000" b="1" dirty="0">
                <a:solidFill>
                  <a:schemeClr val="bg1"/>
                </a:solidFill>
              </a:rPr>
              <a:t>Vous êtes désormais inscrit : </a:t>
            </a:r>
            <a:r>
              <a:rPr lang="fr-FR" sz="2000" b="1" u="sng" dirty="0">
                <a:solidFill>
                  <a:schemeClr val="accent2"/>
                </a:solidFill>
              </a:rPr>
              <a:t>connectez-vous</a:t>
            </a:r>
            <a:r>
              <a:rPr lang="fr-FR" sz="2000" b="1" dirty="0">
                <a:solidFill>
                  <a:schemeClr val="bg1"/>
                </a:solidFill>
              </a:rPr>
              <a:t>.</a:t>
            </a:r>
          </a:p>
        </p:txBody>
      </p:sp>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63512" y="3027767"/>
            <a:ext cx="213579" cy="275942"/>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3960" y="1118402"/>
            <a:ext cx="2124075" cy="1213757"/>
          </a:xfrm>
          <a:prstGeom prst="rect">
            <a:avLst/>
          </a:prstGeom>
        </p:spPr>
      </p:pic>
      <p:sp>
        <p:nvSpPr>
          <p:cNvPr id="22" name="Rectangle 21"/>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Tree>
    <p:extLst>
      <p:ext uri="{BB962C8B-B14F-4D97-AF65-F5344CB8AC3E}">
        <p14:creationId xmlns:p14="http://schemas.microsoft.com/office/powerpoint/2010/main" val="114167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716569"/>
            <a:ext cx="12191999" cy="6141431"/>
          </a:xfrm>
          <a:prstGeom prst="rect">
            <a:avLst/>
          </a:prstGeom>
        </p:spPr>
      </p:pic>
      <p:sp>
        <p:nvSpPr>
          <p:cNvPr id="6" name="Rectangle 5"/>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7" name="Rectangle 6"/>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8" name="Connecteur droit 7"/>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0" name="Connecteur droit 9"/>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S</a:t>
            </a:r>
            <a:r>
              <a:rPr lang="fr-FR" sz="1400" b="1" dirty="0">
                <a:solidFill>
                  <a:schemeClr val="bg1"/>
                </a:solidFill>
                <a:cs typeface="MV Boli" panose="02000500030200090000" pitchFamily="2" charset="0"/>
              </a:rPr>
              <a:t>OLO</a:t>
            </a:r>
            <a:endParaRPr lang="fr-FR" b="1" dirty="0">
              <a:solidFill>
                <a:schemeClr val="bg1"/>
              </a:solidFill>
              <a:cs typeface="MV Boli" panose="02000500030200090000" pitchFamily="2" charset="0"/>
            </a:endParaRPr>
          </a:p>
        </p:txBody>
      </p:sp>
      <p:cxnSp>
        <p:nvCxnSpPr>
          <p:cNvPr id="12" name="Connecteur droit 11"/>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14" name="Connecteur droit 13"/>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22" name="Rectangle 21"/>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sp>
        <p:nvSpPr>
          <p:cNvPr id="20" name="Rectangle à coins arrondis 19"/>
          <p:cNvSpPr/>
          <p:nvPr/>
        </p:nvSpPr>
        <p:spPr>
          <a:xfrm>
            <a:off x="1066800" y="1112226"/>
            <a:ext cx="3362325" cy="1524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0" b="1" i="1" dirty="0">
              <a:solidFill>
                <a:schemeClr val="accent6">
                  <a:lumMod val="40000"/>
                  <a:lumOff val="60000"/>
                </a:schemeClr>
              </a:solidFill>
              <a:effectLst>
                <a:outerShdw blurRad="38100" dist="38100" dir="2700000" algn="tl">
                  <a:srgbClr val="000000">
                    <a:alpha val="43137"/>
                  </a:srgbClr>
                </a:outerShdw>
              </a:effectLst>
            </a:endParaRPr>
          </a:p>
        </p:txBody>
      </p:sp>
      <p:sp>
        <p:nvSpPr>
          <p:cNvPr id="23" name="Rectangle à coins arrondis 22"/>
          <p:cNvSpPr/>
          <p:nvPr/>
        </p:nvSpPr>
        <p:spPr>
          <a:xfrm>
            <a:off x="4429125" y="2905122"/>
            <a:ext cx="3362325" cy="1524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0" b="1" i="1" dirty="0">
              <a:solidFill>
                <a:schemeClr val="accent2">
                  <a:lumMod val="40000"/>
                  <a:lumOff val="60000"/>
                </a:schemeClr>
              </a:solidFill>
              <a:effectLst>
                <a:outerShdw blurRad="38100" dist="38100" dir="2700000" algn="tl">
                  <a:srgbClr val="000000">
                    <a:alpha val="43137"/>
                  </a:srgbClr>
                </a:outerShdw>
              </a:effectLst>
            </a:endParaRPr>
          </a:p>
        </p:txBody>
      </p:sp>
      <p:sp>
        <p:nvSpPr>
          <p:cNvPr id="24" name="Rectangle à coins arrondis 23"/>
          <p:cNvSpPr/>
          <p:nvPr/>
        </p:nvSpPr>
        <p:spPr>
          <a:xfrm>
            <a:off x="7791447" y="4679524"/>
            <a:ext cx="3362325"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000" b="1" i="1" dirty="0">
              <a:solidFill>
                <a:schemeClr val="accent1">
                  <a:lumMod val="40000"/>
                  <a:lumOff val="60000"/>
                </a:schemeClr>
              </a:solidFill>
              <a:effectLst>
                <a:outerShdw blurRad="38100" dist="38100" dir="2700000" algn="tl">
                  <a:srgbClr val="000000">
                    <a:alpha val="43137"/>
                  </a:srgbClr>
                </a:outerShdw>
              </a:effectLst>
            </a:endParaRPr>
          </a:p>
        </p:txBody>
      </p:sp>
      <p:cxnSp>
        <p:nvCxnSpPr>
          <p:cNvPr id="25" name="Connecteur droit 24"/>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7" name="Rectangle 26"/>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sp>
        <p:nvSpPr>
          <p:cNvPr id="29" name="Rectangle 28"/>
          <p:cNvSpPr/>
          <p:nvPr/>
        </p:nvSpPr>
        <p:spPr>
          <a:xfrm>
            <a:off x="1819272" y="1190625"/>
            <a:ext cx="1857375"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i="1" dirty="0">
                <a:solidFill>
                  <a:schemeClr val="accent6">
                    <a:lumMod val="40000"/>
                    <a:lumOff val="60000"/>
                  </a:schemeClr>
                </a:solidFill>
                <a:effectLst>
                  <a:outerShdw blurRad="38100" dist="38100" dir="2700000" algn="tl">
                    <a:srgbClr val="000000">
                      <a:alpha val="43137"/>
                    </a:srgbClr>
                  </a:outerShdw>
                </a:effectLst>
              </a:rPr>
              <a:t>SOLO</a:t>
            </a:r>
          </a:p>
        </p:txBody>
      </p:sp>
      <p:sp>
        <p:nvSpPr>
          <p:cNvPr id="30" name="Rectangle 29"/>
          <p:cNvSpPr/>
          <p:nvPr/>
        </p:nvSpPr>
        <p:spPr>
          <a:xfrm>
            <a:off x="251220" y="1874226"/>
            <a:ext cx="4993481"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i="1" dirty="0">
                <a:solidFill>
                  <a:schemeClr val="accent6">
                    <a:lumMod val="40000"/>
                    <a:lumOff val="60000"/>
                  </a:schemeClr>
                </a:solidFill>
                <a:effectLst>
                  <a:outerShdw blurRad="38100" dist="38100" dir="2700000" algn="tl">
                    <a:srgbClr val="000000">
                      <a:alpha val="43137"/>
                    </a:srgbClr>
                  </a:outerShdw>
                </a:effectLst>
              </a:rPr>
              <a:t>Donnez un maximum de réponses en </a:t>
            </a:r>
          </a:p>
          <a:p>
            <a:pPr algn="ctr"/>
            <a:r>
              <a:rPr lang="fr-FR" sz="1600" b="1" i="1" dirty="0">
                <a:solidFill>
                  <a:schemeClr val="accent6">
                    <a:lumMod val="40000"/>
                    <a:lumOff val="60000"/>
                  </a:schemeClr>
                </a:solidFill>
                <a:effectLst>
                  <a:outerShdw blurRad="38100" dist="38100" dir="2700000" algn="tl">
                    <a:srgbClr val="000000">
                      <a:alpha val="43137"/>
                    </a:srgbClr>
                  </a:outerShdw>
                </a:effectLst>
              </a:rPr>
              <a:t>2 minutes</a:t>
            </a:r>
          </a:p>
        </p:txBody>
      </p:sp>
      <p:sp>
        <p:nvSpPr>
          <p:cNvPr id="31" name="Rectangle 30"/>
          <p:cNvSpPr/>
          <p:nvPr/>
        </p:nvSpPr>
        <p:spPr>
          <a:xfrm>
            <a:off x="5172074" y="3036276"/>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i="1" dirty="0">
                <a:solidFill>
                  <a:schemeClr val="accent2">
                    <a:lumMod val="40000"/>
                    <a:lumOff val="60000"/>
                  </a:schemeClr>
                </a:solidFill>
                <a:effectLst>
                  <a:outerShdw blurRad="38100" dist="38100" dir="2700000" algn="tl">
                    <a:srgbClr val="000000">
                      <a:alpha val="43137"/>
                    </a:srgbClr>
                  </a:outerShdw>
                </a:effectLst>
              </a:rPr>
              <a:t>AMIS</a:t>
            </a:r>
          </a:p>
        </p:txBody>
      </p:sp>
      <p:sp>
        <p:nvSpPr>
          <p:cNvPr id="32" name="Rectangle 31"/>
          <p:cNvSpPr/>
          <p:nvPr/>
        </p:nvSpPr>
        <p:spPr>
          <a:xfrm>
            <a:off x="3613544" y="3629022"/>
            <a:ext cx="4993481"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i="1" dirty="0">
                <a:solidFill>
                  <a:schemeClr val="accent2">
                    <a:lumMod val="40000"/>
                    <a:lumOff val="60000"/>
                  </a:schemeClr>
                </a:solidFill>
                <a:effectLst>
                  <a:outerShdw blurRad="38100" dist="38100" dir="2700000" algn="tl">
                    <a:srgbClr val="000000">
                      <a:alpha val="43137"/>
                    </a:srgbClr>
                  </a:outerShdw>
                </a:effectLst>
              </a:rPr>
              <a:t>Affrontez un de vos amis</a:t>
            </a:r>
          </a:p>
        </p:txBody>
      </p:sp>
      <p:sp>
        <p:nvSpPr>
          <p:cNvPr id="34" name="Rectangle 33"/>
          <p:cNvSpPr/>
          <p:nvPr/>
        </p:nvSpPr>
        <p:spPr>
          <a:xfrm>
            <a:off x="8175566" y="4785153"/>
            <a:ext cx="2594085"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i="1" dirty="0">
                <a:solidFill>
                  <a:schemeClr val="accent1">
                    <a:lumMod val="40000"/>
                    <a:lumOff val="60000"/>
                  </a:schemeClr>
                </a:solidFill>
                <a:effectLst>
                  <a:outerShdw blurRad="38100" dist="38100" dir="2700000" algn="tl">
                    <a:srgbClr val="000000">
                      <a:alpha val="43137"/>
                    </a:srgbClr>
                  </a:outerShdw>
                </a:effectLst>
              </a:rPr>
              <a:t>ONLINE</a:t>
            </a:r>
          </a:p>
        </p:txBody>
      </p:sp>
      <p:sp>
        <p:nvSpPr>
          <p:cNvPr id="35" name="Rectangle 34"/>
          <p:cNvSpPr/>
          <p:nvPr/>
        </p:nvSpPr>
        <p:spPr>
          <a:xfrm>
            <a:off x="6975867" y="5425100"/>
            <a:ext cx="4993481"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i="1" dirty="0">
                <a:solidFill>
                  <a:schemeClr val="accent1">
                    <a:lumMod val="40000"/>
                    <a:lumOff val="60000"/>
                  </a:schemeClr>
                </a:solidFill>
                <a:effectLst>
                  <a:outerShdw blurRad="38100" dist="38100" dir="2700000" algn="tl">
                    <a:srgbClr val="000000">
                      <a:alpha val="43137"/>
                    </a:srgbClr>
                  </a:outerShdw>
                </a:effectLst>
              </a:rPr>
              <a:t>Faites une partie contre une </a:t>
            </a:r>
          </a:p>
          <a:p>
            <a:pPr algn="ctr"/>
            <a:r>
              <a:rPr lang="fr-FR" sz="1600" b="1" i="1" dirty="0">
                <a:solidFill>
                  <a:schemeClr val="accent1">
                    <a:lumMod val="40000"/>
                    <a:lumOff val="60000"/>
                  </a:schemeClr>
                </a:solidFill>
                <a:effectLst>
                  <a:outerShdw blurRad="38100" dist="38100" dir="2700000" algn="tl">
                    <a:srgbClr val="000000">
                      <a:alpha val="43137"/>
                    </a:srgbClr>
                  </a:outerShdw>
                </a:effectLst>
              </a:rPr>
              <a:t>personne aléatoire</a:t>
            </a:r>
          </a:p>
        </p:txBody>
      </p:sp>
      <p:sp>
        <p:nvSpPr>
          <p:cNvPr id="37" name="Rectangle 36"/>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pic>
        <p:nvPicPr>
          <p:cNvPr id="38" name="Imag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7278" y="1793182"/>
            <a:ext cx="213579" cy="275942"/>
          </a:xfrm>
          <a:prstGeom prst="rect">
            <a:avLst/>
          </a:prstGeom>
        </p:spPr>
      </p:pic>
      <p:pic>
        <p:nvPicPr>
          <p:cNvPr id="33" name="Imag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47906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722065"/>
            <a:ext cx="12191999" cy="6141431"/>
          </a:xfrm>
          <a:prstGeom prst="rect">
            <a:avLst/>
          </a:prstGeom>
        </p:spPr>
      </p:pic>
      <p:sp>
        <p:nvSpPr>
          <p:cNvPr id="6" name="Rectangle 5"/>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7" name="Rectangle 6"/>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8" name="Rectangle 7"/>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9" name="Rectangle 8"/>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sp>
        <p:nvSpPr>
          <p:cNvPr id="10" name="Rectangle 9"/>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accent6">
                    <a:lumMod val="40000"/>
                    <a:lumOff val="60000"/>
                  </a:schemeClr>
                </a:solidFill>
                <a:cs typeface="MV Boli" panose="02000500030200090000" pitchFamily="2" charset="0"/>
              </a:rPr>
              <a:t>S</a:t>
            </a:r>
            <a:r>
              <a:rPr lang="fr-FR" sz="1400" b="1" i="1" u="sng" dirty="0">
                <a:solidFill>
                  <a:schemeClr val="accent6">
                    <a:lumMod val="40000"/>
                    <a:lumOff val="60000"/>
                  </a:schemeClr>
                </a:solidFill>
                <a:cs typeface="MV Boli" panose="02000500030200090000" pitchFamily="2" charset="0"/>
              </a:rPr>
              <a:t>OLO</a:t>
            </a:r>
            <a:endParaRPr lang="fr-FR" b="1" i="1" u="sng" dirty="0">
              <a:solidFill>
                <a:schemeClr val="accent6">
                  <a:lumMod val="40000"/>
                  <a:lumOff val="60000"/>
                </a:schemeClr>
              </a:solidFill>
              <a:cs typeface="MV Boli" panose="02000500030200090000" pitchFamily="2" charset="0"/>
            </a:endParaRPr>
          </a:p>
        </p:txBody>
      </p:sp>
      <p:sp>
        <p:nvSpPr>
          <p:cNvPr id="11" name="Rectangle 10"/>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sp>
        <p:nvSpPr>
          <p:cNvPr id="12" name="Rectangle 11"/>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cxnSp>
        <p:nvCxnSpPr>
          <p:cNvPr id="13" name="Connecteur droit 12"/>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cxnSp>
        <p:nvCxnSpPr>
          <p:cNvPr id="19" name="Connecteur droit 18"/>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1" name="Rectangle 20"/>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sp>
        <p:nvSpPr>
          <p:cNvPr id="22" name="Rectangle 21"/>
          <p:cNvSpPr/>
          <p:nvPr/>
        </p:nvSpPr>
        <p:spPr>
          <a:xfrm>
            <a:off x="-2" y="716569"/>
            <a:ext cx="3067051" cy="542705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24" name="Connecteur droit 23"/>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riangle isocèle 26"/>
          <p:cNvSpPr/>
          <p:nvPr/>
        </p:nvSpPr>
        <p:spPr>
          <a:xfrm rot="10800000">
            <a:off x="4243387" y="716569"/>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a:off x="195260" y="1104899"/>
            <a:ext cx="2676525" cy="4324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rgbClr val="C00000"/>
                </a:solidFill>
              </a:rPr>
              <a:t>Mangas</a:t>
            </a:r>
          </a:p>
          <a:p>
            <a:endParaRPr lang="fr-FR" sz="1400" dirty="0">
              <a:solidFill>
                <a:srgbClr val="C00000"/>
              </a:solidFill>
            </a:endParaRPr>
          </a:p>
          <a:p>
            <a:r>
              <a:rPr lang="fr-FR" sz="1400" dirty="0">
                <a:solidFill>
                  <a:srgbClr val="C00000"/>
                </a:solidFill>
              </a:rPr>
              <a:t>Séries</a:t>
            </a:r>
          </a:p>
          <a:p>
            <a:endParaRPr lang="fr-FR" sz="1400" dirty="0">
              <a:solidFill>
                <a:srgbClr val="C00000"/>
              </a:solidFill>
            </a:endParaRPr>
          </a:p>
          <a:p>
            <a:r>
              <a:rPr lang="fr-FR" sz="1400" dirty="0">
                <a:solidFill>
                  <a:srgbClr val="C00000"/>
                </a:solidFill>
              </a:rPr>
              <a:t>Sports</a:t>
            </a:r>
          </a:p>
          <a:p>
            <a:r>
              <a:rPr lang="fr-FR" sz="1400" dirty="0">
                <a:solidFill>
                  <a:schemeClr val="tx1"/>
                </a:solidFill>
              </a:rPr>
              <a:t>     </a:t>
            </a:r>
            <a:r>
              <a:rPr lang="fr-FR" sz="1400" dirty="0">
                <a:solidFill>
                  <a:schemeClr val="accent6">
                    <a:lumMod val="75000"/>
                  </a:schemeClr>
                </a:solidFill>
              </a:rPr>
              <a:t>Basket</a:t>
            </a:r>
          </a:p>
          <a:p>
            <a:r>
              <a:rPr lang="fr-FR" sz="1400" dirty="0">
                <a:solidFill>
                  <a:schemeClr val="accent6">
                    <a:lumMod val="75000"/>
                  </a:schemeClr>
                </a:solidFill>
              </a:rPr>
              <a:t>     Football</a:t>
            </a:r>
          </a:p>
          <a:p>
            <a:r>
              <a:rPr lang="fr-FR" sz="1400" dirty="0">
                <a:solidFill>
                  <a:schemeClr val="tx1"/>
                </a:solidFill>
              </a:rPr>
              <a:t>          </a:t>
            </a:r>
            <a:r>
              <a:rPr lang="fr-FR" sz="1400" dirty="0">
                <a:solidFill>
                  <a:schemeClr val="accent5"/>
                </a:solidFill>
              </a:rPr>
              <a:t>Liga BBVA</a:t>
            </a:r>
          </a:p>
          <a:p>
            <a:r>
              <a:rPr lang="fr-FR" sz="1400" dirty="0">
                <a:solidFill>
                  <a:schemeClr val="tx1"/>
                </a:solidFill>
              </a:rPr>
              <a:t>               </a:t>
            </a:r>
            <a:r>
              <a:rPr lang="fr-FR" sz="1400" dirty="0">
                <a:solidFill>
                  <a:schemeClr val="accent2"/>
                </a:solidFill>
              </a:rPr>
              <a:t>Atlético Madrid</a:t>
            </a:r>
          </a:p>
          <a:p>
            <a:r>
              <a:rPr lang="fr-FR" sz="1400" dirty="0">
                <a:solidFill>
                  <a:schemeClr val="accent2"/>
                </a:solidFill>
              </a:rPr>
              <a:t>               FC Barcelone</a:t>
            </a:r>
          </a:p>
          <a:p>
            <a:r>
              <a:rPr lang="fr-FR" sz="1400" dirty="0">
                <a:solidFill>
                  <a:schemeClr val="accent2"/>
                </a:solidFill>
              </a:rPr>
              <a:t>               Real Madrid           </a:t>
            </a:r>
          </a:p>
          <a:p>
            <a:r>
              <a:rPr lang="fr-FR" sz="1400" dirty="0">
                <a:solidFill>
                  <a:schemeClr val="tx1"/>
                </a:solidFill>
              </a:rPr>
              <a:t>          </a:t>
            </a:r>
            <a:r>
              <a:rPr lang="fr-FR" sz="1400" dirty="0">
                <a:solidFill>
                  <a:schemeClr val="accent5"/>
                </a:solidFill>
              </a:rPr>
              <a:t>Ligue 1</a:t>
            </a:r>
          </a:p>
          <a:p>
            <a:r>
              <a:rPr lang="fr-FR" sz="1400" dirty="0">
                <a:solidFill>
                  <a:schemeClr val="tx1"/>
                </a:solidFill>
              </a:rPr>
              <a:t>               </a:t>
            </a:r>
            <a:r>
              <a:rPr lang="fr-FR" sz="1400" dirty="0">
                <a:solidFill>
                  <a:schemeClr val="accent2"/>
                </a:solidFill>
              </a:rPr>
              <a:t>Monaco </a:t>
            </a:r>
          </a:p>
          <a:p>
            <a:r>
              <a:rPr lang="fr-FR" sz="1400" dirty="0">
                <a:solidFill>
                  <a:schemeClr val="accent2"/>
                </a:solidFill>
              </a:rPr>
              <a:t>               Olympique de Marseille</a:t>
            </a:r>
          </a:p>
          <a:p>
            <a:r>
              <a:rPr lang="fr-FR" sz="1400" dirty="0">
                <a:solidFill>
                  <a:schemeClr val="accent2"/>
                </a:solidFill>
              </a:rPr>
              <a:t>               Olympique Lyonnais</a:t>
            </a:r>
          </a:p>
          <a:p>
            <a:r>
              <a:rPr lang="fr-FR" sz="1400" dirty="0">
                <a:solidFill>
                  <a:schemeClr val="accent2"/>
                </a:solidFill>
              </a:rPr>
              <a:t>               Paris Saint-Germain</a:t>
            </a:r>
          </a:p>
          <a:p>
            <a:r>
              <a:rPr lang="fr-FR" sz="1400" dirty="0">
                <a:solidFill>
                  <a:schemeClr val="accent2"/>
                </a:solidFill>
              </a:rPr>
              <a:t>               Saint-Etienne</a:t>
            </a:r>
          </a:p>
          <a:p>
            <a:r>
              <a:rPr lang="fr-FR" sz="1400" dirty="0">
                <a:solidFill>
                  <a:schemeClr val="accent2"/>
                </a:solidFill>
              </a:rPr>
              <a:t>               ...</a:t>
            </a:r>
          </a:p>
          <a:p>
            <a:r>
              <a:rPr lang="fr-FR" sz="1400" dirty="0">
                <a:solidFill>
                  <a:schemeClr val="tx1"/>
                </a:solidFill>
              </a:rPr>
              <a:t>    </a:t>
            </a:r>
          </a:p>
          <a:p>
            <a:endParaRPr lang="fr-FR" sz="1400" dirty="0">
              <a:solidFill>
                <a:schemeClr val="tx1"/>
              </a:solidFill>
            </a:endParaRPr>
          </a:p>
        </p:txBody>
      </p:sp>
      <p:sp>
        <p:nvSpPr>
          <p:cNvPr id="29" name="Rectangle 28"/>
          <p:cNvSpPr/>
          <p:nvPr/>
        </p:nvSpPr>
        <p:spPr>
          <a:xfrm>
            <a:off x="1114422" y="655759"/>
            <a:ext cx="838200"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tx1"/>
                </a:solidFill>
                <a:cs typeface="MV Boli" panose="02000500030200090000" pitchFamily="2" charset="0"/>
              </a:rPr>
              <a:t>T</a:t>
            </a:r>
            <a:r>
              <a:rPr lang="fr-FR" sz="1400" b="1" i="1" u="sng" dirty="0">
                <a:solidFill>
                  <a:schemeClr val="tx1"/>
                </a:solidFill>
                <a:cs typeface="MV Boli" panose="02000500030200090000" pitchFamily="2" charset="0"/>
              </a:rPr>
              <a:t>HEMES</a:t>
            </a:r>
            <a:endParaRPr lang="fr-FR" b="1" i="1" u="sng" dirty="0">
              <a:solidFill>
                <a:schemeClr val="tx1"/>
              </a:solidFill>
              <a:cs typeface="MV Boli" panose="02000500030200090000" pitchFamily="2" charset="0"/>
            </a:endParaRPr>
          </a:p>
        </p:txBody>
      </p:sp>
      <p:pic>
        <p:nvPicPr>
          <p:cNvPr id="31" name="Imag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9362" y="3363564"/>
            <a:ext cx="213579" cy="275942"/>
          </a:xfrm>
          <a:prstGeom prst="rect">
            <a:avLst/>
          </a:prstGeom>
        </p:spPr>
      </p:pic>
      <p:sp>
        <p:nvSpPr>
          <p:cNvPr id="32" name="Rectangle 31"/>
          <p:cNvSpPr/>
          <p:nvPr/>
        </p:nvSpPr>
        <p:spPr>
          <a:xfrm>
            <a:off x="6581772" y="734886"/>
            <a:ext cx="1857375"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i="1" dirty="0">
                <a:solidFill>
                  <a:schemeClr val="accent6">
                    <a:lumMod val="40000"/>
                    <a:lumOff val="60000"/>
                  </a:schemeClr>
                </a:solidFill>
                <a:effectLst>
                  <a:outerShdw blurRad="38100" dist="38100" dir="2700000" algn="tl">
                    <a:srgbClr val="000000">
                      <a:alpha val="43137"/>
                    </a:srgbClr>
                  </a:outerShdw>
                </a:effectLst>
              </a:rPr>
              <a:t>SOLO</a:t>
            </a:r>
          </a:p>
        </p:txBody>
      </p:sp>
      <p:sp>
        <p:nvSpPr>
          <p:cNvPr id="33" name="Triangle isocèle 32"/>
          <p:cNvSpPr/>
          <p:nvPr/>
        </p:nvSpPr>
        <p:spPr>
          <a:xfrm rot="5400000">
            <a:off x="352425" y="2257429"/>
            <a:ext cx="106568" cy="857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7713" y="2544329"/>
            <a:ext cx="1445491" cy="1445491"/>
          </a:xfrm>
          <a:prstGeom prst="rect">
            <a:avLst/>
          </a:prstGeom>
        </p:spPr>
      </p:pic>
      <p:sp>
        <p:nvSpPr>
          <p:cNvPr id="3" name="Rectangle à coins arrondis 2"/>
          <p:cNvSpPr/>
          <p:nvPr/>
        </p:nvSpPr>
        <p:spPr>
          <a:xfrm>
            <a:off x="6743694" y="4556768"/>
            <a:ext cx="1533528" cy="50995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572246" y="4405024"/>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effectLst>
                  <a:outerShdw blurRad="38100" dist="38100" dir="2700000" algn="tl">
                    <a:srgbClr val="000000">
                      <a:alpha val="43137"/>
                    </a:srgbClr>
                  </a:outerShdw>
                </a:effectLst>
              </a:rPr>
              <a:t>Commencer</a:t>
            </a:r>
          </a:p>
        </p:txBody>
      </p:sp>
      <p:sp>
        <p:nvSpPr>
          <p:cNvPr id="34" name="Rectangle 33"/>
          <p:cNvSpPr/>
          <p:nvPr/>
        </p:nvSpPr>
        <p:spPr>
          <a:xfrm>
            <a:off x="2940774" y="3639506"/>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Vous avez sélectionné : Real Madrid F.C </a:t>
            </a:r>
          </a:p>
        </p:txBody>
      </p:sp>
      <p:sp>
        <p:nvSpPr>
          <p:cNvPr id="35" name="Rectangle 34"/>
          <p:cNvSpPr/>
          <p:nvPr/>
        </p:nvSpPr>
        <p:spPr>
          <a:xfrm>
            <a:off x="2940774" y="1328741"/>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accent6">
                    <a:lumMod val="40000"/>
                    <a:lumOff val="60000"/>
                  </a:schemeClr>
                </a:solidFill>
              </a:rPr>
              <a:t>Essayez de trouver un maximum d’éléments lié à votre sélection.</a:t>
            </a:r>
          </a:p>
          <a:p>
            <a:pPr algn="ctr"/>
            <a:r>
              <a:rPr lang="fr-FR" sz="1600" b="1" dirty="0">
                <a:solidFill>
                  <a:schemeClr val="accent6">
                    <a:lumMod val="40000"/>
                    <a:lumOff val="60000"/>
                  </a:schemeClr>
                </a:solidFill>
              </a:rPr>
              <a:t>Vous avez 2 minutes.</a:t>
            </a:r>
          </a:p>
        </p:txBody>
      </p:sp>
      <p:cxnSp>
        <p:nvCxnSpPr>
          <p:cNvPr id="37" name="Connecteur droit 36"/>
          <p:cNvCxnSpPr/>
          <p:nvPr/>
        </p:nvCxnSpPr>
        <p:spPr>
          <a:xfrm>
            <a:off x="0" y="5791200"/>
            <a:ext cx="819150" cy="0"/>
          </a:xfrm>
          <a:prstGeom prst="line">
            <a:avLst/>
          </a:prstGeom>
        </p:spPr>
        <p:style>
          <a:lnRef idx="1">
            <a:schemeClr val="dk1"/>
          </a:lnRef>
          <a:fillRef idx="0">
            <a:schemeClr val="dk1"/>
          </a:fillRef>
          <a:effectRef idx="0">
            <a:schemeClr val="dk1"/>
          </a:effectRef>
          <a:fontRef idx="minor">
            <a:schemeClr val="tx1"/>
          </a:fontRef>
        </p:style>
      </p:cxnSp>
      <p:cxnSp>
        <p:nvCxnSpPr>
          <p:cNvPr id="39" name="Connecteur droit 38"/>
          <p:cNvCxnSpPr/>
          <p:nvPr/>
        </p:nvCxnSpPr>
        <p:spPr>
          <a:xfrm>
            <a:off x="819150" y="5791200"/>
            <a:ext cx="0" cy="352425"/>
          </a:xfrm>
          <a:prstGeom prst="line">
            <a:avLst/>
          </a:prstGeom>
        </p:spPr>
        <p:style>
          <a:lnRef idx="1">
            <a:schemeClr val="dk1"/>
          </a:lnRef>
          <a:fillRef idx="0">
            <a:schemeClr val="dk1"/>
          </a:fillRef>
          <a:effectRef idx="0">
            <a:schemeClr val="dk1"/>
          </a:effectRef>
          <a:fontRef idx="minor">
            <a:schemeClr val="tx1"/>
          </a:fontRef>
        </p:style>
      </p:cxnSp>
      <p:pic>
        <p:nvPicPr>
          <p:cNvPr id="41" name="Imag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6971" y="5818675"/>
            <a:ext cx="297475" cy="297475"/>
          </a:xfrm>
          <a:prstGeom prst="rect">
            <a:avLst/>
          </a:prstGeom>
        </p:spPr>
      </p:pic>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4528" y="4860412"/>
            <a:ext cx="213579" cy="275942"/>
          </a:xfrm>
          <a:prstGeom prst="rect">
            <a:avLst/>
          </a:prstGeom>
        </p:spPr>
      </p:pic>
      <p:pic>
        <p:nvPicPr>
          <p:cNvPr id="43" name="Imag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254650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09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722065"/>
            <a:ext cx="12191999" cy="6141431"/>
          </a:xfrm>
          <a:prstGeom prst="rect">
            <a:avLst/>
          </a:prstGeom>
        </p:spPr>
      </p:pic>
      <p:sp>
        <p:nvSpPr>
          <p:cNvPr id="6" name="Rectangle 5"/>
          <p:cNvSpPr/>
          <p:nvPr/>
        </p:nvSpPr>
        <p:spPr>
          <a:xfrm>
            <a:off x="-2" y="716569"/>
            <a:ext cx="3067051" cy="542705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7" name="Connecteur droit 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9" name="Rectangle 8"/>
          <p:cNvSpPr/>
          <p:nvPr/>
        </p:nvSpPr>
        <p:spPr>
          <a:xfrm>
            <a:off x="266699" y="82793"/>
            <a:ext cx="685800" cy="550984"/>
          </a:xfrm>
          <a:prstGeom prst="rect">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cs typeface="MV Boli" panose="02000500030200090000" pitchFamily="2" charset="0"/>
              </a:rPr>
              <a:t>Logo</a:t>
            </a:r>
          </a:p>
        </p:txBody>
      </p:sp>
      <p:sp>
        <p:nvSpPr>
          <p:cNvPr id="10" name="Rectangle 9"/>
          <p:cNvSpPr/>
          <p:nvPr/>
        </p:nvSpPr>
        <p:spPr>
          <a:xfrm>
            <a:off x="1288256" y="10330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cxnSp>
        <p:nvCxnSpPr>
          <p:cNvPr id="11" name="Connecteur droit 10"/>
          <p:cNvCxnSpPr/>
          <p:nvPr/>
        </p:nvCxnSpPr>
        <p:spPr>
          <a:xfrm>
            <a:off x="3067050"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67051" y="103309"/>
            <a:ext cx="866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CCUEIL</a:t>
            </a:r>
            <a:endParaRPr lang="fr-FR" b="1" dirty="0">
              <a:solidFill>
                <a:schemeClr val="bg1"/>
              </a:solidFill>
              <a:cs typeface="MV Boli" panose="02000500030200090000" pitchFamily="2" charset="0"/>
            </a:endParaRPr>
          </a:p>
        </p:txBody>
      </p:sp>
      <p:cxnSp>
        <p:nvCxnSpPr>
          <p:cNvPr id="13" name="Connecteur droit 12"/>
          <p:cNvCxnSpPr/>
          <p:nvPr/>
        </p:nvCxnSpPr>
        <p:spPr>
          <a:xfrm>
            <a:off x="39338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43362"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accent6">
                    <a:lumMod val="40000"/>
                    <a:lumOff val="60000"/>
                  </a:schemeClr>
                </a:solidFill>
                <a:cs typeface="MV Boli" panose="02000500030200090000" pitchFamily="2" charset="0"/>
              </a:rPr>
              <a:t>S</a:t>
            </a:r>
            <a:r>
              <a:rPr lang="fr-FR" sz="1400" b="1" i="1" u="sng" dirty="0">
                <a:solidFill>
                  <a:schemeClr val="accent6">
                    <a:lumMod val="40000"/>
                    <a:lumOff val="60000"/>
                  </a:schemeClr>
                </a:solidFill>
                <a:cs typeface="MV Boli" panose="02000500030200090000" pitchFamily="2" charset="0"/>
              </a:rPr>
              <a:t>OLO</a:t>
            </a:r>
            <a:endParaRPr lang="fr-FR" b="1" i="1" u="sng" dirty="0">
              <a:solidFill>
                <a:schemeClr val="accent6">
                  <a:lumMod val="40000"/>
                  <a:lumOff val="60000"/>
                </a:schemeClr>
              </a:solidFill>
              <a:cs typeface="MV Boli" panose="02000500030200090000" pitchFamily="2" charset="0"/>
            </a:endParaRPr>
          </a:p>
        </p:txBody>
      </p:sp>
      <p:sp>
        <p:nvSpPr>
          <p:cNvPr id="15" name="Triangle isocèle 14"/>
          <p:cNvSpPr/>
          <p:nvPr/>
        </p:nvSpPr>
        <p:spPr>
          <a:xfrm rot="10800000">
            <a:off x="4243387" y="716569"/>
            <a:ext cx="219075" cy="1428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6" name="Connecteur droit 15"/>
          <p:cNvCxnSpPr/>
          <p:nvPr/>
        </p:nvCxnSpPr>
        <p:spPr>
          <a:xfrm>
            <a:off x="4772025" y="84992"/>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79181" y="103309"/>
            <a:ext cx="61912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A</a:t>
            </a:r>
            <a:r>
              <a:rPr lang="fr-FR" sz="1400" b="1" dirty="0">
                <a:solidFill>
                  <a:schemeClr val="bg1"/>
                </a:solidFill>
                <a:cs typeface="MV Boli" panose="02000500030200090000" pitchFamily="2" charset="0"/>
              </a:rPr>
              <a:t>MIS</a:t>
            </a:r>
            <a:endParaRPr lang="fr-FR" b="1" dirty="0">
              <a:solidFill>
                <a:schemeClr val="bg1"/>
              </a:solidFill>
              <a:cs typeface="MV Boli" panose="02000500030200090000" pitchFamily="2" charset="0"/>
            </a:endParaRPr>
          </a:p>
        </p:txBody>
      </p:sp>
      <p:cxnSp>
        <p:nvCxnSpPr>
          <p:cNvPr id="18" name="Connecteur droit 17"/>
          <p:cNvCxnSpPr/>
          <p:nvPr/>
        </p:nvCxnSpPr>
        <p:spPr>
          <a:xfrm>
            <a:off x="5610225" y="8279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21" name="Rectangle 20"/>
          <p:cNvSpPr/>
          <p:nvPr/>
        </p:nvSpPr>
        <p:spPr>
          <a:xfrm>
            <a:off x="8667437"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Bonjour Diégo</a:t>
            </a:r>
          </a:p>
        </p:txBody>
      </p:sp>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1732" y="100687"/>
            <a:ext cx="464216" cy="464216"/>
          </a:xfrm>
          <a:prstGeom prst="rect">
            <a:avLst/>
          </a:prstGeom>
        </p:spPr>
      </p:pic>
      <p:sp>
        <p:nvSpPr>
          <p:cNvPr id="23" name="Rectangle 22"/>
          <p:cNvSpPr/>
          <p:nvPr/>
        </p:nvSpPr>
        <p:spPr>
          <a:xfrm>
            <a:off x="10446283" y="82793"/>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cs typeface="MV Boli" panose="02000500030200090000" pitchFamily="2" charset="0"/>
              </a:rPr>
              <a:t>Déconnexion</a:t>
            </a:r>
          </a:p>
        </p:txBody>
      </p:sp>
      <p:cxnSp>
        <p:nvCxnSpPr>
          <p:cNvPr id="24" name="Connecteur droit 23"/>
          <p:cNvCxnSpPr/>
          <p:nvPr/>
        </p:nvCxnSpPr>
        <p:spPr>
          <a:xfrm>
            <a:off x="10391775" y="75620"/>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à coins arrondis 26"/>
          <p:cNvSpPr/>
          <p:nvPr/>
        </p:nvSpPr>
        <p:spPr>
          <a:xfrm>
            <a:off x="6743692" y="5168858"/>
            <a:ext cx="1533528" cy="5099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a:off x="6572244" y="5014120"/>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accent6">
                    <a:lumMod val="40000"/>
                    <a:lumOff val="60000"/>
                  </a:schemeClr>
                </a:solidFill>
                <a:effectLst>
                  <a:outerShdw blurRad="38100" dist="38100" dir="2700000" algn="tl">
                    <a:srgbClr val="000000">
                      <a:alpha val="43137"/>
                    </a:srgbClr>
                  </a:outerShdw>
                </a:effectLst>
              </a:rPr>
              <a:t>Valider</a:t>
            </a:r>
          </a:p>
        </p:txBody>
      </p:sp>
      <p:pic>
        <p:nvPicPr>
          <p:cNvPr id="29" name="Imag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068" y="1055076"/>
            <a:ext cx="940777" cy="940777"/>
          </a:xfrm>
          <a:prstGeom prst="rect">
            <a:avLst/>
          </a:prstGeom>
        </p:spPr>
      </p:pic>
      <p:cxnSp>
        <p:nvCxnSpPr>
          <p:cNvPr id="30" name="Connecteur droit 29"/>
          <p:cNvCxnSpPr/>
          <p:nvPr/>
        </p:nvCxnSpPr>
        <p:spPr>
          <a:xfrm>
            <a:off x="7510455" y="2183789"/>
            <a:ext cx="0" cy="194310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pic>
        <p:nvPicPr>
          <p:cNvPr id="34" name="Imag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6011" y="2270680"/>
            <a:ext cx="1447681" cy="1600200"/>
          </a:xfrm>
          <a:prstGeom prst="rect">
            <a:avLst/>
          </a:prstGeom>
        </p:spPr>
      </p:pic>
      <p:cxnSp>
        <p:nvCxnSpPr>
          <p:cNvPr id="35" name="Connecteur droit 34"/>
          <p:cNvCxnSpPr/>
          <p:nvPr/>
        </p:nvCxnSpPr>
        <p:spPr>
          <a:xfrm>
            <a:off x="6206901" y="4909714"/>
            <a:ext cx="2607107" cy="2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V="1">
            <a:off x="6206901" y="4884314"/>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8814008" y="4884314"/>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154237" y="4699613"/>
            <a:ext cx="1004894" cy="212299"/>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lumMod val="75000"/>
                  </a:schemeClr>
                </a:solidFill>
                <a:cs typeface="MV Boli" panose="02000500030200090000" pitchFamily="2" charset="0"/>
              </a:rPr>
              <a:t>Saisissez ici ...</a:t>
            </a:r>
          </a:p>
        </p:txBody>
      </p:sp>
      <p:sp>
        <p:nvSpPr>
          <p:cNvPr id="40" name="Rectangle 39"/>
          <p:cNvSpPr/>
          <p:nvPr/>
        </p:nvSpPr>
        <p:spPr>
          <a:xfrm>
            <a:off x="2940771" y="399897"/>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Time</a:t>
            </a:r>
          </a:p>
        </p:txBody>
      </p:sp>
      <p:sp>
        <p:nvSpPr>
          <p:cNvPr id="41" name="Rectangle 40"/>
          <p:cNvSpPr/>
          <p:nvPr/>
        </p:nvSpPr>
        <p:spPr>
          <a:xfrm>
            <a:off x="-11" y="655759"/>
            <a:ext cx="3067059"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tx1"/>
                </a:solidFill>
                <a:cs typeface="MV Boli" panose="02000500030200090000" pitchFamily="2" charset="0"/>
              </a:rPr>
              <a:t>Liste des éléments trouvés</a:t>
            </a:r>
          </a:p>
        </p:txBody>
      </p:sp>
      <p:sp>
        <p:nvSpPr>
          <p:cNvPr id="42" name="Rectangle 41"/>
          <p:cNvSpPr/>
          <p:nvPr/>
        </p:nvSpPr>
        <p:spPr>
          <a:xfrm>
            <a:off x="195260" y="1104899"/>
            <a:ext cx="2676525" cy="1339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sz="1400" dirty="0">
                <a:solidFill>
                  <a:schemeClr val="accent2"/>
                </a:solidFill>
              </a:rPr>
              <a:t>Cristiano Ronaldo</a:t>
            </a:r>
          </a:p>
          <a:p>
            <a:pPr marL="285750" indent="-285750">
              <a:buFontTx/>
              <a:buChar char="-"/>
            </a:pPr>
            <a:r>
              <a:rPr lang="fr-FR" sz="1400" dirty="0">
                <a:solidFill>
                  <a:schemeClr val="accent2"/>
                </a:solidFill>
              </a:rPr>
              <a:t>Luka Modric</a:t>
            </a:r>
          </a:p>
          <a:p>
            <a:pPr marL="285750" indent="-285750">
              <a:buFontTx/>
              <a:buChar char="-"/>
            </a:pPr>
            <a:r>
              <a:rPr lang="fr-FR" sz="1400" dirty="0">
                <a:solidFill>
                  <a:schemeClr val="accent2"/>
                </a:solidFill>
              </a:rPr>
              <a:t>Gareth Bale</a:t>
            </a:r>
          </a:p>
          <a:p>
            <a:pPr marL="285750" indent="-285750">
              <a:buFontTx/>
              <a:buChar char="-"/>
            </a:pPr>
            <a:r>
              <a:rPr lang="fr-FR" sz="1400" dirty="0">
                <a:solidFill>
                  <a:schemeClr val="accent2"/>
                </a:solidFill>
              </a:rPr>
              <a:t>Sergio Ramos</a:t>
            </a:r>
            <a:r>
              <a:rPr lang="fr-FR" sz="1400" dirty="0">
                <a:solidFill>
                  <a:schemeClr val="tx1"/>
                </a:solidFill>
              </a:rPr>
              <a:t>    </a:t>
            </a:r>
          </a:p>
          <a:p>
            <a:endParaRPr lang="fr-FR" sz="1400" dirty="0">
              <a:solidFill>
                <a:schemeClr val="tx1"/>
              </a:solidFill>
            </a:endParaRPr>
          </a:p>
        </p:txBody>
      </p:sp>
      <p:cxnSp>
        <p:nvCxnSpPr>
          <p:cNvPr id="44" name="Connecteur droit 43"/>
          <p:cNvCxnSpPr/>
          <p:nvPr/>
        </p:nvCxnSpPr>
        <p:spPr>
          <a:xfrm>
            <a:off x="0" y="5389837"/>
            <a:ext cx="3067048" cy="0"/>
          </a:xfrm>
          <a:prstGeom prst="line">
            <a:avLst/>
          </a:prstGeom>
        </p:spPr>
        <p:style>
          <a:lnRef idx="1">
            <a:schemeClr val="dk1"/>
          </a:lnRef>
          <a:fillRef idx="0">
            <a:schemeClr val="dk1"/>
          </a:fillRef>
          <a:effectRef idx="0">
            <a:schemeClr val="dk1"/>
          </a:effectRef>
          <a:fontRef idx="minor">
            <a:schemeClr val="tx1"/>
          </a:fontRef>
        </p:style>
      </p:cxnSp>
      <p:cxnSp>
        <p:nvCxnSpPr>
          <p:cNvPr id="46" name="Connecteur droit 45"/>
          <p:cNvCxnSpPr/>
          <p:nvPr/>
        </p:nvCxnSpPr>
        <p:spPr>
          <a:xfrm flipV="1">
            <a:off x="1533518" y="5471456"/>
            <a:ext cx="1" cy="59055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48197"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trouvé(s) :</a:t>
            </a:r>
          </a:p>
        </p:txBody>
      </p:sp>
      <p:sp>
        <p:nvSpPr>
          <p:cNvPr id="48" name="Rectangle 47"/>
          <p:cNvSpPr/>
          <p:nvPr/>
        </p:nvSpPr>
        <p:spPr>
          <a:xfrm>
            <a:off x="1217289"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totaux :</a:t>
            </a:r>
          </a:p>
        </p:txBody>
      </p:sp>
      <p:sp>
        <p:nvSpPr>
          <p:cNvPr id="49" name="Rectangle 48"/>
          <p:cNvSpPr/>
          <p:nvPr/>
        </p:nvSpPr>
        <p:spPr>
          <a:xfrm>
            <a:off x="1237490" y="549176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a:t>
            </a:r>
          </a:p>
        </p:txBody>
      </p:sp>
      <p:sp>
        <p:nvSpPr>
          <p:cNvPr id="50" name="Rectangle 49"/>
          <p:cNvSpPr/>
          <p:nvPr/>
        </p:nvSpPr>
        <p:spPr>
          <a:xfrm>
            <a:off x="-248614" y="547890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4</a:t>
            </a:r>
          </a:p>
        </p:txBody>
      </p:sp>
      <p:pic>
        <p:nvPicPr>
          <p:cNvPr id="52" name="Imag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8761" y="2270564"/>
            <a:ext cx="1447786" cy="1600316"/>
          </a:xfrm>
          <a:prstGeom prst="rect">
            <a:avLst/>
          </a:prstGeom>
        </p:spPr>
      </p:pic>
      <p:pic>
        <p:nvPicPr>
          <p:cNvPr id="53" name="Imag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33761" y="112028"/>
            <a:ext cx="431386" cy="431386"/>
          </a:xfrm>
          <a:prstGeom prst="rect">
            <a:avLst/>
          </a:prstGeom>
        </p:spPr>
      </p:pic>
    </p:spTree>
    <p:extLst>
      <p:ext uri="{BB962C8B-B14F-4D97-AF65-F5344CB8AC3E}">
        <p14:creationId xmlns:p14="http://schemas.microsoft.com/office/powerpoint/2010/main" val="28661425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1004</Words>
  <Application>Microsoft Office PowerPoint</Application>
  <PresentationFormat>Grand écran</PresentationFormat>
  <Paragraphs>292</Paragraphs>
  <Slides>15</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Agency FB</vt:lpstr>
      <vt:lpstr>Arial</vt:lpstr>
      <vt:lpstr>Calibri</vt:lpstr>
      <vt:lpstr>Calibri Light</vt:lpstr>
      <vt:lpstr>Forte</vt:lpstr>
      <vt:lpstr>MV Boli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Diégo</dc:creator>
  <cp:lastModifiedBy>Diégo</cp:lastModifiedBy>
  <cp:revision>49</cp:revision>
  <dcterms:created xsi:type="dcterms:W3CDTF">2016-03-16T12:50:57Z</dcterms:created>
  <dcterms:modified xsi:type="dcterms:W3CDTF">2016-03-20T19:48:48Z</dcterms:modified>
</cp:coreProperties>
</file>