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340" r:id="rId2"/>
    <p:sldId id="257" r:id="rId3"/>
    <p:sldId id="258" r:id="rId4"/>
    <p:sldId id="259" r:id="rId5"/>
    <p:sldId id="281" r:id="rId6"/>
    <p:sldId id="277" r:id="rId7"/>
    <p:sldId id="296" r:id="rId8"/>
    <p:sldId id="279" r:id="rId9"/>
    <p:sldId id="280" r:id="rId10"/>
    <p:sldId id="282" r:id="rId11"/>
    <p:sldId id="283" r:id="rId12"/>
    <p:sldId id="287" r:id="rId13"/>
    <p:sldId id="319" r:id="rId14"/>
    <p:sldId id="336" r:id="rId15"/>
    <p:sldId id="338" r:id="rId16"/>
    <p:sldId id="301" r:id="rId17"/>
    <p:sldId id="302" r:id="rId18"/>
    <p:sldId id="303" r:id="rId19"/>
    <p:sldId id="304" r:id="rId20"/>
    <p:sldId id="305" r:id="rId21"/>
    <p:sldId id="322" r:id="rId22"/>
    <p:sldId id="308" r:id="rId23"/>
    <p:sldId id="323" r:id="rId24"/>
    <p:sldId id="337" r:id="rId25"/>
    <p:sldId id="339" r:id="rId26"/>
    <p:sldId id="278" r:id="rId27"/>
    <p:sldId id="295" r:id="rId28"/>
    <p:sldId id="260" r:id="rId29"/>
    <p:sldId id="261" r:id="rId30"/>
    <p:sldId id="270" r:id="rId31"/>
    <p:sldId id="326" r:id="rId32"/>
    <p:sldId id="264" r:id="rId33"/>
    <p:sldId id="327" r:id="rId34"/>
    <p:sldId id="334" r:id="rId35"/>
    <p:sldId id="328" r:id="rId36"/>
    <p:sldId id="288" r:id="rId37"/>
    <p:sldId id="297" r:id="rId38"/>
    <p:sldId id="289" r:id="rId39"/>
    <p:sldId id="290" r:id="rId40"/>
    <p:sldId id="291" r:id="rId41"/>
    <p:sldId id="330" r:id="rId42"/>
    <p:sldId id="294" r:id="rId43"/>
    <p:sldId id="331" r:id="rId44"/>
    <p:sldId id="335" r:id="rId45"/>
    <p:sldId id="333" r:id="rId46"/>
    <p:sldId id="271" r:id="rId47"/>
    <p:sldId id="274" r:id="rId48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  <p:embeddedFont>
      <p:font typeface="Lucida Sans" panose="020B0602030504020204" pitchFamily="34" charset="77"/>
      <p:regular r:id="rId55"/>
      <p:bold r:id="rId56"/>
      <p:italic r:id="rId57"/>
      <p:boldItalic r:id="rId58"/>
    </p:embeddedFont>
    <p:embeddedFont>
      <p:font typeface="Roboto" panose="02000000000000000000" pitchFamily="2" charset="0"/>
      <p:regular r:id="rId59"/>
      <p:bold r:id="rId60"/>
      <p:italic r:id="rId61"/>
      <p:boldItalic r:id="rId62"/>
    </p:embeddedFont>
    <p:embeddedFont>
      <p:font typeface="Roboto Condensed" panose="020F050202020403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C2C58D-B990-1C90-F4B9-C6A2EBCF36D1}" name="Tinovimba L. Hove - hovetl" initials="" userId="S::hovetl@ad.clarkson.edu::aaa0dd43-574a-4cb1-9108-728636e31fc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9"/>
    <p:restoredTop sz="92334"/>
  </p:normalViewPr>
  <p:slideViewPr>
    <p:cSldViewPr snapToGrid="0">
      <p:cViewPr varScale="1">
        <p:scale>
          <a:sx n="120" d="100"/>
          <a:sy n="120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novimba/Desktop/PCA%20Analysis/PCa%20Analysis/Analysis%20S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novimba/Desktop/PCA%20Analysis/PCa%20Analysis/Analysis%20S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novimba/Desktop/PCA%20Analysis/PCa%20Analysis/Analysis%20S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novimba/Desktop/PCA%20Analysis/PCa%20Analysis/Analysis%20S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effectLst/>
              </a:rPr>
              <a:t>Model PCa ~ </a:t>
            </a:r>
            <a:r>
              <a:rPr lang="el-GR" sz="1400" b="0" i="0" u="none" strike="noStrike" baseline="0" dirty="0">
                <a:effectLst/>
              </a:rPr>
              <a:t>β0+ β1</a:t>
            </a:r>
            <a:r>
              <a:rPr lang="en-US" sz="1400" b="0" i="0" u="none" strike="noStrike" baseline="0" dirty="0">
                <a:effectLst/>
              </a:rPr>
              <a:t>PSA</a:t>
            </a:r>
            <a:r>
              <a:rPr lang="en-US" sz="1400" b="0" i="0" u="none" strike="noStrike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'PCA Status General'!$A$42</c:f>
              <c:strCache>
                <c:ptCount val="1"/>
                <c:pt idx="0">
                  <c:v>MLR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'PCA Status General'!$B$41:$F$41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</c:strCache>
            </c:strRef>
          </c:cat>
          <c:val>
            <c:numRef>
              <c:f>'PCA Status General'!$B$42:$F$42</c:f>
              <c:numCache>
                <c:formatCode>General</c:formatCode>
                <c:ptCount val="5"/>
                <c:pt idx="0">
                  <c:v>0.59</c:v>
                </c:pt>
                <c:pt idx="1">
                  <c:v>0.77</c:v>
                </c:pt>
                <c:pt idx="2">
                  <c:v>0.41</c:v>
                </c:pt>
                <c:pt idx="3">
                  <c:v>0.56999999999999995</c:v>
                </c:pt>
                <c:pt idx="4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4E-5E44-8B96-4F7621D25891}"/>
            </c:ext>
          </c:extLst>
        </c:ser>
        <c:ser>
          <c:idx val="1"/>
          <c:order val="1"/>
          <c:tx>
            <c:strRef>
              <c:f>'PCA Status General'!$A$43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'PCA Status General'!$B$41:$F$41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</c:strCache>
            </c:strRef>
          </c:cat>
          <c:val>
            <c:numRef>
              <c:f>'PCA Status General'!$B$43:$F$43</c:f>
              <c:numCache>
                <c:formatCode>General</c:formatCode>
                <c:ptCount val="5"/>
                <c:pt idx="0">
                  <c:v>0.52</c:v>
                </c:pt>
                <c:pt idx="1">
                  <c:v>0.63</c:v>
                </c:pt>
                <c:pt idx="2">
                  <c:v>0.41</c:v>
                </c:pt>
                <c:pt idx="3">
                  <c:v>0.52</c:v>
                </c:pt>
                <c:pt idx="4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4E-5E44-8B96-4F7621D25891}"/>
            </c:ext>
          </c:extLst>
        </c:ser>
        <c:ser>
          <c:idx val="2"/>
          <c:order val="2"/>
          <c:tx>
            <c:strRef>
              <c:f>'PCA Status General'!$A$44</c:f>
              <c:strCache>
                <c:ptCount val="1"/>
                <c:pt idx="0">
                  <c:v>RVM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'PCA Status General'!$B$41:$F$41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</c:strCache>
            </c:strRef>
          </c:cat>
          <c:val>
            <c:numRef>
              <c:f>'PCA Status General'!$B$44:$F$44</c:f>
              <c:numCache>
                <c:formatCode>General</c:formatCode>
                <c:ptCount val="5"/>
                <c:pt idx="0">
                  <c:v>0.33</c:v>
                </c:pt>
                <c:pt idx="1">
                  <c:v>0.67</c:v>
                </c:pt>
                <c:pt idx="2">
                  <c:v>0</c:v>
                </c:pt>
                <c:pt idx="3">
                  <c:v>0.4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4E-5E44-8B96-4F7621D258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394336"/>
        <c:axId val="947863104"/>
      </c:barChart>
      <c:catAx>
        <c:axId val="94739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863104"/>
        <c:crosses val="autoZero"/>
        <c:auto val="1"/>
        <c:lblAlgn val="ctr"/>
        <c:lblOffset val="100"/>
        <c:noMultiLvlLbl val="0"/>
      </c:catAx>
      <c:valAx>
        <c:axId val="94786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739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</a:rPr>
              <a:t>Model: PCa ~ </a:t>
            </a:r>
            <a:r>
              <a:rPr lang="el-GR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</a:rPr>
              <a:t>β0+ β1</a:t>
            </a: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</a:rPr>
              <a:t>PSA+ </a:t>
            </a:r>
            <a:r>
              <a:rPr lang="el-GR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</a:rPr>
              <a:t>β2</a:t>
            </a: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effectLst/>
              </a:rPr>
              <a:t>Exon4a</a:t>
            </a: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'PCA Status General'!$J$42</c:f>
              <c:strCache>
                <c:ptCount val="1"/>
                <c:pt idx="0">
                  <c:v>MLR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'PCA Status General'!$K$41:$O$41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</c:strCache>
            </c:strRef>
          </c:cat>
          <c:val>
            <c:numRef>
              <c:f>'PCA Status General'!$K$42:$O$42</c:f>
              <c:numCache>
                <c:formatCode>General</c:formatCode>
                <c:ptCount val="5"/>
                <c:pt idx="0">
                  <c:v>0.83</c:v>
                </c:pt>
                <c:pt idx="1">
                  <c:v>1</c:v>
                </c:pt>
                <c:pt idx="2">
                  <c:v>0.67</c:v>
                </c:pt>
                <c:pt idx="3">
                  <c:v>0.75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69-0044-8716-5B682F1B8A14}"/>
            </c:ext>
          </c:extLst>
        </c:ser>
        <c:ser>
          <c:idx val="1"/>
          <c:order val="1"/>
          <c:tx>
            <c:strRef>
              <c:f>'PCA Status General'!$J$43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'PCA Status General'!$K$41:$O$41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</c:strCache>
            </c:strRef>
          </c:cat>
          <c:val>
            <c:numRef>
              <c:f>'PCA Status General'!$K$43:$O$43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0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69-0044-8716-5B682F1B8A14}"/>
            </c:ext>
          </c:extLst>
        </c:ser>
        <c:ser>
          <c:idx val="2"/>
          <c:order val="2"/>
          <c:tx>
            <c:strRef>
              <c:f>'PCA Status General'!$J$44</c:f>
              <c:strCache>
                <c:ptCount val="1"/>
                <c:pt idx="0">
                  <c:v>RVM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'PCA Status General'!$K$41:$O$41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</c:strCache>
            </c:strRef>
          </c:cat>
          <c:val>
            <c:numRef>
              <c:f>'PCA Status General'!$K$44:$O$44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0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69-0044-8716-5B682F1B8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6381232"/>
        <c:axId val="846382944"/>
      </c:barChart>
      <c:catAx>
        <c:axId val="84638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382944"/>
        <c:crosses val="autoZero"/>
        <c:auto val="1"/>
        <c:lblAlgn val="ctr"/>
        <c:lblOffset val="100"/>
        <c:noMultiLvlLbl val="0"/>
      </c:catAx>
      <c:valAx>
        <c:axId val="84638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638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>
                <a:effectLst/>
              </a:rPr>
              <a:t>Model: PCa ~ </a:t>
            </a:r>
            <a:r>
              <a:rPr lang="el-GR" sz="1400" b="1" i="0" u="none" strike="noStrike" baseline="0" dirty="0">
                <a:effectLst/>
              </a:rPr>
              <a:t>β0+ β1</a:t>
            </a:r>
            <a:r>
              <a:rPr lang="en-US" sz="1400" b="1" i="0" u="none" strike="noStrike" baseline="0" dirty="0">
                <a:effectLst/>
              </a:rPr>
              <a:t>PSA+ </a:t>
            </a:r>
            <a:r>
              <a:rPr lang="el-GR" sz="1400" b="1" i="0" u="none" strike="noStrike" baseline="0" dirty="0">
                <a:effectLst/>
              </a:rPr>
              <a:t>β2</a:t>
            </a:r>
            <a:r>
              <a:rPr lang="en-US" sz="1400" b="1" i="0" u="none" strike="noStrike" baseline="0" dirty="0">
                <a:effectLst/>
              </a:rPr>
              <a:t>Exon9</a:t>
            </a:r>
            <a:r>
              <a:rPr lang="en-US" sz="1400" b="1" i="0" u="none" strike="noStrike" baseline="0" dirty="0"/>
              <a:t>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'PCA Risk After Resampling'!$A$40</c:f>
              <c:strCache>
                <c:ptCount val="1"/>
                <c:pt idx="0">
                  <c:v>MLR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'PCA Risk After Resampling'!$B$39:$F$39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</c:strCache>
            </c:strRef>
          </c:cat>
          <c:val>
            <c:numRef>
              <c:f>'PCA Risk After Resampling'!$B$40:$F$40</c:f>
              <c:numCache>
                <c:formatCode>General</c:formatCode>
                <c:ptCount val="5"/>
                <c:pt idx="0">
                  <c:v>0.81</c:v>
                </c:pt>
                <c:pt idx="1">
                  <c:v>0.67</c:v>
                </c:pt>
                <c:pt idx="2">
                  <c:v>0.92</c:v>
                </c:pt>
                <c:pt idx="3">
                  <c:v>0.88</c:v>
                </c:pt>
                <c:pt idx="4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8-F64D-9EFC-0660A0B4CBAA}"/>
            </c:ext>
          </c:extLst>
        </c:ser>
        <c:ser>
          <c:idx val="1"/>
          <c:order val="1"/>
          <c:tx>
            <c:strRef>
              <c:f>'PCA Risk After Resampling'!$A$41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'PCA Risk After Resampling'!$B$39:$F$39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</c:strCache>
            </c:strRef>
          </c:cat>
          <c:val>
            <c:numRef>
              <c:f>'PCA Risk After Resampling'!$B$41:$F$41</c:f>
              <c:numCache>
                <c:formatCode>General</c:formatCode>
                <c:ptCount val="5"/>
                <c:pt idx="0">
                  <c:v>0.79</c:v>
                </c:pt>
                <c:pt idx="1">
                  <c:v>0.81</c:v>
                </c:pt>
                <c:pt idx="2">
                  <c:v>0.78</c:v>
                </c:pt>
                <c:pt idx="3">
                  <c:v>0.73</c:v>
                </c:pt>
                <c:pt idx="4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98-F64D-9EFC-0660A0B4CBAA}"/>
            </c:ext>
          </c:extLst>
        </c:ser>
        <c:ser>
          <c:idx val="2"/>
          <c:order val="2"/>
          <c:tx>
            <c:strRef>
              <c:f>'PCA Risk After Resampling'!$A$42</c:f>
              <c:strCache>
                <c:ptCount val="1"/>
                <c:pt idx="0">
                  <c:v>RVM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'PCA Risk After Resampling'!$B$39:$F$39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</c:strCache>
            </c:strRef>
          </c:cat>
          <c:val>
            <c:numRef>
              <c:f>'PCA Risk After Resampling'!$B$42:$F$42</c:f>
              <c:numCache>
                <c:formatCode>General</c:formatCode>
                <c:ptCount val="5"/>
                <c:pt idx="0">
                  <c:v>0.71</c:v>
                </c:pt>
                <c:pt idx="1">
                  <c:v>0.76</c:v>
                </c:pt>
                <c:pt idx="2">
                  <c:v>0.67</c:v>
                </c:pt>
                <c:pt idx="3">
                  <c:v>0.66</c:v>
                </c:pt>
                <c:pt idx="4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98-F64D-9EFC-0660A0B4C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689264"/>
        <c:axId val="2146690992"/>
      </c:barChart>
      <c:catAx>
        <c:axId val="214668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690992"/>
        <c:crosses val="autoZero"/>
        <c:auto val="1"/>
        <c:lblAlgn val="ctr"/>
        <c:lblOffset val="100"/>
        <c:noMultiLvlLbl val="0"/>
      </c:catAx>
      <c:valAx>
        <c:axId val="214669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68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>
                <a:effectLst/>
              </a:rPr>
              <a:t>Model PCa ~ </a:t>
            </a:r>
            <a:r>
              <a:rPr lang="el-GR" sz="1400" b="1" i="0" u="none" strike="noStrike" baseline="0" dirty="0">
                <a:effectLst/>
              </a:rPr>
              <a:t>β0+ β1</a:t>
            </a:r>
            <a:r>
              <a:rPr lang="en-US" sz="1400" b="1" i="0" u="none" strike="noStrike" baseline="0" dirty="0">
                <a:effectLst/>
              </a:rPr>
              <a:t>PSA+ </a:t>
            </a:r>
            <a:r>
              <a:rPr lang="el-GR" sz="1400" b="1" i="0" u="none" strike="noStrike" baseline="0" dirty="0">
                <a:effectLst/>
              </a:rPr>
              <a:t>β2</a:t>
            </a:r>
            <a:r>
              <a:rPr lang="en-US" sz="1400" b="1" i="0" u="none" strike="noStrike" baseline="0" dirty="0">
                <a:effectLst/>
              </a:rPr>
              <a:t>Exon4a</a:t>
            </a:r>
            <a:r>
              <a:rPr lang="en-US" sz="1400" b="1" i="0" u="none" strike="noStrike" baseline="0" dirty="0"/>
              <a:t>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'PCA Risk After Resampling'!$I$40</c:f>
              <c:strCache>
                <c:ptCount val="1"/>
                <c:pt idx="0">
                  <c:v>MLR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'PCA Risk After Resampling'!$J$39:$N$39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</c:strCache>
            </c:strRef>
          </c:cat>
          <c:val>
            <c:numRef>
              <c:f>'PCA Risk After Resampling'!$J$40:$N$40</c:f>
              <c:numCache>
                <c:formatCode>General</c:formatCode>
                <c:ptCount val="5"/>
                <c:pt idx="0">
                  <c:v>0.91</c:v>
                </c:pt>
                <c:pt idx="1">
                  <c:v>0.8</c:v>
                </c:pt>
                <c:pt idx="2">
                  <c:v>1</c:v>
                </c:pt>
                <c:pt idx="3">
                  <c:v>1</c:v>
                </c:pt>
                <c:pt idx="4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9C-3141-B8C3-317DD9436BBF}"/>
            </c:ext>
          </c:extLst>
        </c:ser>
        <c:ser>
          <c:idx val="1"/>
          <c:order val="1"/>
          <c:tx>
            <c:strRef>
              <c:f>'PCA Risk After Resampling'!$I$41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'PCA Risk After Resampling'!$J$39:$N$39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</c:strCache>
            </c:strRef>
          </c:cat>
          <c:val>
            <c:numRef>
              <c:f>'PCA Risk After Resampling'!$J$41:$N$41</c:f>
              <c:numCache>
                <c:formatCode>General</c:formatCode>
                <c:ptCount val="5"/>
                <c:pt idx="0">
                  <c:v>0.91</c:v>
                </c:pt>
                <c:pt idx="1">
                  <c:v>1</c:v>
                </c:pt>
                <c:pt idx="2">
                  <c:v>0.83</c:v>
                </c:pt>
                <c:pt idx="3">
                  <c:v>0.83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9C-3141-B8C3-317DD9436BBF}"/>
            </c:ext>
          </c:extLst>
        </c:ser>
        <c:ser>
          <c:idx val="2"/>
          <c:order val="2"/>
          <c:tx>
            <c:strRef>
              <c:f>'PCA Risk After Resampling'!$I$42</c:f>
              <c:strCache>
                <c:ptCount val="1"/>
                <c:pt idx="0">
                  <c:v>RVM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'PCA Risk After Resampling'!$J$39:$N$39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PPV</c:v>
                </c:pt>
                <c:pt idx="4">
                  <c:v>NPV</c:v>
                </c:pt>
              </c:strCache>
            </c:strRef>
          </c:cat>
          <c:val>
            <c:numRef>
              <c:f>'PCA Risk After Resampling'!$J$42:$N$42</c:f>
              <c:numCache>
                <c:formatCode>General</c:formatCode>
                <c:ptCount val="5"/>
                <c:pt idx="0">
                  <c:v>0.91</c:v>
                </c:pt>
                <c:pt idx="1">
                  <c:v>1</c:v>
                </c:pt>
                <c:pt idx="2">
                  <c:v>0.83</c:v>
                </c:pt>
                <c:pt idx="3">
                  <c:v>0.83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9C-3141-B8C3-317DD9436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1145727"/>
        <c:axId val="851147439"/>
      </c:barChart>
      <c:catAx>
        <c:axId val="851145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147439"/>
        <c:crosses val="autoZero"/>
        <c:auto val="1"/>
        <c:lblAlgn val="ctr"/>
        <c:lblOffset val="100"/>
        <c:noMultiLvlLbl val="0"/>
      </c:catAx>
      <c:valAx>
        <c:axId val="85114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145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057BE-7438-1746-86F4-91E4D24CB042}" type="doc">
      <dgm:prSet loTypeId="urn:microsoft.com/office/officeart/2005/8/layout/process5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CD604329-3A38-F841-80F4-56F9B2F7A8D6}">
      <dgm:prSet phldrT="[Text]"/>
      <dgm:spPr>
        <a:gradFill flip="none" rotWithShape="1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0" scaled="1"/>
          <a:tileRect/>
        </a:gra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DATA LOADING &amp; CLEANING</a:t>
          </a:r>
        </a:p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Outlier Removal</a:t>
          </a:r>
        </a:p>
        <a:p>
          <a:r>
            <a:rPr lang="en-US" dirty="0">
              <a:solidFill>
                <a:schemeClr val="tx1"/>
              </a:solidFill>
            </a:rPr>
            <a:t>- Normalization </a:t>
          </a:r>
        </a:p>
      </dgm:t>
    </dgm:pt>
    <dgm:pt modelId="{571804C8-2020-F54C-A81C-5EE0C46E03A4}" type="parTrans" cxnId="{D0A036EF-D2A8-F348-9CAC-658FF555FC9B}">
      <dgm:prSet/>
      <dgm:spPr/>
      <dgm:t>
        <a:bodyPr/>
        <a:lstStyle/>
        <a:p>
          <a:endParaRPr lang="en-US"/>
        </a:p>
      </dgm:t>
    </dgm:pt>
    <dgm:pt modelId="{DA720904-D74D-8346-8B79-66C28FCCA856}" type="sibTrans" cxnId="{D0A036EF-D2A8-F348-9CAC-658FF555FC9B}">
      <dgm:prSet/>
      <dgm:spPr>
        <a:solidFill>
          <a:srgbClr val="C00000"/>
        </a:solidFill>
      </dgm:spPr>
      <dgm:t>
        <a:bodyPr/>
        <a:lstStyle/>
        <a:p>
          <a:endParaRPr lang="en-US" dirty="0"/>
        </a:p>
      </dgm:t>
    </dgm:pt>
    <dgm:pt modelId="{9EA8604E-9B2A-CD43-BA01-AA8EC5AD0854}">
      <dgm:prSet phldrT="[Text]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DATA VISUALIZATION</a:t>
          </a:r>
        </a:p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Boxplots</a:t>
          </a:r>
        </a:p>
      </dgm:t>
    </dgm:pt>
    <dgm:pt modelId="{B79AF5EF-4B35-4F4A-9B76-3FE86DB06099}" type="parTrans" cxnId="{B59E0588-B321-304C-AC7E-83B3872AB788}">
      <dgm:prSet/>
      <dgm:spPr/>
      <dgm:t>
        <a:bodyPr/>
        <a:lstStyle/>
        <a:p>
          <a:endParaRPr lang="en-US"/>
        </a:p>
      </dgm:t>
    </dgm:pt>
    <dgm:pt modelId="{B0CBE98F-4BC8-C443-AB87-CCC4848ACFDB}" type="sibTrans" cxnId="{B59E0588-B321-304C-AC7E-83B3872AB788}">
      <dgm:prSet/>
      <dgm:spPr>
        <a:solidFill>
          <a:srgbClr val="C00000"/>
        </a:solidFill>
      </dgm:spPr>
      <dgm:t>
        <a:bodyPr/>
        <a:lstStyle/>
        <a:p>
          <a:endParaRPr lang="en-US" dirty="0"/>
        </a:p>
      </dgm:t>
    </dgm:pt>
    <dgm:pt modelId="{8EA6B882-9779-4840-8ECB-1B720672155E}">
      <dgm:prSet phldrT="[Text]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FEATURE SELECTION</a:t>
          </a:r>
        </a:p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Z significance test</a:t>
          </a:r>
        </a:p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- Correlation Matrix</a:t>
          </a:r>
        </a:p>
      </dgm:t>
    </dgm:pt>
    <dgm:pt modelId="{279AEDF0-3E6D-504A-819E-568519BBE00A}" type="parTrans" cxnId="{77DF66CB-4EA4-D44B-A5C7-841983E0F550}">
      <dgm:prSet/>
      <dgm:spPr/>
      <dgm:t>
        <a:bodyPr/>
        <a:lstStyle/>
        <a:p>
          <a:endParaRPr lang="en-US"/>
        </a:p>
      </dgm:t>
    </dgm:pt>
    <dgm:pt modelId="{A56B2586-528C-3640-847F-A0D56B764454}" type="sibTrans" cxnId="{77DF66CB-4EA4-D44B-A5C7-841983E0F550}">
      <dgm:prSet/>
      <dgm:spPr>
        <a:solidFill>
          <a:srgbClr val="C00000"/>
        </a:solidFill>
      </dgm:spPr>
      <dgm:t>
        <a:bodyPr/>
        <a:lstStyle/>
        <a:p>
          <a:endParaRPr lang="en-US" dirty="0"/>
        </a:p>
      </dgm:t>
    </dgm:pt>
    <dgm:pt modelId="{61DC47CA-6B00-E547-957E-E0355B2A8603}">
      <dgm:prSet phldrT="[Text]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MODEL SELECTION</a:t>
          </a:r>
        </a:p>
        <a:p>
          <a:r>
            <a:rPr lang="en-US" dirty="0">
              <a:solidFill>
                <a:schemeClr val="tx1"/>
              </a:solidFill>
            </a:rPr>
            <a:t>- Likelihood Ratio Test</a:t>
          </a:r>
        </a:p>
        <a:p>
          <a:r>
            <a:rPr lang="en-US" dirty="0">
              <a:solidFill>
                <a:schemeClr val="tx1"/>
              </a:solidFill>
            </a:rPr>
            <a:t>- </a:t>
          </a:r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Multiple Logistic Regression</a:t>
          </a:r>
        </a:p>
        <a:p>
          <a:r>
            <a:rPr lang="en-US" dirty="0">
              <a:solidFill>
                <a:schemeClr val="tx1"/>
              </a:solidFill>
            </a:rPr>
            <a:t>- ROC Curve, AUC</a:t>
          </a:r>
        </a:p>
      </dgm:t>
    </dgm:pt>
    <dgm:pt modelId="{7395636E-D446-8446-8C6F-49C44D2BD4E8}" type="parTrans" cxnId="{E1B954A4-B84D-D647-9958-B262BFC6C9FA}">
      <dgm:prSet/>
      <dgm:spPr/>
      <dgm:t>
        <a:bodyPr/>
        <a:lstStyle/>
        <a:p>
          <a:endParaRPr lang="en-US"/>
        </a:p>
      </dgm:t>
    </dgm:pt>
    <dgm:pt modelId="{EB34A9A5-A479-6645-BD99-0B2A353D3E96}" type="sibTrans" cxnId="{E1B954A4-B84D-D647-9958-B262BFC6C9FA}">
      <dgm:prSet/>
      <dgm:spPr>
        <a:solidFill>
          <a:srgbClr val="C00000"/>
        </a:solidFill>
      </dgm:spPr>
      <dgm:t>
        <a:bodyPr/>
        <a:lstStyle/>
        <a:p>
          <a:endParaRPr lang="en-US" dirty="0"/>
        </a:p>
      </dgm:t>
    </dgm:pt>
    <dgm:pt modelId="{4C38AFD0-A09B-8645-8989-3562515A1C42}">
      <dgm:prSet phldrT="[Text]" custT="1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1000" dirty="0">
              <a:solidFill>
                <a:schemeClr val="tx1"/>
              </a:solidFill>
            </a:rPr>
            <a:t>MODEL EVALUATION</a:t>
          </a:r>
          <a:endParaRPr lang="en-US" sz="900" dirty="0">
            <a:solidFill>
              <a:schemeClr val="tx1"/>
            </a:solidFill>
          </a:endParaRPr>
        </a:p>
        <a:p>
          <a:r>
            <a:rPr lang="en-US" sz="900" dirty="0">
              <a:solidFill>
                <a:schemeClr val="tx1"/>
              </a:solidFill>
            </a:rPr>
            <a:t>- </a:t>
          </a:r>
          <a:r>
            <a:rPr lang="en-US" sz="900" dirty="0">
              <a:solidFill>
                <a:schemeClr val="tx1">
                  <a:lumMod val="95000"/>
                  <a:lumOff val="5000"/>
                </a:schemeClr>
              </a:solidFill>
            </a:rPr>
            <a:t>Multiple Logistic Regression</a:t>
          </a:r>
        </a:p>
        <a:p>
          <a:r>
            <a:rPr lang="en-US" sz="900" dirty="0">
              <a:solidFill>
                <a:schemeClr val="tx1">
                  <a:lumMod val="95000"/>
                  <a:lumOff val="5000"/>
                </a:schemeClr>
              </a:solidFill>
            </a:rPr>
            <a:t>- Support Vector Machines</a:t>
          </a:r>
        </a:p>
        <a:p>
          <a:r>
            <a:rPr lang="en-US" sz="900" dirty="0">
              <a:solidFill>
                <a:schemeClr val="tx1">
                  <a:lumMod val="95000"/>
                  <a:lumOff val="5000"/>
                </a:schemeClr>
              </a:solidFill>
            </a:rPr>
            <a:t>-Relevance Vector Machines</a:t>
          </a:r>
        </a:p>
      </dgm:t>
    </dgm:pt>
    <dgm:pt modelId="{17253DF3-CAA6-3945-8E1C-6702509F4EAF}" type="parTrans" cxnId="{EC60F6FC-143E-CD44-BC80-8713F1E7279D}">
      <dgm:prSet/>
      <dgm:spPr/>
      <dgm:t>
        <a:bodyPr/>
        <a:lstStyle/>
        <a:p>
          <a:endParaRPr lang="en-US"/>
        </a:p>
      </dgm:t>
    </dgm:pt>
    <dgm:pt modelId="{DE66881A-CB68-7A4F-854A-A6B3A5161D58}" type="sibTrans" cxnId="{EC60F6FC-143E-CD44-BC80-8713F1E7279D}">
      <dgm:prSet/>
      <dgm:spPr/>
      <dgm:t>
        <a:bodyPr/>
        <a:lstStyle/>
        <a:p>
          <a:endParaRPr lang="en-US"/>
        </a:p>
      </dgm:t>
    </dgm:pt>
    <dgm:pt modelId="{E9B0FF93-6816-D644-8819-B56BEA825726}" type="pres">
      <dgm:prSet presAssocID="{39E057BE-7438-1746-86F4-91E4D24CB042}" presName="diagram" presStyleCnt="0">
        <dgm:presLayoutVars>
          <dgm:dir/>
          <dgm:resizeHandles val="exact"/>
        </dgm:presLayoutVars>
      </dgm:prSet>
      <dgm:spPr/>
    </dgm:pt>
    <dgm:pt modelId="{E37D422A-D2C5-9C45-9444-D954D737EE6E}" type="pres">
      <dgm:prSet presAssocID="{CD604329-3A38-F841-80F4-56F9B2F7A8D6}" presName="node" presStyleLbl="node1" presStyleIdx="0" presStyleCnt="5" custScaleX="145803">
        <dgm:presLayoutVars>
          <dgm:bulletEnabled val="1"/>
        </dgm:presLayoutVars>
      </dgm:prSet>
      <dgm:spPr/>
    </dgm:pt>
    <dgm:pt modelId="{50F2D8B2-12CB-FE4B-A1D3-8605432198E8}" type="pres">
      <dgm:prSet presAssocID="{DA720904-D74D-8346-8B79-66C28FCCA856}" presName="sibTrans" presStyleLbl="sibTrans2D1" presStyleIdx="0" presStyleCnt="4"/>
      <dgm:spPr/>
    </dgm:pt>
    <dgm:pt modelId="{915668C7-EA06-DE42-9E9B-43B8C0F3608B}" type="pres">
      <dgm:prSet presAssocID="{DA720904-D74D-8346-8B79-66C28FCCA856}" presName="connectorText" presStyleLbl="sibTrans2D1" presStyleIdx="0" presStyleCnt="4"/>
      <dgm:spPr/>
    </dgm:pt>
    <dgm:pt modelId="{8FCB4F2B-A187-6B40-80BA-D3CC12564B06}" type="pres">
      <dgm:prSet presAssocID="{9EA8604E-9B2A-CD43-BA01-AA8EC5AD0854}" presName="node" presStyleLbl="node1" presStyleIdx="1" presStyleCnt="5" custScaleX="143105" custLinFactNeighborX="0" custLinFactNeighborY="-633">
        <dgm:presLayoutVars>
          <dgm:bulletEnabled val="1"/>
        </dgm:presLayoutVars>
      </dgm:prSet>
      <dgm:spPr/>
    </dgm:pt>
    <dgm:pt modelId="{2749158D-761E-BC4E-A091-E4605794AF87}" type="pres">
      <dgm:prSet presAssocID="{B0CBE98F-4BC8-C443-AB87-CCC4848ACFDB}" presName="sibTrans" presStyleLbl="sibTrans2D1" presStyleIdx="1" presStyleCnt="4"/>
      <dgm:spPr/>
    </dgm:pt>
    <dgm:pt modelId="{D940BC62-AC71-FE4D-9791-9CE1B94717CC}" type="pres">
      <dgm:prSet presAssocID="{B0CBE98F-4BC8-C443-AB87-CCC4848ACFDB}" presName="connectorText" presStyleLbl="sibTrans2D1" presStyleIdx="1" presStyleCnt="4"/>
      <dgm:spPr/>
    </dgm:pt>
    <dgm:pt modelId="{C89DCBDF-1DAA-034A-AA96-B2B0631B56ED}" type="pres">
      <dgm:prSet presAssocID="{8EA6B882-9779-4840-8ECB-1B720672155E}" presName="node" presStyleLbl="node1" presStyleIdx="2" presStyleCnt="5" custScaleX="143090" custLinFactNeighborX="1766" custLinFactNeighborY="-633">
        <dgm:presLayoutVars>
          <dgm:bulletEnabled val="1"/>
        </dgm:presLayoutVars>
      </dgm:prSet>
      <dgm:spPr/>
    </dgm:pt>
    <dgm:pt modelId="{63DFABA2-36AA-5347-8DA0-392F30BF6E57}" type="pres">
      <dgm:prSet presAssocID="{A56B2586-528C-3640-847F-A0D56B764454}" presName="sibTrans" presStyleLbl="sibTrans2D1" presStyleIdx="2" presStyleCnt="4"/>
      <dgm:spPr/>
    </dgm:pt>
    <dgm:pt modelId="{7701B6C5-6E78-6845-8035-C787E85AE310}" type="pres">
      <dgm:prSet presAssocID="{A56B2586-528C-3640-847F-A0D56B764454}" presName="connectorText" presStyleLbl="sibTrans2D1" presStyleIdx="2" presStyleCnt="4"/>
      <dgm:spPr/>
    </dgm:pt>
    <dgm:pt modelId="{C49FC794-2BCA-BA45-A2BD-E84ADD84C681}" type="pres">
      <dgm:prSet presAssocID="{61DC47CA-6B00-E547-957E-E0355B2A8603}" presName="node" presStyleLbl="node1" presStyleIdx="3" presStyleCnt="5" custScaleX="144765" custScaleY="94289">
        <dgm:presLayoutVars>
          <dgm:bulletEnabled val="1"/>
        </dgm:presLayoutVars>
      </dgm:prSet>
      <dgm:spPr/>
    </dgm:pt>
    <dgm:pt modelId="{4330A9D6-1DAB-EE45-A7A9-948777641B95}" type="pres">
      <dgm:prSet presAssocID="{EB34A9A5-A479-6645-BD99-0B2A353D3E96}" presName="sibTrans" presStyleLbl="sibTrans2D1" presStyleIdx="3" presStyleCnt="4"/>
      <dgm:spPr/>
    </dgm:pt>
    <dgm:pt modelId="{EFC5DF4F-7C25-0A49-9177-40FC73B16C31}" type="pres">
      <dgm:prSet presAssocID="{EB34A9A5-A479-6645-BD99-0B2A353D3E96}" presName="connectorText" presStyleLbl="sibTrans2D1" presStyleIdx="3" presStyleCnt="4"/>
      <dgm:spPr/>
    </dgm:pt>
    <dgm:pt modelId="{E692708A-2EBF-5C43-A6BC-67FA2F582D23}" type="pres">
      <dgm:prSet presAssocID="{4C38AFD0-A09B-8645-8989-3562515A1C42}" presName="node" presStyleLbl="node1" presStyleIdx="4" presStyleCnt="5" custScaleX="145870">
        <dgm:presLayoutVars>
          <dgm:bulletEnabled val="1"/>
        </dgm:presLayoutVars>
      </dgm:prSet>
      <dgm:spPr/>
    </dgm:pt>
  </dgm:ptLst>
  <dgm:cxnLst>
    <dgm:cxn modelId="{A7D66503-A797-614E-BCD6-7DE442516392}" type="presOf" srcId="{39E057BE-7438-1746-86F4-91E4D24CB042}" destId="{E9B0FF93-6816-D644-8819-B56BEA825726}" srcOrd="0" destOrd="0" presId="urn:microsoft.com/office/officeart/2005/8/layout/process5"/>
    <dgm:cxn modelId="{B80BC306-4C44-5446-B1D8-06FF948A71E9}" type="presOf" srcId="{EB34A9A5-A479-6645-BD99-0B2A353D3E96}" destId="{EFC5DF4F-7C25-0A49-9177-40FC73B16C31}" srcOrd="1" destOrd="0" presId="urn:microsoft.com/office/officeart/2005/8/layout/process5"/>
    <dgm:cxn modelId="{D932C00A-317F-2949-BA7B-D0DBC2941C12}" type="presOf" srcId="{A56B2586-528C-3640-847F-A0D56B764454}" destId="{63DFABA2-36AA-5347-8DA0-392F30BF6E57}" srcOrd="0" destOrd="0" presId="urn:microsoft.com/office/officeart/2005/8/layout/process5"/>
    <dgm:cxn modelId="{DF86ED18-0D79-E944-8A97-32BE1F01864F}" type="presOf" srcId="{EB34A9A5-A479-6645-BD99-0B2A353D3E96}" destId="{4330A9D6-1DAB-EE45-A7A9-948777641B95}" srcOrd="0" destOrd="0" presId="urn:microsoft.com/office/officeart/2005/8/layout/process5"/>
    <dgm:cxn modelId="{96045C32-42C1-3B45-8507-8E4EE900CE14}" type="presOf" srcId="{61DC47CA-6B00-E547-957E-E0355B2A8603}" destId="{C49FC794-2BCA-BA45-A2BD-E84ADD84C681}" srcOrd="0" destOrd="0" presId="urn:microsoft.com/office/officeart/2005/8/layout/process5"/>
    <dgm:cxn modelId="{10D72F35-E1AF-6D40-B4D3-D281ED9D1A06}" type="presOf" srcId="{B0CBE98F-4BC8-C443-AB87-CCC4848ACFDB}" destId="{D940BC62-AC71-FE4D-9791-9CE1B94717CC}" srcOrd="1" destOrd="0" presId="urn:microsoft.com/office/officeart/2005/8/layout/process5"/>
    <dgm:cxn modelId="{1C85F445-90DE-594A-96E2-439658963687}" type="presOf" srcId="{B0CBE98F-4BC8-C443-AB87-CCC4848ACFDB}" destId="{2749158D-761E-BC4E-A091-E4605794AF87}" srcOrd="0" destOrd="0" presId="urn:microsoft.com/office/officeart/2005/8/layout/process5"/>
    <dgm:cxn modelId="{1FB17086-A785-5E49-B500-4A0E3B9C673E}" type="presOf" srcId="{DA720904-D74D-8346-8B79-66C28FCCA856}" destId="{50F2D8B2-12CB-FE4B-A1D3-8605432198E8}" srcOrd="0" destOrd="0" presId="urn:microsoft.com/office/officeart/2005/8/layout/process5"/>
    <dgm:cxn modelId="{B59E0588-B321-304C-AC7E-83B3872AB788}" srcId="{39E057BE-7438-1746-86F4-91E4D24CB042}" destId="{9EA8604E-9B2A-CD43-BA01-AA8EC5AD0854}" srcOrd="1" destOrd="0" parTransId="{B79AF5EF-4B35-4F4A-9B76-3FE86DB06099}" sibTransId="{B0CBE98F-4BC8-C443-AB87-CCC4848ACFDB}"/>
    <dgm:cxn modelId="{59EDED95-8C83-344B-A49E-7F0209A81686}" type="presOf" srcId="{A56B2586-528C-3640-847F-A0D56B764454}" destId="{7701B6C5-6E78-6845-8035-C787E85AE310}" srcOrd="1" destOrd="0" presId="urn:microsoft.com/office/officeart/2005/8/layout/process5"/>
    <dgm:cxn modelId="{2C3B489A-17A4-0645-9073-813E1C07EC1E}" type="presOf" srcId="{CD604329-3A38-F841-80F4-56F9B2F7A8D6}" destId="{E37D422A-D2C5-9C45-9444-D954D737EE6E}" srcOrd="0" destOrd="0" presId="urn:microsoft.com/office/officeart/2005/8/layout/process5"/>
    <dgm:cxn modelId="{FEC74BA4-8755-F849-8B52-D4052F3974CC}" type="presOf" srcId="{4C38AFD0-A09B-8645-8989-3562515A1C42}" destId="{E692708A-2EBF-5C43-A6BC-67FA2F582D23}" srcOrd="0" destOrd="0" presId="urn:microsoft.com/office/officeart/2005/8/layout/process5"/>
    <dgm:cxn modelId="{E1B954A4-B84D-D647-9958-B262BFC6C9FA}" srcId="{39E057BE-7438-1746-86F4-91E4D24CB042}" destId="{61DC47CA-6B00-E547-957E-E0355B2A8603}" srcOrd="3" destOrd="0" parTransId="{7395636E-D446-8446-8C6F-49C44D2BD4E8}" sibTransId="{EB34A9A5-A479-6645-BD99-0B2A353D3E96}"/>
    <dgm:cxn modelId="{597F9BBC-26BC-FE42-97BD-7E9299C16A6C}" type="presOf" srcId="{DA720904-D74D-8346-8B79-66C28FCCA856}" destId="{915668C7-EA06-DE42-9E9B-43B8C0F3608B}" srcOrd="1" destOrd="0" presId="urn:microsoft.com/office/officeart/2005/8/layout/process5"/>
    <dgm:cxn modelId="{38EC1CC4-7AD4-494B-8B10-7CF3D0D29A72}" type="presOf" srcId="{8EA6B882-9779-4840-8ECB-1B720672155E}" destId="{C89DCBDF-1DAA-034A-AA96-B2B0631B56ED}" srcOrd="0" destOrd="0" presId="urn:microsoft.com/office/officeart/2005/8/layout/process5"/>
    <dgm:cxn modelId="{77DF66CB-4EA4-D44B-A5C7-841983E0F550}" srcId="{39E057BE-7438-1746-86F4-91E4D24CB042}" destId="{8EA6B882-9779-4840-8ECB-1B720672155E}" srcOrd="2" destOrd="0" parTransId="{279AEDF0-3E6D-504A-819E-568519BBE00A}" sibTransId="{A56B2586-528C-3640-847F-A0D56B764454}"/>
    <dgm:cxn modelId="{16A839CC-89FE-8D49-B893-D3C765F28733}" type="presOf" srcId="{9EA8604E-9B2A-CD43-BA01-AA8EC5AD0854}" destId="{8FCB4F2B-A187-6B40-80BA-D3CC12564B06}" srcOrd="0" destOrd="0" presId="urn:microsoft.com/office/officeart/2005/8/layout/process5"/>
    <dgm:cxn modelId="{D0A036EF-D2A8-F348-9CAC-658FF555FC9B}" srcId="{39E057BE-7438-1746-86F4-91E4D24CB042}" destId="{CD604329-3A38-F841-80F4-56F9B2F7A8D6}" srcOrd="0" destOrd="0" parTransId="{571804C8-2020-F54C-A81C-5EE0C46E03A4}" sibTransId="{DA720904-D74D-8346-8B79-66C28FCCA856}"/>
    <dgm:cxn modelId="{EC60F6FC-143E-CD44-BC80-8713F1E7279D}" srcId="{39E057BE-7438-1746-86F4-91E4D24CB042}" destId="{4C38AFD0-A09B-8645-8989-3562515A1C42}" srcOrd="4" destOrd="0" parTransId="{17253DF3-CAA6-3945-8E1C-6702509F4EAF}" sibTransId="{DE66881A-CB68-7A4F-854A-A6B3A5161D58}"/>
    <dgm:cxn modelId="{937B0233-F2F0-6A4F-BF8C-34FC46FABBB9}" type="presParOf" srcId="{E9B0FF93-6816-D644-8819-B56BEA825726}" destId="{E37D422A-D2C5-9C45-9444-D954D737EE6E}" srcOrd="0" destOrd="0" presId="urn:microsoft.com/office/officeart/2005/8/layout/process5"/>
    <dgm:cxn modelId="{C5433731-8866-A14E-932E-B965BE560075}" type="presParOf" srcId="{E9B0FF93-6816-D644-8819-B56BEA825726}" destId="{50F2D8B2-12CB-FE4B-A1D3-8605432198E8}" srcOrd="1" destOrd="0" presId="urn:microsoft.com/office/officeart/2005/8/layout/process5"/>
    <dgm:cxn modelId="{D815031C-7B6D-E246-A8A7-0EA4464D4DE1}" type="presParOf" srcId="{50F2D8B2-12CB-FE4B-A1D3-8605432198E8}" destId="{915668C7-EA06-DE42-9E9B-43B8C0F3608B}" srcOrd="0" destOrd="0" presId="urn:microsoft.com/office/officeart/2005/8/layout/process5"/>
    <dgm:cxn modelId="{9237E436-24B4-E943-9EA1-146C4C41BD0D}" type="presParOf" srcId="{E9B0FF93-6816-D644-8819-B56BEA825726}" destId="{8FCB4F2B-A187-6B40-80BA-D3CC12564B06}" srcOrd="2" destOrd="0" presId="urn:microsoft.com/office/officeart/2005/8/layout/process5"/>
    <dgm:cxn modelId="{05A490E9-3E7E-2247-AEA3-BA5445D4D712}" type="presParOf" srcId="{E9B0FF93-6816-D644-8819-B56BEA825726}" destId="{2749158D-761E-BC4E-A091-E4605794AF87}" srcOrd="3" destOrd="0" presId="urn:microsoft.com/office/officeart/2005/8/layout/process5"/>
    <dgm:cxn modelId="{00D6C4EC-5290-2C43-B68E-C0DF08F0B24C}" type="presParOf" srcId="{2749158D-761E-BC4E-A091-E4605794AF87}" destId="{D940BC62-AC71-FE4D-9791-9CE1B94717CC}" srcOrd="0" destOrd="0" presId="urn:microsoft.com/office/officeart/2005/8/layout/process5"/>
    <dgm:cxn modelId="{C4391F44-CBCE-3C49-A103-BF45C7A57506}" type="presParOf" srcId="{E9B0FF93-6816-D644-8819-B56BEA825726}" destId="{C89DCBDF-1DAA-034A-AA96-B2B0631B56ED}" srcOrd="4" destOrd="0" presId="urn:microsoft.com/office/officeart/2005/8/layout/process5"/>
    <dgm:cxn modelId="{D35D6E98-2E7F-734A-8112-1F38AC867909}" type="presParOf" srcId="{E9B0FF93-6816-D644-8819-B56BEA825726}" destId="{63DFABA2-36AA-5347-8DA0-392F30BF6E57}" srcOrd="5" destOrd="0" presId="urn:microsoft.com/office/officeart/2005/8/layout/process5"/>
    <dgm:cxn modelId="{A7FE8D49-A8BC-C64D-A6E2-48989D613AF6}" type="presParOf" srcId="{63DFABA2-36AA-5347-8DA0-392F30BF6E57}" destId="{7701B6C5-6E78-6845-8035-C787E85AE310}" srcOrd="0" destOrd="0" presId="urn:microsoft.com/office/officeart/2005/8/layout/process5"/>
    <dgm:cxn modelId="{8C9DF42A-8FDE-3A48-B054-F205283F1C79}" type="presParOf" srcId="{E9B0FF93-6816-D644-8819-B56BEA825726}" destId="{C49FC794-2BCA-BA45-A2BD-E84ADD84C681}" srcOrd="6" destOrd="0" presId="urn:microsoft.com/office/officeart/2005/8/layout/process5"/>
    <dgm:cxn modelId="{9F9FCFD8-8BB6-1146-A9B7-389E61A6540D}" type="presParOf" srcId="{E9B0FF93-6816-D644-8819-B56BEA825726}" destId="{4330A9D6-1DAB-EE45-A7A9-948777641B95}" srcOrd="7" destOrd="0" presId="urn:microsoft.com/office/officeart/2005/8/layout/process5"/>
    <dgm:cxn modelId="{5CC90342-4C8F-BE4B-AAB4-38FB805FF920}" type="presParOf" srcId="{4330A9D6-1DAB-EE45-A7A9-948777641B95}" destId="{EFC5DF4F-7C25-0A49-9177-40FC73B16C31}" srcOrd="0" destOrd="0" presId="urn:microsoft.com/office/officeart/2005/8/layout/process5"/>
    <dgm:cxn modelId="{A9E57846-8B54-F840-839C-A0F3B8358114}" type="presParOf" srcId="{E9B0FF93-6816-D644-8819-B56BEA825726}" destId="{E692708A-2EBF-5C43-A6BC-67FA2F582D2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D422A-D2C5-9C45-9444-D954D737EE6E}">
      <dsp:nvSpPr>
        <dsp:cNvPr id="0" name=""/>
        <dsp:cNvSpPr/>
      </dsp:nvSpPr>
      <dsp:spPr>
        <a:xfrm>
          <a:off x="261091" y="1693"/>
          <a:ext cx="1930550" cy="794448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DATA LOADING &amp; CLEANING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- Outlier Removal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- Normalization </a:t>
          </a:r>
        </a:p>
      </dsp:txBody>
      <dsp:txXfrm>
        <a:off x="284360" y="24962"/>
        <a:ext cx="1884012" cy="747910"/>
      </dsp:txXfrm>
    </dsp:sp>
    <dsp:sp modelId="{50F2D8B2-12CB-FE4B-A1D3-8605432198E8}">
      <dsp:nvSpPr>
        <dsp:cNvPr id="0" name=""/>
        <dsp:cNvSpPr/>
      </dsp:nvSpPr>
      <dsp:spPr>
        <a:xfrm rot="21597617">
          <a:off x="2308160" y="233884"/>
          <a:ext cx="280705" cy="328372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308160" y="299587"/>
        <a:ext cx="196494" cy="197024"/>
      </dsp:txXfrm>
    </dsp:sp>
    <dsp:sp modelId="{8FCB4F2B-A187-6B40-80BA-D3CC12564B06}">
      <dsp:nvSpPr>
        <dsp:cNvPr id="0" name=""/>
        <dsp:cNvSpPr/>
      </dsp:nvSpPr>
      <dsp:spPr>
        <a:xfrm>
          <a:off x="2721274" y="0"/>
          <a:ext cx="1894826" cy="79444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DATA VISUALIZATION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- Boxplots</a:t>
          </a:r>
        </a:p>
      </dsp:txBody>
      <dsp:txXfrm>
        <a:off x="2744543" y="23269"/>
        <a:ext cx="1848288" cy="747910"/>
      </dsp:txXfrm>
    </dsp:sp>
    <dsp:sp modelId="{2749158D-761E-BC4E-A091-E4605794AF87}">
      <dsp:nvSpPr>
        <dsp:cNvPr id="0" name=""/>
        <dsp:cNvSpPr/>
      </dsp:nvSpPr>
      <dsp:spPr>
        <a:xfrm rot="5338884">
          <a:off x="3540797" y="885516"/>
          <a:ext cx="278981" cy="328372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 rot="-5400000">
        <a:off x="3581032" y="910218"/>
        <a:ext cx="197024" cy="195287"/>
      </dsp:txXfrm>
    </dsp:sp>
    <dsp:sp modelId="{C89DCBDF-1DAA-034A-AA96-B2B0631B56ED}">
      <dsp:nvSpPr>
        <dsp:cNvPr id="0" name=""/>
        <dsp:cNvSpPr/>
      </dsp:nvSpPr>
      <dsp:spPr>
        <a:xfrm>
          <a:off x="2744856" y="1320745"/>
          <a:ext cx="1894628" cy="79444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FEATURE SELECTION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- Z significance test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- Correlation Matrix</a:t>
          </a:r>
        </a:p>
      </dsp:txBody>
      <dsp:txXfrm>
        <a:off x="2768125" y="1344014"/>
        <a:ext cx="1848090" cy="747910"/>
      </dsp:txXfrm>
    </dsp:sp>
    <dsp:sp modelId="{63DFABA2-36AA-5347-8DA0-392F30BF6E57}">
      <dsp:nvSpPr>
        <dsp:cNvPr id="0" name=""/>
        <dsp:cNvSpPr/>
      </dsp:nvSpPr>
      <dsp:spPr>
        <a:xfrm rot="10792969">
          <a:off x="2330093" y="1556270"/>
          <a:ext cx="293099" cy="328372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 rot="10800000">
        <a:off x="2418023" y="1621854"/>
        <a:ext cx="205169" cy="197024"/>
      </dsp:txXfrm>
    </dsp:sp>
    <dsp:sp modelId="{C49FC794-2BCA-BA45-A2BD-E84ADD84C681}">
      <dsp:nvSpPr>
        <dsp:cNvPr id="0" name=""/>
        <dsp:cNvSpPr/>
      </dsp:nvSpPr>
      <dsp:spPr>
        <a:xfrm>
          <a:off x="275033" y="1348460"/>
          <a:ext cx="1916806" cy="74907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MODEL SELECTION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- Likelihood Ratio Test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- </a:t>
          </a: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Multiple Logistic Regression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- ROC Curve, AUC</a:t>
          </a:r>
        </a:p>
      </dsp:txBody>
      <dsp:txXfrm>
        <a:off x="296973" y="1370400"/>
        <a:ext cx="1872926" cy="705197"/>
      </dsp:txXfrm>
    </dsp:sp>
    <dsp:sp modelId="{4330A9D6-1DAB-EE45-A7A9-948777641B95}">
      <dsp:nvSpPr>
        <dsp:cNvPr id="0" name=""/>
        <dsp:cNvSpPr/>
      </dsp:nvSpPr>
      <dsp:spPr>
        <a:xfrm rot="5381007">
          <a:off x="1090619" y="2201226"/>
          <a:ext cx="292733" cy="328372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 rot="-5400000">
        <a:off x="1138230" y="2219047"/>
        <a:ext cx="197024" cy="204913"/>
      </dsp:txXfrm>
    </dsp:sp>
    <dsp:sp modelId="{E692708A-2EBF-5C43-A6BC-67FA2F582D23}">
      <dsp:nvSpPr>
        <dsp:cNvPr id="0" name=""/>
        <dsp:cNvSpPr/>
      </dsp:nvSpPr>
      <dsp:spPr>
        <a:xfrm>
          <a:off x="275033" y="2649855"/>
          <a:ext cx="1931437" cy="79444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MODEL EVALUATION</a:t>
          </a:r>
          <a:endParaRPr lang="en-US" sz="900" kern="1200" dirty="0">
            <a:solidFill>
              <a:schemeClr val="tx1"/>
            </a:solidFill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- </a:t>
          </a: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Multiple Logistic Regression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- Support Vector Machines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>
                  <a:lumMod val="95000"/>
                  <a:lumOff val="5000"/>
                </a:schemeClr>
              </a:solidFill>
            </a:rPr>
            <a:t>-Relevance Vector Machines</a:t>
          </a:r>
        </a:p>
      </dsp:txBody>
      <dsp:txXfrm>
        <a:off x="298302" y="2673124"/>
        <a:ext cx="1884899" cy="747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16A67E00-D598-D9BB-E26D-56B136EFE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efe45ab2b_1_40:notes">
            <a:extLst>
              <a:ext uri="{FF2B5EF4-FFF2-40B4-BE49-F238E27FC236}">
                <a16:creationId xmlns:a16="http://schemas.microsoft.com/office/drawing/2014/main" id="{963BCEF5-27C5-896B-2A46-D2F2463EC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efe45ab2b_1_40:notes">
            <a:extLst>
              <a:ext uri="{FF2B5EF4-FFF2-40B4-BE49-F238E27FC236}">
                <a16:creationId xmlns:a16="http://schemas.microsoft.com/office/drawing/2014/main" id="{256055DA-ACF9-1177-9F46-0C3780763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619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C2BC746D-8668-C4ED-B542-C314941A6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fa27e7ae0_0_46:notes">
            <a:extLst>
              <a:ext uri="{FF2B5EF4-FFF2-40B4-BE49-F238E27FC236}">
                <a16:creationId xmlns:a16="http://schemas.microsoft.com/office/drawing/2014/main" id="{D5945300-C5E3-130C-A101-E87740B11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fa27e7ae0_0_46:notes">
            <a:extLst>
              <a:ext uri="{FF2B5EF4-FFF2-40B4-BE49-F238E27FC236}">
                <a16:creationId xmlns:a16="http://schemas.microsoft.com/office/drawing/2014/main" id="{03617981-75FE-7A67-1F2E-822F2669DF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140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D2C921D3-8B28-6C68-5502-658BE657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F9B53788-EFDB-F581-6CCA-AC977C7B27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A59AD6C5-2090-3147-9557-941197789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075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0DD39D6E-A1F5-D780-4C44-39FF8250A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CDE0AEB8-C779-E54C-390B-816022BAF8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FFFB3857-8D23-A062-E784-40D142E83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Visualize the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758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00E84B16-1488-B840-6644-7977678EC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336DCBFB-02AE-539F-791D-0A4C1BA3CF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763CF556-5DDC-DA93-63B3-F4A32DC4E2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Visualize the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341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C4A51BD2-3916-EDC4-84BF-6DEB7DDBE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B8C6DFA4-6660-13FB-1E60-E4DEB28E5E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E9691CD4-B486-61A9-4CE2-460D2E2B8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 just the one model for the PSA +Pvt1 exon 9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068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7BBFE9AB-EFE2-ED90-9670-38D57486E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9AC718AC-9624-F292-53C6-029D49A045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968CB7C4-B63D-6F59-8146-4AC667258F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778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EB140AB7-B4E7-830F-C1B3-BB928873F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fb9241fd_0_98:notes">
            <a:extLst>
              <a:ext uri="{FF2B5EF4-FFF2-40B4-BE49-F238E27FC236}">
                <a16:creationId xmlns:a16="http://schemas.microsoft.com/office/drawing/2014/main" id="{659DF647-B3F3-7780-AEB1-BB4FC67B8F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fb9241fd_0_98:notes">
            <a:extLst>
              <a:ext uri="{FF2B5EF4-FFF2-40B4-BE49-F238E27FC236}">
                <a16:creationId xmlns:a16="http://schemas.microsoft.com/office/drawing/2014/main" id="{6559BF04-39D2-6C82-216B-264BC556C6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005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C959ACBA-FCB3-CD6B-7994-CD27D20B3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fb9241fd_0_98:notes">
            <a:extLst>
              <a:ext uri="{FF2B5EF4-FFF2-40B4-BE49-F238E27FC236}">
                <a16:creationId xmlns:a16="http://schemas.microsoft.com/office/drawing/2014/main" id="{B03454A2-6600-4CDB-4627-BDF99B607F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fb9241fd_0_98:notes">
            <a:extLst>
              <a:ext uri="{FF2B5EF4-FFF2-40B4-BE49-F238E27FC236}">
                <a16:creationId xmlns:a16="http://schemas.microsoft.com/office/drawing/2014/main" id="{D392A19D-E5BD-A3D8-896E-928D5F44A1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387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E76A5B9-9786-A08E-74F6-055CC15DD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efe45ab2b_0_5:notes">
            <a:extLst>
              <a:ext uri="{FF2B5EF4-FFF2-40B4-BE49-F238E27FC236}">
                <a16:creationId xmlns:a16="http://schemas.microsoft.com/office/drawing/2014/main" id="{F127A52C-2D08-E435-DAEC-EF84A7FE2D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efe45ab2b_0_5:notes">
            <a:extLst>
              <a:ext uri="{FF2B5EF4-FFF2-40B4-BE49-F238E27FC236}">
                <a16:creationId xmlns:a16="http://schemas.microsoft.com/office/drawing/2014/main" id="{84AAC1E5-A09D-58C4-8E4E-5E31E9E8FC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94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efb9241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efb9241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36489B30-8D95-B7B1-584E-B714E5057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efe45ab2b_1_40:notes">
            <a:extLst>
              <a:ext uri="{FF2B5EF4-FFF2-40B4-BE49-F238E27FC236}">
                <a16:creationId xmlns:a16="http://schemas.microsoft.com/office/drawing/2014/main" id="{8441E0B9-9764-A92B-CF4F-CA7254D34C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efe45ab2b_1_40:notes">
            <a:extLst>
              <a:ext uri="{FF2B5EF4-FFF2-40B4-BE49-F238E27FC236}">
                <a16:creationId xmlns:a16="http://schemas.microsoft.com/office/drawing/2014/main" id="{BEC9EAE6-E05F-BA90-5FE6-DB2B2CD7AE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306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A5349BDA-CFC3-2396-5CB7-433F11A3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fa27e7ae0_0_46:notes">
            <a:extLst>
              <a:ext uri="{FF2B5EF4-FFF2-40B4-BE49-F238E27FC236}">
                <a16:creationId xmlns:a16="http://schemas.microsoft.com/office/drawing/2014/main" id="{3A165EF1-C8C6-CEDB-FA0B-6D7A44FA4D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fa27e7ae0_0_46:notes">
            <a:extLst>
              <a:ext uri="{FF2B5EF4-FFF2-40B4-BE49-F238E27FC236}">
                <a16:creationId xmlns:a16="http://schemas.microsoft.com/office/drawing/2014/main" id="{F58E38BF-9082-C26F-28B1-5F68905F5C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107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F381D1E5-6ECC-370C-1B10-26A2CEAFE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1D98EA56-1449-843C-991C-761E7D4C83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6B92E8B2-BEA1-85D0-A9C3-3FEBD0F30E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267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11E07A2F-C2D0-B806-D340-490A4A0D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AFE1BE2C-C2D9-3D61-F202-EEAC8EA6DA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F3F9BF6F-3C84-902E-5ED9-3D180CB5BF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50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415FEA2F-5A68-ADF7-9E9F-8C3CB026C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CF1509D6-9C5D-332D-81CD-C0B42004D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EB47977E-C24E-C2B3-B4BA-D5B600DDF7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349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F9D4ECCD-25A5-D5EF-E8F7-30C53167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A7B5AA00-361E-53D6-1938-9213B3761B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A5ABB055-550C-A104-4415-C583AF3C18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867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86CB604-1C73-992E-91E6-6CEA11341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01B76528-A18D-3903-137C-5EF8A86094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3A3CF506-B5E7-B93C-530E-D9FD5A6A8C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51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21461BD7-AB08-19E7-9532-AD78C1F7C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fb9241fd_0_98:notes">
            <a:extLst>
              <a:ext uri="{FF2B5EF4-FFF2-40B4-BE49-F238E27FC236}">
                <a16:creationId xmlns:a16="http://schemas.microsoft.com/office/drawing/2014/main" id="{9259F957-7C93-8508-5398-50E9B1C4C5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fb9241fd_0_98:notes">
            <a:extLst>
              <a:ext uri="{FF2B5EF4-FFF2-40B4-BE49-F238E27FC236}">
                <a16:creationId xmlns:a16="http://schemas.microsoft.com/office/drawing/2014/main" id="{0D4D4E97-17C1-8B5C-4513-D779F3779A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497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fb9241f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fb9241f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efe45ab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efe45ab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efb9241f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efb9241f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efe45ab2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efe45ab2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569E4C26-2E9C-D567-619F-12162ABED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fa27e7ae0_0_46:notes">
            <a:extLst>
              <a:ext uri="{FF2B5EF4-FFF2-40B4-BE49-F238E27FC236}">
                <a16:creationId xmlns:a16="http://schemas.microsoft.com/office/drawing/2014/main" id="{4D959E3A-A1FC-7D88-5E94-315E0070A5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fa27e7ae0_0_46:notes">
            <a:extLst>
              <a:ext uri="{FF2B5EF4-FFF2-40B4-BE49-F238E27FC236}">
                <a16:creationId xmlns:a16="http://schemas.microsoft.com/office/drawing/2014/main" id="{E2514E0B-BCAB-1A59-941C-3F491CB988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928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Re-check this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C89F4DDE-4195-2318-1198-0A166614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698B5CA3-AF3D-F527-5D7C-0BF06D0762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00FB38BA-3482-B2C8-D562-C99482EAE3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729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23529130-D740-C14D-5DA9-B28C582D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4AF5006A-0DBF-149A-3211-95D8A6C3FA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F32A58F5-4FE3-3D20-1886-1AAFCAE794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2732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F1B43F0A-5046-5349-3B01-2FD826E74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3F0EAFE4-13DD-7C7E-182F-C3A88DD37E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C813288B-2A9C-F4FC-4275-6695D72B6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 just the one model for the PSA +Pvt1 exon 9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12992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2918423-D386-F2B3-7EA9-C1AC2710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00637A1C-1AAD-864F-94CC-7ECAF6A8B7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02C03A2-4899-1482-7465-C20C6E63E8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298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17F3A865-B819-8CDA-7CFE-9D4ABFC8E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fb9241fd_0_98:notes">
            <a:extLst>
              <a:ext uri="{FF2B5EF4-FFF2-40B4-BE49-F238E27FC236}">
                <a16:creationId xmlns:a16="http://schemas.microsoft.com/office/drawing/2014/main" id="{964367F1-3F2F-5538-A77C-2D37C50865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fb9241fd_0_98:notes">
            <a:extLst>
              <a:ext uri="{FF2B5EF4-FFF2-40B4-BE49-F238E27FC236}">
                <a16:creationId xmlns:a16="http://schemas.microsoft.com/office/drawing/2014/main" id="{8F28C22E-A29D-36E4-9FEF-0B23DE273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0063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F4A9F89E-3419-599C-C680-712FEA2A5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fb9241fd_0_98:notes">
            <a:extLst>
              <a:ext uri="{FF2B5EF4-FFF2-40B4-BE49-F238E27FC236}">
                <a16:creationId xmlns:a16="http://schemas.microsoft.com/office/drawing/2014/main" id="{E9150E2B-8E19-CAC8-3EDE-85FF2029E3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fb9241fd_0_98:notes">
            <a:extLst>
              <a:ext uri="{FF2B5EF4-FFF2-40B4-BE49-F238E27FC236}">
                <a16:creationId xmlns:a16="http://schemas.microsoft.com/office/drawing/2014/main" id="{6C9A879F-A729-511E-86D1-C7AB53F062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756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65D043-672D-B112-40D0-BA298CB44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efe45ab2b_0_5:notes">
            <a:extLst>
              <a:ext uri="{FF2B5EF4-FFF2-40B4-BE49-F238E27FC236}">
                <a16:creationId xmlns:a16="http://schemas.microsoft.com/office/drawing/2014/main" id="{452FED43-1346-9F94-02F4-30EDBF2143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efe45ab2b_0_5:notes">
            <a:extLst>
              <a:ext uri="{FF2B5EF4-FFF2-40B4-BE49-F238E27FC236}">
                <a16:creationId xmlns:a16="http://schemas.microsoft.com/office/drawing/2014/main" id="{3744CDCE-9949-CFFE-151E-46BF679E0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116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efb9241f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efb9241f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043A1CC2-A8CC-62C6-CE78-FBDD3038C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efe45ab2b_1_40:notes">
            <a:extLst>
              <a:ext uri="{FF2B5EF4-FFF2-40B4-BE49-F238E27FC236}">
                <a16:creationId xmlns:a16="http://schemas.microsoft.com/office/drawing/2014/main" id="{DE01D08D-D428-E29E-B837-9880E77BE2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efe45ab2b_1_40:notes">
            <a:extLst>
              <a:ext uri="{FF2B5EF4-FFF2-40B4-BE49-F238E27FC236}">
                <a16:creationId xmlns:a16="http://schemas.microsoft.com/office/drawing/2014/main" id="{05263EE7-4C5E-701A-0233-A3701AD1C4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23216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44F0A291-13BF-E270-6961-52EFE710C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fa27e7ae0_0_46:notes">
            <a:extLst>
              <a:ext uri="{FF2B5EF4-FFF2-40B4-BE49-F238E27FC236}">
                <a16:creationId xmlns:a16="http://schemas.microsoft.com/office/drawing/2014/main" id="{1CD76016-039D-F430-96D5-8046CF873C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fa27e7ae0_0_46:notes">
            <a:extLst>
              <a:ext uri="{FF2B5EF4-FFF2-40B4-BE49-F238E27FC236}">
                <a16:creationId xmlns:a16="http://schemas.microsoft.com/office/drawing/2014/main" id="{088A98C0-3726-CCB4-9945-109F734C80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4196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FA4BF5A2-8957-3D8F-1771-C363CDDE9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FEC9E8DB-C556-958F-9CC7-F9538D19F9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9C654808-49EE-072E-5C0C-F0CC51F794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do a 50% 50% resampling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074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3C916C39-D134-1BF3-A476-71F9D06B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8295F1E2-909F-31B9-2C77-1BE8BA883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738E1455-2FC7-50EA-6328-68700A49D0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Color the main point, Why do a 50% 50% resampling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6253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26335E54-CE73-08B7-4755-A2909E547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0C67E341-8D0E-1098-822E-86FBB2D12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9227E617-7718-BA37-383A-573BE22E62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Color the main point, Why do a 50% 50% resampling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750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852CF234-0F5F-0F83-8259-5B8B6712F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a27e7ae0_0_20:notes">
            <a:extLst>
              <a:ext uri="{FF2B5EF4-FFF2-40B4-BE49-F238E27FC236}">
                <a16:creationId xmlns:a16="http://schemas.microsoft.com/office/drawing/2014/main" id="{20A85B77-9BDA-3D5F-9065-EA0508B6E9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a27e7ae0_0_20:notes">
            <a:extLst>
              <a:ext uri="{FF2B5EF4-FFF2-40B4-BE49-F238E27FC236}">
                <a16:creationId xmlns:a16="http://schemas.microsoft.com/office/drawing/2014/main" id="{CE7ECC87-E7A2-280C-8CD1-9C4E99493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2419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f45b5615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f45b5615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efe45ab2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efe45ab2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53E33587-E6A9-9120-0CF0-9F3EDA190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efe45ab2b_0_20:notes">
            <a:extLst>
              <a:ext uri="{FF2B5EF4-FFF2-40B4-BE49-F238E27FC236}">
                <a16:creationId xmlns:a16="http://schemas.microsoft.com/office/drawing/2014/main" id="{B8D37964-D1FD-FB86-9D16-94F4816586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efe45ab2b_0_20:notes">
            <a:extLst>
              <a:ext uri="{FF2B5EF4-FFF2-40B4-BE49-F238E27FC236}">
                <a16:creationId xmlns:a16="http://schemas.microsoft.com/office/drawing/2014/main" id="{650C89C0-BB11-7F00-266A-6C50758A0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83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B1BF54F-B76A-72CA-3049-1A4CB5C67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367161EC-DD50-0BF9-FFA6-78A4525F31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6F360671-E8EA-939D-99AE-261CC5A5F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77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E63EE165-9FEE-5705-D22C-59A397C8D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fb9241fd_0_98:notes">
            <a:extLst>
              <a:ext uri="{FF2B5EF4-FFF2-40B4-BE49-F238E27FC236}">
                <a16:creationId xmlns:a16="http://schemas.microsoft.com/office/drawing/2014/main" id="{2498A154-3104-855B-DAFD-BC80F7C1F1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fb9241fd_0_98:notes">
            <a:extLst>
              <a:ext uri="{FF2B5EF4-FFF2-40B4-BE49-F238E27FC236}">
                <a16:creationId xmlns:a16="http://schemas.microsoft.com/office/drawing/2014/main" id="{AB6C5CC6-7816-F91F-B660-A3DE74BF1A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8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8BE6D1E7-1F1F-37A3-6F1F-10615D38C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efb9241fd_0_98:notes">
            <a:extLst>
              <a:ext uri="{FF2B5EF4-FFF2-40B4-BE49-F238E27FC236}">
                <a16:creationId xmlns:a16="http://schemas.microsoft.com/office/drawing/2014/main" id="{54363D43-AE1E-343E-27F3-4267676C6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efb9241fd_0_98:notes">
            <a:extLst>
              <a:ext uri="{FF2B5EF4-FFF2-40B4-BE49-F238E27FC236}">
                <a16:creationId xmlns:a16="http://schemas.microsoft.com/office/drawing/2014/main" id="{A9CE5258-BB44-1456-E963-4D790D2346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9986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1863B9F-DB0C-E4FA-31D4-BFF834FB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efe45ab2b_0_5:notes">
            <a:extLst>
              <a:ext uri="{FF2B5EF4-FFF2-40B4-BE49-F238E27FC236}">
                <a16:creationId xmlns:a16="http://schemas.microsoft.com/office/drawing/2014/main" id="{49DD222F-7C51-811F-F367-2BE15BAA04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efe45ab2b_0_5:notes">
            <a:extLst>
              <a:ext uri="{FF2B5EF4-FFF2-40B4-BE49-F238E27FC236}">
                <a16:creationId xmlns:a16="http://schemas.microsoft.com/office/drawing/2014/main" id="{DC3FAB42-A218-B77D-8614-0004481691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16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73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2350" y="1041839"/>
            <a:ext cx="8520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Evaluation of serum PVT1 biomarkers for predicting prostate cancer in men of African ancestry using machine learning</a:t>
            </a:r>
            <a:endParaRPr lang="en-US" sz="3000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514851"/>
            <a:ext cx="8520600" cy="557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Tinovimba Hove</a:t>
            </a:r>
            <a:r>
              <a:rPr lang="en" sz="19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Olorunseun O. </a:t>
            </a:r>
            <a:r>
              <a:rPr lang="en-US" sz="19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Ogunwobi</a:t>
            </a:r>
            <a:r>
              <a:rPr lang="en" sz="19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Emmanuel Asante-Asamani</a:t>
            </a:r>
            <a:r>
              <a:rPr lang="en" sz="19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00" b="1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2350" y="3100878"/>
            <a:ext cx="8241900" cy="4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" sz="13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Clarkson University, Potsdam, NY; </a:t>
            </a:r>
            <a:r>
              <a:rPr lang="en" sz="1300" b="1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3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Michigan</a:t>
            </a:r>
            <a:r>
              <a:rPr lang="en" sz="13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 University, </a:t>
            </a:r>
            <a:r>
              <a:rPr lang="en-US" sz="13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East Lansing, MI</a:t>
            </a:r>
            <a:r>
              <a:rPr lang="en" sz="13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2157750" y="3735967"/>
            <a:ext cx="39264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</a:rPr>
              <a:t>Page 1</a:t>
            </a:r>
            <a:endParaRPr sz="1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81616191-D864-1592-B18E-B2B470C99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>
            <a:extLst>
              <a:ext uri="{FF2B5EF4-FFF2-40B4-BE49-F238E27FC236}">
                <a16:creationId xmlns:a16="http://schemas.microsoft.com/office/drawing/2014/main" id="{49EE82BE-9057-1321-7AA3-7432FF5A55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Likelihood Ratio Test </a:t>
            </a:r>
          </a:p>
        </p:txBody>
      </p:sp>
      <p:sp>
        <p:nvSpPr>
          <p:cNvPr id="237" name="Google Shape;237;p27">
            <a:extLst>
              <a:ext uri="{FF2B5EF4-FFF2-40B4-BE49-F238E27FC236}">
                <a16:creationId xmlns:a16="http://schemas.microsoft.com/office/drawing/2014/main" id="{64D68533-FDC9-2ECD-0F2A-8DCB62333345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27">
            <a:extLst>
              <a:ext uri="{FF2B5EF4-FFF2-40B4-BE49-F238E27FC236}">
                <a16:creationId xmlns:a16="http://schemas.microsoft.com/office/drawing/2014/main" id="{1B4CBFBA-7E6E-E1CB-FF8A-0B441B44AD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10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E7960-6455-8BCA-9CF9-4628F344DF27}"/>
              </a:ext>
            </a:extLst>
          </p:cNvPr>
          <p:cNvSpPr txBox="1"/>
          <p:nvPr/>
        </p:nvSpPr>
        <p:spPr>
          <a:xfrm>
            <a:off x="452486" y="1171085"/>
            <a:ext cx="79750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Compare two nested models (one is a simpler version of the other)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Assess whether adding parameters significantly improves model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96C89A-A8B5-E7EA-1426-4BAB972E611E}"/>
              </a:ext>
            </a:extLst>
          </p:cNvPr>
          <p:cNvGraphicFramePr>
            <a:graphicFrameLocks noGrp="1"/>
          </p:cNvGraphicFramePr>
          <p:nvPr/>
        </p:nvGraphicFramePr>
        <p:xfrm>
          <a:off x="575035" y="2253006"/>
          <a:ext cx="6578204" cy="216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3913">
                  <a:extLst>
                    <a:ext uri="{9D8B030D-6E8A-4147-A177-3AD203B41FA5}">
                      <a16:colId xmlns:a16="http://schemas.microsoft.com/office/drawing/2014/main" val="2361052614"/>
                    </a:ext>
                  </a:extLst>
                </a:gridCol>
                <a:gridCol w="1544291">
                  <a:extLst>
                    <a:ext uri="{9D8B030D-6E8A-4147-A177-3AD203B41FA5}">
                      <a16:colId xmlns:a16="http://schemas.microsoft.com/office/drawing/2014/main" val="3814190758"/>
                    </a:ext>
                  </a:extLst>
                </a:gridCol>
              </a:tblGrid>
              <a:tr h="3670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79674"/>
                  </a:ext>
                </a:extLst>
              </a:tr>
              <a:tr h="35966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vs. PSA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0.4131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50879"/>
                  </a:ext>
                </a:extLst>
              </a:tr>
              <a:tr h="35966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4a vs. PSA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0.6622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35298"/>
                  </a:ext>
                </a:extLst>
              </a:tr>
              <a:tr h="3596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0.4110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28560"/>
                  </a:ext>
                </a:extLst>
              </a:tr>
              <a:tr h="35966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+ Exon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0.9383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05700"/>
                  </a:ext>
                </a:extLst>
              </a:tr>
              <a:tr h="35966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+ Exon 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0.4862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1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07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2E9462FD-2E0B-4D8D-6876-9C5536D07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>
            <a:extLst>
              <a:ext uri="{FF2B5EF4-FFF2-40B4-BE49-F238E27FC236}">
                <a16:creationId xmlns:a16="http://schemas.microsoft.com/office/drawing/2014/main" id="{B194343E-C15C-BE1F-94E8-DD207B2F81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3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Logistic Regression </a:t>
            </a:r>
            <a:b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Cross Validation and ROC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" name="Google Shape;172;p22">
            <a:extLst>
              <a:ext uri="{FF2B5EF4-FFF2-40B4-BE49-F238E27FC236}">
                <a16:creationId xmlns:a16="http://schemas.microsoft.com/office/drawing/2014/main" id="{D64A7430-0259-46E6-8029-A172770AA19E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2">
            <a:extLst>
              <a:ext uri="{FF2B5EF4-FFF2-40B4-BE49-F238E27FC236}">
                <a16:creationId xmlns:a16="http://schemas.microsoft.com/office/drawing/2014/main" id="{BEC264CE-35E9-A665-AC4B-E1600B08A3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11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6CF3D-DD38-E3FC-3A73-AC264D82B84D}"/>
              </a:ext>
            </a:extLst>
          </p:cNvPr>
          <p:cNvSpPr txBox="1"/>
          <p:nvPr/>
        </p:nvSpPr>
        <p:spPr>
          <a:xfrm>
            <a:off x="5160578" y="1143985"/>
            <a:ext cx="3315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CV - technique used to assess the generalizability of a model by splitting the dataset into several parts or "folds.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10- repetitions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ROC metric for evaluation across all possible threshold values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96073-DD41-34BD-B322-A7E385453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48" y="1111212"/>
            <a:ext cx="4852529" cy="37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4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2C2782F3-B89F-8509-A885-FE74E14D1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5CB9F06C-62E1-781B-1B54-09BACE3385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Logistic Regression Results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9FD60D32-FAE0-4F26-395F-E462C423B785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45605D4C-1DD2-0DC5-1F75-0D4F42FA992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12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02D570-E16A-7C75-557C-26BD74A73776}"/>
              </a:ext>
            </a:extLst>
          </p:cNvPr>
          <p:cNvGraphicFramePr>
            <a:graphicFrameLocks noGrp="1"/>
          </p:cNvGraphicFramePr>
          <p:nvPr/>
        </p:nvGraphicFramePr>
        <p:xfrm>
          <a:off x="388883" y="1118904"/>
          <a:ext cx="7454221" cy="3097075"/>
        </p:xfrm>
        <a:graphic>
          <a:graphicData uri="http://schemas.openxmlformats.org/drawingml/2006/table">
            <a:tbl>
              <a:tblPr firstRow="1" firstCol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3163614">
                  <a:extLst>
                    <a:ext uri="{9D8B030D-6E8A-4147-A177-3AD203B41FA5}">
                      <a16:colId xmlns:a16="http://schemas.microsoft.com/office/drawing/2014/main" val="1905130839"/>
                    </a:ext>
                  </a:extLst>
                </a:gridCol>
                <a:gridCol w="827840">
                  <a:extLst>
                    <a:ext uri="{9D8B030D-6E8A-4147-A177-3AD203B41FA5}">
                      <a16:colId xmlns:a16="http://schemas.microsoft.com/office/drawing/2014/main" val="2377701637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3404755649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199018432"/>
                    </a:ext>
                  </a:extLst>
                </a:gridCol>
                <a:gridCol w="905871">
                  <a:extLst>
                    <a:ext uri="{9D8B030D-6E8A-4147-A177-3AD203B41FA5}">
                      <a16:colId xmlns:a16="http://schemas.microsoft.com/office/drawing/2014/main" val="4005801946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460774251"/>
                    </a:ext>
                  </a:extLst>
                </a:gridCol>
              </a:tblGrid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06686"/>
                  </a:ext>
                </a:extLst>
              </a:tr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66822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Exon4a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540149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894030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395132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821936"/>
                  </a:ext>
                </a:extLst>
              </a:tr>
              <a:tr h="717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β3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6418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378B328-4AA7-619E-8ED6-B56F14ADDE71}"/>
              </a:ext>
            </a:extLst>
          </p:cNvPr>
          <p:cNvSpPr txBox="1"/>
          <p:nvPr/>
        </p:nvSpPr>
        <p:spPr>
          <a:xfrm>
            <a:off x="494580" y="4390698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Train-Test Split (60% - 40%), Youden's threshold</a:t>
            </a:r>
          </a:p>
        </p:txBody>
      </p:sp>
    </p:spTree>
    <p:extLst>
      <p:ext uri="{BB962C8B-B14F-4D97-AF65-F5344CB8AC3E}">
        <p14:creationId xmlns:p14="http://schemas.microsoft.com/office/powerpoint/2010/main" val="178182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FB238F93-176C-8DFF-9CFE-F0F2D007B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D59C8509-A5D6-AAFB-E588-2B779F2739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Support Vector Machine Results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FF3DFD87-4F0B-C742-BFCB-57721E19A355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552E90BF-2621-4BEC-00D1-22FFDE2826A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13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0CE42A-62A5-ADDC-FF07-720292521532}"/>
              </a:ext>
            </a:extLst>
          </p:cNvPr>
          <p:cNvGraphicFramePr>
            <a:graphicFrameLocks noGrp="1"/>
          </p:cNvGraphicFramePr>
          <p:nvPr/>
        </p:nvGraphicFramePr>
        <p:xfrm>
          <a:off x="388883" y="1118904"/>
          <a:ext cx="7454221" cy="3097075"/>
        </p:xfrm>
        <a:graphic>
          <a:graphicData uri="http://schemas.openxmlformats.org/drawingml/2006/table">
            <a:tbl>
              <a:tblPr firstRow="1" firstCol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3163614">
                  <a:extLst>
                    <a:ext uri="{9D8B030D-6E8A-4147-A177-3AD203B41FA5}">
                      <a16:colId xmlns:a16="http://schemas.microsoft.com/office/drawing/2014/main" val="1905130839"/>
                    </a:ext>
                  </a:extLst>
                </a:gridCol>
                <a:gridCol w="827840">
                  <a:extLst>
                    <a:ext uri="{9D8B030D-6E8A-4147-A177-3AD203B41FA5}">
                      <a16:colId xmlns:a16="http://schemas.microsoft.com/office/drawing/2014/main" val="2377701637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3404755649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199018432"/>
                    </a:ext>
                  </a:extLst>
                </a:gridCol>
                <a:gridCol w="905871">
                  <a:extLst>
                    <a:ext uri="{9D8B030D-6E8A-4147-A177-3AD203B41FA5}">
                      <a16:colId xmlns:a16="http://schemas.microsoft.com/office/drawing/2014/main" val="4005801946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460774251"/>
                    </a:ext>
                  </a:extLst>
                </a:gridCol>
              </a:tblGrid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06686"/>
                  </a:ext>
                </a:extLst>
              </a:tr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66822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Exon4a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540149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894030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395132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821936"/>
                  </a:ext>
                </a:extLst>
              </a:tr>
              <a:tr h="717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β3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6418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0E283B-6D62-C414-1553-63BAD8AE34EC}"/>
              </a:ext>
            </a:extLst>
          </p:cNvPr>
          <p:cNvSpPr txBox="1"/>
          <p:nvPr/>
        </p:nvSpPr>
        <p:spPr>
          <a:xfrm>
            <a:off x="494580" y="4390698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Train-Test Split (60% - 40%)</a:t>
            </a:r>
          </a:p>
        </p:txBody>
      </p:sp>
    </p:spTree>
    <p:extLst>
      <p:ext uri="{BB962C8B-B14F-4D97-AF65-F5344CB8AC3E}">
        <p14:creationId xmlns:p14="http://schemas.microsoft.com/office/powerpoint/2010/main" val="360122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C9AE0184-8C5B-CAB6-716B-9DBC8BDD3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F86EB232-9B4F-CD30-BAE2-D81CE26381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Relevance Vector Machine Results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DBBB1365-3BDD-498A-3B14-A05EE84F8030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C9907567-A56C-4550-7DA6-CC6A100E07D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14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8CB44F-2C66-1BBA-7648-BD2C5800FBB8}"/>
              </a:ext>
            </a:extLst>
          </p:cNvPr>
          <p:cNvGraphicFramePr>
            <a:graphicFrameLocks noGrp="1"/>
          </p:cNvGraphicFramePr>
          <p:nvPr/>
        </p:nvGraphicFramePr>
        <p:xfrm>
          <a:off x="388883" y="1118904"/>
          <a:ext cx="7454221" cy="3097075"/>
        </p:xfrm>
        <a:graphic>
          <a:graphicData uri="http://schemas.openxmlformats.org/drawingml/2006/table">
            <a:tbl>
              <a:tblPr firstRow="1" firstCol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3163614">
                  <a:extLst>
                    <a:ext uri="{9D8B030D-6E8A-4147-A177-3AD203B41FA5}">
                      <a16:colId xmlns:a16="http://schemas.microsoft.com/office/drawing/2014/main" val="1905130839"/>
                    </a:ext>
                  </a:extLst>
                </a:gridCol>
                <a:gridCol w="827840">
                  <a:extLst>
                    <a:ext uri="{9D8B030D-6E8A-4147-A177-3AD203B41FA5}">
                      <a16:colId xmlns:a16="http://schemas.microsoft.com/office/drawing/2014/main" val="2377701637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3404755649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199018432"/>
                    </a:ext>
                  </a:extLst>
                </a:gridCol>
                <a:gridCol w="905871">
                  <a:extLst>
                    <a:ext uri="{9D8B030D-6E8A-4147-A177-3AD203B41FA5}">
                      <a16:colId xmlns:a16="http://schemas.microsoft.com/office/drawing/2014/main" val="4005801946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460774251"/>
                    </a:ext>
                  </a:extLst>
                </a:gridCol>
              </a:tblGrid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06686"/>
                  </a:ext>
                </a:extLst>
              </a:tr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66822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Exon4a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540149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894030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395132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821936"/>
                  </a:ext>
                </a:extLst>
              </a:tr>
              <a:tr h="717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β3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6418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2FB1F4-4C60-474C-1453-9BC44C259836}"/>
              </a:ext>
            </a:extLst>
          </p:cNvPr>
          <p:cNvSpPr txBox="1"/>
          <p:nvPr/>
        </p:nvSpPr>
        <p:spPr>
          <a:xfrm>
            <a:off x="494580" y="4390698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Train-Test Split (60% - 40%)</a:t>
            </a:r>
          </a:p>
        </p:txBody>
      </p:sp>
    </p:spTree>
    <p:extLst>
      <p:ext uri="{BB962C8B-B14F-4D97-AF65-F5344CB8AC3E}">
        <p14:creationId xmlns:p14="http://schemas.microsoft.com/office/powerpoint/2010/main" val="223123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64C859D9-E1F0-2AA3-E2C5-0B495FF34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14A6C004-B18B-D4C6-F8FA-F930FE5F61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857" y="15496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MLR vs SVM vs RVM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75345776-C514-482D-1001-4DA293A75413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107CB376-EA40-C5C7-BFAA-1EDB71DFB03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15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180FF85-BEB7-03C3-7673-D197C4FAA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783229"/>
              </p:ext>
            </p:extLst>
          </p:nvPr>
        </p:nvGraphicFramePr>
        <p:xfrm>
          <a:off x="1201479" y="1200149"/>
          <a:ext cx="6570921" cy="31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435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DAEAD985-2CA3-B37D-41A4-07F6FF71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E4CA00C1-3564-B2A6-2197-187E331B81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19625" y="1515014"/>
            <a:ext cx="8520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PCa Risk (Status) as a response factor in men of African Ancestry</a:t>
            </a:r>
            <a:endParaRPr lang="en-US" sz="3000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EDBC6F15-0A67-6D67-AF4C-8D76A6428599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>
            <a:extLst>
              <a:ext uri="{FF2B5EF4-FFF2-40B4-BE49-F238E27FC236}">
                <a16:creationId xmlns:a16="http://schemas.microsoft.com/office/drawing/2014/main" id="{C430CA81-D274-69A8-A2FC-86699FD71D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</a:rPr>
              <a:t>Page 16</a:t>
            </a:r>
            <a:endParaRPr sz="1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7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6B98EBEB-18C0-8665-A8D2-92FF36B39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>
            <a:extLst>
              <a:ext uri="{FF2B5EF4-FFF2-40B4-BE49-F238E27FC236}">
                <a16:creationId xmlns:a16="http://schemas.microsoft.com/office/drawing/2014/main" id="{54D539C3-0659-5155-683E-F296AA14D4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Distribution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" name="Google Shape;103;p17">
            <a:extLst>
              <a:ext uri="{FF2B5EF4-FFF2-40B4-BE49-F238E27FC236}">
                <a16:creationId xmlns:a16="http://schemas.microsoft.com/office/drawing/2014/main" id="{9CCE2CCF-0428-EEC3-A75B-CA397C319488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7">
            <a:extLst>
              <a:ext uri="{FF2B5EF4-FFF2-40B4-BE49-F238E27FC236}">
                <a16:creationId xmlns:a16="http://schemas.microsoft.com/office/drawing/2014/main" id="{836D15BD-48D5-1BBA-ACAF-E2C9675CF29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200" y="4873625"/>
            <a:ext cx="709613" cy="338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17</a:t>
            </a:r>
            <a:endParaRPr sz="105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4D16C-3C2C-EDFC-01BF-DE5EC00C1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06" y="445025"/>
            <a:ext cx="5724894" cy="42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55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F2DADB46-4284-5292-D91E-E57D5E8D8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>
            <a:extLst>
              <a:ext uri="{FF2B5EF4-FFF2-40B4-BE49-F238E27FC236}">
                <a16:creationId xmlns:a16="http://schemas.microsoft.com/office/drawing/2014/main" id="{685BCA40-1D45-D737-5656-0502E6630F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Visualization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" name="Google Shape;103;p17">
            <a:extLst>
              <a:ext uri="{FF2B5EF4-FFF2-40B4-BE49-F238E27FC236}">
                <a16:creationId xmlns:a16="http://schemas.microsoft.com/office/drawing/2014/main" id="{DED71874-3C11-0196-107F-7776E7241550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7">
            <a:extLst>
              <a:ext uri="{FF2B5EF4-FFF2-40B4-BE49-F238E27FC236}">
                <a16:creationId xmlns:a16="http://schemas.microsoft.com/office/drawing/2014/main" id="{87437834-D26A-FE8D-8F20-41F5736334C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200" y="4873625"/>
            <a:ext cx="709613" cy="338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18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F7AF2-84D8-32B0-724E-14B4A65D1468}"/>
              </a:ext>
            </a:extLst>
          </p:cNvPr>
          <p:cNvSpPr txBox="1"/>
          <p:nvPr/>
        </p:nvSpPr>
        <p:spPr>
          <a:xfrm>
            <a:off x="5252301" y="4565848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0.072</a:t>
            </a:r>
            <a:r>
              <a:rPr lang="en-US" sz="1100" dirty="0">
                <a:effectLst/>
              </a:rPr>
              <a:t> 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(@ 5% </a:t>
            </a:r>
            <a:r>
              <a:rPr lang="en-US" sz="1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DFD0F-9840-63AC-064A-CABBF44E49CD}"/>
              </a:ext>
            </a:extLst>
          </p:cNvPr>
          <p:cNvSpPr txBox="1"/>
          <p:nvPr/>
        </p:nvSpPr>
        <p:spPr>
          <a:xfrm>
            <a:off x="6933485" y="465030"/>
            <a:ext cx="10550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Key</a:t>
            </a:r>
          </a:p>
          <a:p>
            <a:r>
              <a:rPr lang="en-US" sz="1050" dirty="0"/>
              <a:t>1 – Cancer</a:t>
            </a:r>
          </a:p>
          <a:p>
            <a:r>
              <a:rPr lang="en-US" sz="1050" dirty="0"/>
              <a:t>0 – No Cancer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413CC-88BA-975A-C04D-1A89A128C8B5}"/>
              </a:ext>
            </a:extLst>
          </p:cNvPr>
          <p:cNvSpPr txBox="1"/>
          <p:nvPr/>
        </p:nvSpPr>
        <p:spPr>
          <a:xfrm>
            <a:off x="887691" y="4551571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0.573</a:t>
            </a:r>
            <a:r>
              <a:rPr lang="en-US" sz="1100" dirty="0">
                <a:effectLst/>
              </a:rPr>
              <a:t> 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(@ 5% </a:t>
            </a:r>
            <a:r>
              <a:rPr lang="en-US" sz="1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A1762-B42D-FC20-6907-33E434FBB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82" y="1105232"/>
            <a:ext cx="3746500" cy="311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D91EBB-F050-C600-6AA9-4468491C4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85" y="1146344"/>
            <a:ext cx="3746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3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4F614EE-5D29-01F3-3319-F8EFFE68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>
            <a:extLst>
              <a:ext uri="{FF2B5EF4-FFF2-40B4-BE49-F238E27FC236}">
                <a16:creationId xmlns:a16="http://schemas.microsoft.com/office/drawing/2014/main" id="{BB8B2A75-77BB-11A8-9959-60E949C57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Visualization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p18">
            <a:extLst>
              <a:ext uri="{FF2B5EF4-FFF2-40B4-BE49-F238E27FC236}">
                <a16:creationId xmlns:a16="http://schemas.microsoft.com/office/drawing/2014/main" id="{C8B373CC-6645-19D7-8724-7664A5CCD5D8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8">
            <a:extLst>
              <a:ext uri="{FF2B5EF4-FFF2-40B4-BE49-F238E27FC236}">
                <a16:creationId xmlns:a16="http://schemas.microsoft.com/office/drawing/2014/main" id="{5FA7C12B-9EEB-2D99-2641-0C03B17C97F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4" y="4873100"/>
            <a:ext cx="812375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Page 19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CACEE-810A-0054-D677-FB67C691CC8E}"/>
              </a:ext>
            </a:extLst>
          </p:cNvPr>
          <p:cNvSpPr txBox="1"/>
          <p:nvPr/>
        </p:nvSpPr>
        <p:spPr>
          <a:xfrm>
            <a:off x="6933485" y="465030"/>
            <a:ext cx="10550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Key</a:t>
            </a:r>
          </a:p>
          <a:p>
            <a:r>
              <a:rPr lang="en-US" sz="1050" dirty="0"/>
              <a:t>1 – Cancer</a:t>
            </a:r>
          </a:p>
          <a:p>
            <a:r>
              <a:rPr lang="en-US" sz="1050" dirty="0"/>
              <a:t>0 – No Cancer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AB712-2835-40ED-E555-0E9E32512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100" y="1170730"/>
            <a:ext cx="3733800" cy="311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17C9D0-B0C7-BF2F-820C-85C803F723C4}"/>
              </a:ext>
            </a:extLst>
          </p:cNvPr>
          <p:cNvSpPr txBox="1"/>
          <p:nvPr/>
        </p:nvSpPr>
        <p:spPr>
          <a:xfrm>
            <a:off x="1209014" y="4482364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0.732</a:t>
            </a:r>
            <a:r>
              <a:rPr lang="en-US" sz="1100" dirty="0">
                <a:effectLst/>
              </a:rPr>
              <a:t> 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(@ 5% </a:t>
            </a:r>
            <a:r>
              <a:rPr lang="en-US" sz="1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A10715-0ED4-41F9-A7C0-FDCBC39D2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50" y="1042111"/>
            <a:ext cx="3746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7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796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41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Condensed"/>
              </a:rPr>
              <a:t>PCa is a leading cause of death by cancer in men</a:t>
            </a:r>
            <a:endParaRPr b="1" dirty="0">
              <a:solidFill>
                <a:srgbClr val="CC4125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Condensed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2</a:t>
            </a:r>
            <a:endParaRPr sz="105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661505" y="802567"/>
            <a:ext cx="40949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Problem of PSA</a:t>
            </a:r>
            <a:r>
              <a:rPr lang="en" b="1" baseline="30000" dirty="0">
                <a:solidFill>
                  <a:srgbClr val="CC4125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endParaRPr b="1" baseline="30000" dirty="0">
              <a:solidFill>
                <a:srgbClr val="CC4125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805504" y="3769335"/>
            <a:ext cx="39999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Clr>
                <a:schemeClr val="dk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PSA leads to over-diagnosis and unnecessary biopsies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(low specificity) </a:t>
            </a:r>
          </a:p>
          <a:p>
            <a:pPr>
              <a:lnSpc>
                <a:spcPct val="100000"/>
              </a:lnSpc>
              <a:buClr>
                <a:schemeClr val="dk1"/>
              </a:buClr>
            </a:pPr>
            <a:endParaRPr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8AAE0-A8D9-CBC7-6321-48B6D6A3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104" y="1230182"/>
            <a:ext cx="4208894" cy="2479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E9101-FE2D-30F6-C3DC-17B789C37E33}"/>
              </a:ext>
            </a:extLst>
          </p:cNvPr>
          <p:cNvSpPr txBox="1"/>
          <p:nvPr/>
        </p:nvSpPr>
        <p:spPr>
          <a:xfrm>
            <a:off x="225384" y="1164804"/>
            <a:ext cx="381749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 in 8 men will develop prostate cancer (PCa) in their lifetime. </a:t>
            </a:r>
            <a:r>
              <a:rPr lang="en-US" sz="14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</a:p>
          <a:p>
            <a:pPr>
              <a:buSzPct val="150000"/>
            </a:pPr>
            <a:endParaRPr lang="en-US" sz="1400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Current screening methods </a:t>
            </a:r>
            <a:r>
              <a:rPr lang="en-US" kern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PCa r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ely on prostate-specific antigen (PSA), 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protein produced by the prostate gland that leaks into the bloodstream. 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PSA test measures the level of PSA in the blood. High PSA correlates with the presence of PCa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(high sensitivity)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50000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3D3AE2-5FFD-4C34-B2E4-400897224E71}"/>
              </a:ext>
            </a:extLst>
          </p:cNvPr>
          <p:cNvSpPr/>
          <p:nvPr/>
        </p:nvSpPr>
        <p:spPr>
          <a:xfrm>
            <a:off x="311700" y="4032592"/>
            <a:ext cx="3999900" cy="8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a critical need for new biomarkers that can improve the specificity of PSA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893568CE-DB81-29AB-76B8-9B612A60A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>
            <a:extLst>
              <a:ext uri="{FF2B5EF4-FFF2-40B4-BE49-F238E27FC236}">
                <a16:creationId xmlns:a16="http://schemas.microsoft.com/office/drawing/2014/main" id="{95D8BAA6-958D-F836-F1D9-FDFD60672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Likelihood Ratio Test </a:t>
            </a:r>
          </a:p>
        </p:txBody>
      </p:sp>
      <p:sp>
        <p:nvSpPr>
          <p:cNvPr id="237" name="Google Shape;237;p27">
            <a:extLst>
              <a:ext uri="{FF2B5EF4-FFF2-40B4-BE49-F238E27FC236}">
                <a16:creationId xmlns:a16="http://schemas.microsoft.com/office/drawing/2014/main" id="{7474EB5D-5AA7-6829-D901-FFB7E7EBE626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27">
            <a:extLst>
              <a:ext uri="{FF2B5EF4-FFF2-40B4-BE49-F238E27FC236}">
                <a16:creationId xmlns:a16="http://schemas.microsoft.com/office/drawing/2014/main" id="{F886D7D1-EBA2-68D7-92B4-F93F8A1420D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20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4249C1-6016-66F3-BE77-CDFAD35E81E9}"/>
              </a:ext>
            </a:extLst>
          </p:cNvPr>
          <p:cNvGraphicFramePr>
            <a:graphicFrameLocks noGrp="1"/>
          </p:cNvGraphicFramePr>
          <p:nvPr/>
        </p:nvGraphicFramePr>
        <p:xfrm>
          <a:off x="650509" y="1199904"/>
          <a:ext cx="6578204" cy="349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3913">
                  <a:extLst>
                    <a:ext uri="{9D8B030D-6E8A-4147-A177-3AD203B41FA5}">
                      <a16:colId xmlns:a16="http://schemas.microsoft.com/office/drawing/2014/main" val="2361052614"/>
                    </a:ext>
                  </a:extLst>
                </a:gridCol>
                <a:gridCol w="1544291">
                  <a:extLst>
                    <a:ext uri="{9D8B030D-6E8A-4147-A177-3AD203B41FA5}">
                      <a16:colId xmlns:a16="http://schemas.microsoft.com/office/drawing/2014/main" val="3814190758"/>
                    </a:ext>
                  </a:extLst>
                </a:gridCol>
              </a:tblGrid>
              <a:tr h="59182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79674"/>
                  </a:ext>
                </a:extLst>
              </a:tr>
              <a:tr h="57983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vs. PSA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0.7548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50879"/>
                  </a:ext>
                </a:extLst>
              </a:tr>
              <a:tr h="57983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4a vs. PSA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0.0446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35298"/>
                  </a:ext>
                </a:extLst>
              </a:tr>
              <a:tr h="579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Only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0.0101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78435"/>
                  </a:ext>
                </a:extLst>
              </a:tr>
              <a:tr h="57983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+ Exon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0.0107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05700"/>
                  </a:ext>
                </a:extLst>
              </a:tr>
              <a:tr h="57983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+ Exon 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0.1083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1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116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390F7A45-F84C-8E83-56D6-E2A8FA0FD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>
            <a:extLst>
              <a:ext uri="{FF2B5EF4-FFF2-40B4-BE49-F238E27FC236}">
                <a16:creationId xmlns:a16="http://schemas.microsoft.com/office/drawing/2014/main" id="{15B4CEBD-597D-8C7F-748C-695BDC2FB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3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Logistic Regression </a:t>
            </a:r>
            <a:b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Cross Validation and ROC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" name="Google Shape;172;p22">
            <a:extLst>
              <a:ext uri="{FF2B5EF4-FFF2-40B4-BE49-F238E27FC236}">
                <a16:creationId xmlns:a16="http://schemas.microsoft.com/office/drawing/2014/main" id="{88B632EB-71FB-7E10-FBB3-61BC7CC8028E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2">
            <a:extLst>
              <a:ext uri="{FF2B5EF4-FFF2-40B4-BE49-F238E27FC236}">
                <a16:creationId xmlns:a16="http://schemas.microsoft.com/office/drawing/2014/main" id="{DA40C0FE-502F-4EE5-8368-F73C7E9B9A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21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7CC5F-D67B-44F7-43D5-DE12C83FACD7}"/>
              </a:ext>
            </a:extLst>
          </p:cNvPr>
          <p:cNvSpPr txBox="1"/>
          <p:nvPr/>
        </p:nvSpPr>
        <p:spPr>
          <a:xfrm>
            <a:off x="5160578" y="1143985"/>
            <a:ext cx="3315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CV - technique used to assess the generalizability of a model by splitting the dataset into several parts or "folds.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10- repetitions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ROC metric for evaluation across all possible threshold values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D90FA-64DB-5791-B9A5-40D9D0B1F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3316"/>
            <a:ext cx="4997302" cy="38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9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38FF5A2F-1DAE-9CA9-34B1-A9D94B222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292850F9-6A98-008B-FB38-A5F9EB129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Logistic Regression Results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2660472D-031C-8312-D6BF-41C5EB085286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521C760E-E1C1-F4AF-31B8-7179834DB62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22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AFA3CF-B721-B9F2-B3ED-4462CA5B54BC}"/>
              </a:ext>
            </a:extLst>
          </p:cNvPr>
          <p:cNvGraphicFramePr>
            <a:graphicFrameLocks noGrp="1"/>
          </p:cNvGraphicFramePr>
          <p:nvPr/>
        </p:nvGraphicFramePr>
        <p:xfrm>
          <a:off x="311700" y="1138301"/>
          <a:ext cx="7531404" cy="3098800"/>
        </p:xfrm>
        <a:graphic>
          <a:graphicData uri="http://schemas.openxmlformats.org/drawingml/2006/table">
            <a:tbl>
              <a:tblPr firstRow="1" firstCol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3221209">
                  <a:extLst>
                    <a:ext uri="{9D8B030D-6E8A-4147-A177-3AD203B41FA5}">
                      <a16:colId xmlns:a16="http://schemas.microsoft.com/office/drawing/2014/main" val="1905130839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931112447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712210359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199018432"/>
                    </a:ext>
                  </a:extLst>
                </a:gridCol>
                <a:gridCol w="905871">
                  <a:extLst>
                    <a:ext uri="{9D8B030D-6E8A-4147-A177-3AD203B41FA5}">
                      <a16:colId xmlns:a16="http://schemas.microsoft.com/office/drawing/2014/main" val="4005801946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460774251"/>
                    </a:ext>
                  </a:extLst>
                </a:gridCol>
              </a:tblGrid>
              <a:tr h="39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06686"/>
                  </a:ext>
                </a:extLst>
              </a:tr>
              <a:tr h="318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66822"/>
                  </a:ext>
                </a:extLst>
              </a:tr>
              <a:tr h="375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Exon4a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859290"/>
                  </a:ext>
                </a:extLst>
              </a:tr>
              <a:tr h="375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339351"/>
                  </a:ext>
                </a:extLst>
              </a:tr>
              <a:tr h="469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395132"/>
                  </a:ext>
                </a:extLst>
              </a:tr>
              <a:tr h="469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821936"/>
                  </a:ext>
                </a:extLst>
              </a:tr>
              <a:tr h="701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β3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6418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3A5699-1298-702C-8E76-B0864E36D3AB}"/>
              </a:ext>
            </a:extLst>
          </p:cNvPr>
          <p:cNvSpPr txBox="1"/>
          <p:nvPr/>
        </p:nvSpPr>
        <p:spPr>
          <a:xfrm>
            <a:off x="311700" y="4427966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Train-Test Split (60% - 40%), Youden's threshold  </a:t>
            </a:r>
          </a:p>
        </p:txBody>
      </p:sp>
    </p:spTree>
    <p:extLst>
      <p:ext uri="{BB962C8B-B14F-4D97-AF65-F5344CB8AC3E}">
        <p14:creationId xmlns:p14="http://schemas.microsoft.com/office/powerpoint/2010/main" val="3604673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DBAF3B89-0B66-C0C9-1D67-D6FFDA46D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ACE11A56-9F54-2644-069D-179226D5AC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Support Vector Machine Results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E93EB4A5-E861-29E6-AF7E-952C700CCD35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D37B9CC8-52CE-E22C-8298-631841D5C7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23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3E3CAD-CAEC-FED2-1F4B-B920D7BD37F7}"/>
              </a:ext>
            </a:extLst>
          </p:cNvPr>
          <p:cNvGraphicFramePr>
            <a:graphicFrameLocks noGrp="1"/>
          </p:cNvGraphicFramePr>
          <p:nvPr/>
        </p:nvGraphicFramePr>
        <p:xfrm>
          <a:off x="388883" y="1118904"/>
          <a:ext cx="7454221" cy="3097075"/>
        </p:xfrm>
        <a:graphic>
          <a:graphicData uri="http://schemas.openxmlformats.org/drawingml/2006/table">
            <a:tbl>
              <a:tblPr firstRow="1" firstCol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3163614">
                  <a:extLst>
                    <a:ext uri="{9D8B030D-6E8A-4147-A177-3AD203B41FA5}">
                      <a16:colId xmlns:a16="http://schemas.microsoft.com/office/drawing/2014/main" val="1905130839"/>
                    </a:ext>
                  </a:extLst>
                </a:gridCol>
                <a:gridCol w="827840">
                  <a:extLst>
                    <a:ext uri="{9D8B030D-6E8A-4147-A177-3AD203B41FA5}">
                      <a16:colId xmlns:a16="http://schemas.microsoft.com/office/drawing/2014/main" val="2377701637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3404755649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199018432"/>
                    </a:ext>
                  </a:extLst>
                </a:gridCol>
                <a:gridCol w="905871">
                  <a:extLst>
                    <a:ext uri="{9D8B030D-6E8A-4147-A177-3AD203B41FA5}">
                      <a16:colId xmlns:a16="http://schemas.microsoft.com/office/drawing/2014/main" val="4005801946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460774251"/>
                    </a:ext>
                  </a:extLst>
                </a:gridCol>
              </a:tblGrid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06686"/>
                  </a:ext>
                </a:extLst>
              </a:tr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66822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Exon4a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540149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894030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395132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821936"/>
                  </a:ext>
                </a:extLst>
              </a:tr>
              <a:tr h="717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β3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6418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F95B72-21F1-1D86-37D3-2C8699B8ACAC}"/>
              </a:ext>
            </a:extLst>
          </p:cNvPr>
          <p:cNvSpPr txBox="1"/>
          <p:nvPr/>
        </p:nvSpPr>
        <p:spPr>
          <a:xfrm>
            <a:off x="494580" y="4390698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Train-Test Split (60% - 40%)</a:t>
            </a:r>
          </a:p>
        </p:txBody>
      </p:sp>
    </p:spTree>
    <p:extLst>
      <p:ext uri="{BB962C8B-B14F-4D97-AF65-F5344CB8AC3E}">
        <p14:creationId xmlns:p14="http://schemas.microsoft.com/office/powerpoint/2010/main" val="941516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41FA464F-72DB-C451-4B55-D6A936E9C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F4FC409D-F727-728D-FD89-D09928D64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Relevance Vector Machine Results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C89B2CA7-C033-03E9-70DF-C40C323E138B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BECBD2FC-9DF1-609C-A351-CEBFA6E96E8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24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D3A9FA-C401-3D47-47DA-F17BA93DFEE5}"/>
              </a:ext>
            </a:extLst>
          </p:cNvPr>
          <p:cNvGraphicFramePr>
            <a:graphicFrameLocks noGrp="1"/>
          </p:cNvGraphicFramePr>
          <p:nvPr/>
        </p:nvGraphicFramePr>
        <p:xfrm>
          <a:off x="388883" y="1118904"/>
          <a:ext cx="7454221" cy="3097075"/>
        </p:xfrm>
        <a:graphic>
          <a:graphicData uri="http://schemas.openxmlformats.org/drawingml/2006/table">
            <a:tbl>
              <a:tblPr firstRow="1" firstCol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3163614">
                  <a:extLst>
                    <a:ext uri="{9D8B030D-6E8A-4147-A177-3AD203B41FA5}">
                      <a16:colId xmlns:a16="http://schemas.microsoft.com/office/drawing/2014/main" val="1905130839"/>
                    </a:ext>
                  </a:extLst>
                </a:gridCol>
                <a:gridCol w="827840">
                  <a:extLst>
                    <a:ext uri="{9D8B030D-6E8A-4147-A177-3AD203B41FA5}">
                      <a16:colId xmlns:a16="http://schemas.microsoft.com/office/drawing/2014/main" val="2377701637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3404755649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199018432"/>
                    </a:ext>
                  </a:extLst>
                </a:gridCol>
                <a:gridCol w="905871">
                  <a:extLst>
                    <a:ext uri="{9D8B030D-6E8A-4147-A177-3AD203B41FA5}">
                      <a16:colId xmlns:a16="http://schemas.microsoft.com/office/drawing/2014/main" val="4005801946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460774251"/>
                    </a:ext>
                  </a:extLst>
                </a:gridCol>
              </a:tblGrid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06686"/>
                  </a:ext>
                </a:extLst>
              </a:tr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66822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Exon4a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540149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894030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395132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821936"/>
                  </a:ext>
                </a:extLst>
              </a:tr>
              <a:tr h="717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β3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6418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94E49C-B8B0-1044-2375-114465F78C98}"/>
              </a:ext>
            </a:extLst>
          </p:cNvPr>
          <p:cNvSpPr txBox="1"/>
          <p:nvPr/>
        </p:nvSpPr>
        <p:spPr>
          <a:xfrm>
            <a:off x="494580" y="4390698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Train-Test Split (60% - 40%)</a:t>
            </a:r>
          </a:p>
        </p:txBody>
      </p:sp>
    </p:spTree>
    <p:extLst>
      <p:ext uri="{BB962C8B-B14F-4D97-AF65-F5344CB8AC3E}">
        <p14:creationId xmlns:p14="http://schemas.microsoft.com/office/powerpoint/2010/main" val="3074316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D69A38E6-D05F-D4F2-56DE-350D9FC9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1AEE67EE-E64C-9C4B-0872-2AC926A35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567" y="1199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MLR vs SVM vs RVM</a:t>
            </a: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AC9CE32A-7B59-BC67-423C-46890981147C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1FEA9D7F-2ADC-0693-8395-1A2DA8AA04D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25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7E57FA9-EF96-F8E5-A538-287EEED2E0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442063"/>
              </p:ext>
            </p:extLst>
          </p:nvPr>
        </p:nvGraphicFramePr>
        <p:xfrm>
          <a:off x="1573619" y="1200149"/>
          <a:ext cx="5901069" cy="3297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2022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B38CFDE1-ED4D-2BB8-C5A5-C3A441D91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610DF050-91EC-52DD-EED5-C11D91CCE5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19625" y="1515014"/>
            <a:ext cx="8520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Risk of high-grade PCa as a response factor in the General Population</a:t>
            </a:r>
            <a:endParaRPr lang="en-US" sz="3000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2E1E5CF0-538D-86B5-583E-41053CB0379D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>
            <a:extLst>
              <a:ext uri="{FF2B5EF4-FFF2-40B4-BE49-F238E27FC236}">
                <a16:creationId xmlns:a16="http://schemas.microsoft.com/office/drawing/2014/main" id="{835A9E82-0A16-3D0F-1D00-14EFC1382E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</a:rPr>
              <a:t>Page 26</a:t>
            </a:r>
            <a:endParaRPr sz="1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3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BFD40635-0DB2-ADDD-3AC3-6E1BC599F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>
            <a:extLst>
              <a:ext uri="{FF2B5EF4-FFF2-40B4-BE49-F238E27FC236}">
                <a16:creationId xmlns:a16="http://schemas.microsoft.com/office/drawing/2014/main" id="{C91FE5D2-007C-7900-8617-D761EFB1A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Distribution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" name="Google Shape;103;p17">
            <a:extLst>
              <a:ext uri="{FF2B5EF4-FFF2-40B4-BE49-F238E27FC236}">
                <a16:creationId xmlns:a16="http://schemas.microsoft.com/office/drawing/2014/main" id="{204507D2-25E3-6698-9D96-54003DF2B13D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7">
            <a:extLst>
              <a:ext uri="{FF2B5EF4-FFF2-40B4-BE49-F238E27FC236}">
                <a16:creationId xmlns:a16="http://schemas.microsoft.com/office/drawing/2014/main" id="{E4D6951C-E7B4-929D-E756-9A71E4B4B9A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200" y="4873625"/>
            <a:ext cx="709613" cy="338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27</a:t>
            </a:r>
            <a:endParaRPr sz="105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1E7DE-960D-A0E2-7F3C-4C10687C7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63" y="1130300"/>
            <a:ext cx="4065095" cy="3811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476515-EB88-60E0-D02D-0730EED1E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621" y="1266933"/>
            <a:ext cx="4117748" cy="33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65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Visualization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4294967295"/>
          </p:nvPr>
        </p:nvSpPr>
        <p:spPr>
          <a:xfrm>
            <a:off x="8331200" y="4873625"/>
            <a:ext cx="709613" cy="338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28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75BF6-AA73-75B9-AD71-A5148244654A}"/>
              </a:ext>
            </a:extLst>
          </p:cNvPr>
          <p:cNvSpPr txBox="1"/>
          <p:nvPr/>
        </p:nvSpPr>
        <p:spPr>
          <a:xfrm>
            <a:off x="820132" y="4565848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0.000</a:t>
            </a:r>
            <a:r>
              <a:rPr lang="en-US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(@ 5% </a:t>
            </a:r>
            <a:r>
              <a:rPr lang="en-US" sz="1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62E2E-9C65-0DA1-DD57-31604FA92D1A}"/>
              </a:ext>
            </a:extLst>
          </p:cNvPr>
          <p:cNvSpPr txBox="1"/>
          <p:nvPr/>
        </p:nvSpPr>
        <p:spPr>
          <a:xfrm>
            <a:off x="5252301" y="4565848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0.289</a:t>
            </a:r>
            <a:r>
              <a:rPr lang="en-US" sz="1100" dirty="0">
                <a:effectLst/>
              </a:rPr>
              <a:t> 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(@ 5% </a:t>
            </a:r>
            <a:r>
              <a:rPr lang="en-US" sz="1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707B9-4C41-C64B-24DD-818D054637A6}"/>
              </a:ext>
            </a:extLst>
          </p:cNvPr>
          <p:cNvSpPr txBox="1"/>
          <p:nvPr/>
        </p:nvSpPr>
        <p:spPr>
          <a:xfrm>
            <a:off x="7141919" y="286366"/>
            <a:ext cx="13468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Key</a:t>
            </a:r>
          </a:p>
          <a:p>
            <a:r>
              <a:rPr lang="en-US" sz="1050" dirty="0"/>
              <a:t>1 – High Grade</a:t>
            </a:r>
          </a:p>
          <a:p>
            <a:r>
              <a:rPr lang="en-US" sz="1050" dirty="0"/>
              <a:t>0 – Not High Grade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5120F-4730-B7FF-E05A-1B127ED8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263" y="1081758"/>
            <a:ext cx="3746500" cy="3111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D99A83-CBB8-F741-FEBB-97E3A59F8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50" y="1081758"/>
            <a:ext cx="37465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Visualization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4294967295"/>
          </p:nvPr>
        </p:nvSpPr>
        <p:spPr>
          <a:xfrm>
            <a:off x="8331624" y="4873100"/>
            <a:ext cx="812375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Page 29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FB160-F120-2293-6C48-DB6F25134FF9}"/>
              </a:ext>
            </a:extLst>
          </p:cNvPr>
          <p:cNvSpPr txBox="1"/>
          <p:nvPr/>
        </p:nvSpPr>
        <p:spPr>
          <a:xfrm>
            <a:off x="887691" y="4551571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0.011</a:t>
            </a:r>
            <a:r>
              <a:rPr lang="en-US" sz="1100" dirty="0">
                <a:effectLst/>
              </a:rPr>
              <a:t> 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(@ 5% </a:t>
            </a:r>
            <a:r>
              <a:rPr lang="en-US" sz="1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83B55-1D95-D48A-8239-8ABA56D164A9}"/>
              </a:ext>
            </a:extLst>
          </p:cNvPr>
          <p:cNvSpPr txBox="1"/>
          <p:nvPr/>
        </p:nvSpPr>
        <p:spPr>
          <a:xfrm>
            <a:off x="6933485" y="465030"/>
            <a:ext cx="13468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Key</a:t>
            </a:r>
          </a:p>
          <a:p>
            <a:r>
              <a:rPr lang="en-US" sz="1050" dirty="0"/>
              <a:t>1 – High Grade</a:t>
            </a:r>
          </a:p>
          <a:p>
            <a:r>
              <a:rPr lang="en-US" sz="1050" dirty="0"/>
              <a:t>0 – Not High Grade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CCF3B-ED87-EE86-FD46-C8EC332B0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29" y="1176155"/>
            <a:ext cx="3733800" cy="3111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340C51-8AC7-5A96-5004-9D6AF240C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146344"/>
            <a:ext cx="37465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Study Objective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07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b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otential</a:t>
            </a:r>
            <a:r>
              <a:rPr lang="en" b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 lang="en" b="1" baseline="30000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Plasmacytoma variant translocation 1 (PVT1)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long nonprotein coding gene associated with cancer progression.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PVT1  exons 4A, 4B, and 9 are over expressed in prostate tissues and human serum</a:t>
            </a:r>
            <a:r>
              <a:rPr lang="en-US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specific exons could serve as valuable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biomarkers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detecting prostate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 b="1" dirty="0">
                <a:solidFill>
                  <a:schemeClr val="dk1"/>
                </a:solidFill>
              </a:rPr>
              <a:t>Page 3</a:t>
            </a:r>
            <a:endParaRPr sz="4200" b="1"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2"/>
          </p:nvPr>
        </p:nvSpPr>
        <p:spPr>
          <a:xfrm>
            <a:off x="4572000" y="10177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study evaluates the predictive power of PVT1 exons 4A, 4B, 9 in detecting PCa from human serum and improving the specificity of PSA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b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Likelihood Ratio Test </a:t>
            </a:r>
          </a:p>
        </p:txBody>
      </p:sp>
      <p:sp>
        <p:nvSpPr>
          <p:cNvPr id="237" name="Google Shape;237;p27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27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30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277A11-C37B-59A7-CF90-A6094747A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52016"/>
              </p:ext>
            </p:extLst>
          </p:nvPr>
        </p:nvGraphicFramePr>
        <p:xfrm>
          <a:off x="508000" y="1158240"/>
          <a:ext cx="6797040" cy="362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7196">
                  <a:extLst>
                    <a:ext uri="{9D8B030D-6E8A-4147-A177-3AD203B41FA5}">
                      <a16:colId xmlns:a16="http://schemas.microsoft.com/office/drawing/2014/main" val="2361052614"/>
                    </a:ext>
                  </a:extLst>
                </a:gridCol>
                <a:gridCol w="1659844">
                  <a:extLst>
                    <a:ext uri="{9D8B030D-6E8A-4147-A177-3AD203B41FA5}">
                      <a16:colId xmlns:a16="http://schemas.microsoft.com/office/drawing/2014/main" val="3814190758"/>
                    </a:ext>
                  </a:extLst>
                </a:gridCol>
              </a:tblGrid>
              <a:tr h="61489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79674"/>
                  </a:ext>
                </a:extLst>
              </a:tr>
              <a:tr h="60244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vs. PSA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50879"/>
                  </a:ext>
                </a:extLst>
              </a:tr>
              <a:tr h="60244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4a vs. PSA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35298"/>
                  </a:ext>
                </a:extLst>
              </a:tr>
              <a:tr h="602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Only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0.0024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79772"/>
                  </a:ext>
                </a:extLst>
              </a:tr>
              <a:tr h="60244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+ Exon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05700"/>
                  </a:ext>
                </a:extLst>
              </a:tr>
              <a:tr h="60244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+ Exon 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158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A7CD97BC-54DC-E968-E8B0-DFADB1F2B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>
            <a:extLst>
              <a:ext uri="{FF2B5EF4-FFF2-40B4-BE49-F238E27FC236}">
                <a16:creationId xmlns:a16="http://schemas.microsoft.com/office/drawing/2014/main" id="{AE416BF2-7C99-B514-5D74-66C378A612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3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Logistic Regression </a:t>
            </a:r>
            <a:b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Cross Validation and ROC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" name="Google Shape;172;p22">
            <a:extLst>
              <a:ext uri="{FF2B5EF4-FFF2-40B4-BE49-F238E27FC236}">
                <a16:creationId xmlns:a16="http://schemas.microsoft.com/office/drawing/2014/main" id="{4325C6A1-FC7B-55D2-962E-4E4F129FD2EF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2">
            <a:extLst>
              <a:ext uri="{FF2B5EF4-FFF2-40B4-BE49-F238E27FC236}">
                <a16:creationId xmlns:a16="http://schemas.microsoft.com/office/drawing/2014/main" id="{0D6BE6D8-BACE-209A-4AB6-BD75890BD07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31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60271-E985-72C5-346B-AAB9E6DB8FDA}"/>
              </a:ext>
            </a:extLst>
          </p:cNvPr>
          <p:cNvSpPr txBox="1"/>
          <p:nvPr/>
        </p:nvSpPr>
        <p:spPr>
          <a:xfrm>
            <a:off x="5160578" y="1143985"/>
            <a:ext cx="3315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CV - technique used to assess the generalizability of a model by splitting the dataset into several parts or "folds.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10- repetitions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ROC metric for evaluation across all possible threshold values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9A754-EEB0-4712-A2D6-7BE057FC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5" y="1078441"/>
            <a:ext cx="4842610" cy="36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12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Logistic Regression Results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32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3A4AA2-27AF-8C84-32DC-7EB3EF71B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34261"/>
              </p:ext>
            </p:extLst>
          </p:nvPr>
        </p:nvGraphicFramePr>
        <p:xfrm>
          <a:off x="311700" y="1017725"/>
          <a:ext cx="7531404" cy="3075808"/>
        </p:xfrm>
        <a:graphic>
          <a:graphicData uri="http://schemas.openxmlformats.org/drawingml/2006/table">
            <a:tbl>
              <a:tblPr firstRow="1" firstCol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3221207">
                  <a:extLst>
                    <a:ext uri="{9D8B030D-6E8A-4147-A177-3AD203B41FA5}">
                      <a16:colId xmlns:a16="http://schemas.microsoft.com/office/drawing/2014/main" val="1905130839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1162144554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3703349051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199018432"/>
                    </a:ext>
                  </a:extLst>
                </a:gridCol>
                <a:gridCol w="905874">
                  <a:extLst>
                    <a:ext uri="{9D8B030D-6E8A-4147-A177-3AD203B41FA5}">
                      <a16:colId xmlns:a16="http://schemas.microsoft.com/office/drawing/2014/main" val="4005801946"/>
                    </a:ext>
                  </a:extLst>
                </a:gridCol>
                <a:gridCol w="862039">
                  <a:extLst>
                    <a:ext uri="{9D8B030D-6E8A-4147-A177-3AD203B41FA5}">
                      <a16:colId xmlns:a16="http://schemas.microsoft.com/office/drawing/2014/main" val="1460774251"/>
                    </a:ext>
                  </a:extLst>
                </a:gridCol>
              </a:tblGrid>
              <a:tr h="382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06686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66822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Exon4a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507848"/>
                  </a:ext>
                </a:extLst>
              </a:tr>
              <a:tr h="382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1944300"/>
                  </a:ext>
                </a:extLst>
              </a:tr>
              <a:tr h="562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395132"/>
                  </a:ext>
                </a:extLst>
              </a:tr>
              <a:tr h="562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821936"/>
                  </a:ext>
                </a:extLst>
              </a:tr>
              <a:tr h="423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β3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6418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099313-CFF5-8045-C1B0-00E23A0AAF16}"/>
              </a:ext>
            </a:extLst>
          </p:cNvPr>
          <p:cNvSpPr txBox="1"/>
          <p:nvPr/>
        </p:nvSpPr>
        <p:spPr>
          <a:xfrm>
            <a:off x="311700" y="4405610"/>
            <a:ext cx="4201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Train-Test Split (60% - 40%), threshold Youden's index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77A6A05E-7E1A-8A13-6A39-5AAC1C63C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3C5E6B5A-F843-717F-9DD1-3035502AD7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Support Vector Machine Results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153B28CE-A165-DE32-E54B-D121D6F2A00E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4441A9E0-283C-7C16-5BD0-B26642CEE6F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33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561793-9635-C955-7C99-13942B98B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03965"/>
              </p:ext>
            </p:extLst>
          </p:nvPr>
        </p:nvGraphicFramePr>
        <p:xfrm>
          <a:off x="388883" y="1118904"/>
          <a:ext cx="7454221" cy="3097075"/>
        </p:xfrm>
        <a:graphic>
          <a:graphicData uri="http://schemas.openxmlformats.org/drawingml/2006/table">
            <a:tbl>
              <a:tblPr firstRow="1" firstCol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3163614">
                  <a:extLst>
                    <a:ext uri="{9D8B030D-6E8A-4147-A177-3AD203B41FA5}">
                      <a16:colId xmlns:a16="http://schemas.microsoft.com/office/drawing/2014/main" val="1905130839"/>
                    </a:ext>
                  </a:extLst>
                </a:gridCol>
                <a:gridCol w="827840">
                  <a:extLst>
                    <a:ext uri="{9D8B030D-6E8A-4147-A177-3AD203B41FA5}">
                      <a16:colId xmlns:a16="http://schemas.microsoft.com/office/drawing/2014/main" val="2377701637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3404755649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199018432"/>
                    </a:ext>
                  </a:extLst>
                </a:gridCol>
                <a:gridCol w="905871">
                  <a:extLst>
                    <a:ext uri="{9D8B030D-6E8A-4147-A177-3AD203B41FA5}">
                      <a16:colId xmlns:a16="http://schemas.microsoft.com/office/drawing/2014/main" val="4005801946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460774251"/>
                    </a:ext>
                  </a:extLst>
                </a:gridCol>
              </a:tblGrid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06686"/>
                  </a:ext>
                </a:extLst>
              </a:tr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66822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Exon4a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540149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894030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395132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821936"/>
                  </a:ext>
                </a:extLst>
              </a:tr>
              <a:tr h="717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β3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6418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144E74-6FA1-8E57-47C7-A1490AC1C437}"/>
              </a:ext>
            </a:extLst>
          </p:cNvPr>
          <p:cNvSpPr txBox="1"/>
          <p:nvPr/>
        </p:nvSpPr>
        <p:spPr>
          <a:xfrm>
            <a:off x="494580" y="4390698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Train-Test Split (60% - 40%)</a:t>
            </a:r>
          </a:p>
        </p:txBody>
      </p:sp>
    </p:spTree>
    <p:extLst>
      <p:ext uri="{BB962C8B-B14F-4D97-AF65-F5344CB8AC3E}">
        <p14:creationId xmlns:p14="http://schemas.microsoft.com/office/powerpoint/2010/main" val="623416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1E83F100-8A06-FDE9-238D-D432E8C60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376CA56E-5C89-5E76-CDD7-2A5AB80304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Relevance Vector Machine Results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C2BEA3D4-2B1C-C8E5-E9B9-4B10F161402A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5C9A4060-C0E6-1386-8E75-5DE1F57E8B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34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734E5D-C90E-5E50-B5C9-8EDAC427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9169"/>
              </p:ext>
            </p:extLst>
          </p:nvPr>
        </p:nvGraphicFramePr>
        <p:xfrm>
          <a:off x="388883" y="1118904"/>
          <a:ext cx="7454221" cy="3097075"/>
        </p:xfrm>
        <a:graphic>
          <a:graphicData uri="http://schemas.openxmlformats.org/drawingml/2006/table">
            <a:tbl>
              <a:tblPr firstRow="1" firstCol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3163614">
                  <a:extLst>
                    <a:ext uri="{9D8B030D-6E8A-4147-A177-3AD203B41FA5}">
                      <a16:colId xmlns:a16="http://schemas.microsoft.com/office/drawing/2014/main" val="1905130839"/>
                    </a:ext>
                  </a:extLst>
                </a:gridCol>
                <a:gridCol w="827840">
                  <a:extLst>
                    <a:ext uri="{9D8B030D-6E8A-4147-A177-3AD203B41FA5}">
                      <a16:colId xmlns:a16="http://schemas.microsoft.com/office/drawing/2014/main" val="2377701637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3404755649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199018432"/>
                    </a:ext>
                  </a:extLst>
                </a:gridCol>
                <a:gridCol w="905871">
                  <a:extLst>
                    <a:ext uri="{9D8B030D-6E8A-4147-A177-3AD203B41FA5}">
                      <a16:colId xmlns:a16="http://schemas.microsoft.com/office/drawing/2014/main" val="4005801946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460774251"/>
                    </a:ext>
                  </a:extLst>
                </a:gridCol>
              </a:tblGrid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06686"/>
                  </a:ext>
                </a:extLst>
              </a:tr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66822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Exon4a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540149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894030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395132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821936"/>
                  </a:ext>
                </a:extLst>
              </a:tr>
              <a:tr h="717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β3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6418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85ED7C-69ED-6CB3-1EB0-642EDDD4C26F}"/>
              </a:ext>
            </a:extLst>
          </p:cNvPr>
          <p:cNvSpPr txBox="1"/>
          <p:nvPr/>
        </p:nvSpPr>
        <p:spPr>
          <a:xfrm>
            <a:off x="494580" y="4390698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**Train-Test Split (65% - 35%)</a:t>
            </a:r>
          </a:p>
        </p:txBody>
      </p:sp>
    </p:spTree>
    <p:extLst>
      <p:ext uri="{BB962C8B-B14F-4D97-AF65-F5344CB8AC3E}">
        <p14:creationId xmlns:p14="http://schemas.microsoft.com/office/powerpoint/2010/main" val="2324368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0C87B8CA-E12B-1EED-1335-83B7E5840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ED351204-F7EF-3E39-A4CE-567854309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857" y="15496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MLR vs SVM vs RVM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2411D7B4-D736-F139-B4EE-E0C4FD031CD3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879F83CC-CE3C-9AF8-9386-C6633ECEE8E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35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AB8283-7C25-4876-5DBF-62A4B12145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597233"/>
              </p:ext>
            </p:extLst>
          </p:nvPr>
        </p:nvGraphicFramePr>
        <p:xfrm>
          <a:off x="749100" y="1055938"/>
          <a:ext cx="6743700" cy="3557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1423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1B65522-0D41-984C-363F-7BBA923B2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2EB81E95-5D9E-C8AB-778B-D81F8EC4BF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19625" y="1515014"/>
            <a:ext cx="8520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Risk of high-grade PCa as a response factor in men of African ancestry</a:t>
            </a:r>
            <a:endParaRPr lang="en-US" sz="3000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BFFDE5ED-3664-434F-EE89-1D43D747199D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>
            <a:extLst>
              <a:ext uri="{FF2B5EF4-FFF2-40B4-BE49-F238E27FC236}">
                <a16:creationId xmlns:a16="http://schemas.microsoft.com/office/drawing/2014/main" id="{EE7BB811-CBB4-6077-0CC2-E5B1396E9A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</a:rPr>
              <a:t>Page 36</a:t>
            </a:r>
            <a:endParaRPr sz="1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59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BD46B1EF-B145-7A36-1496-A04C882E4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>
            <a:extLst>
              <a:ext uri="{FF2B5EF4-FFF2-40B4-BE49-F238E27FC236}">
                <a16:creationId xmlns:a16="http://schemas.microsoft.com/office/drawing/2014/main" id="{2754A09B-C55F-B220-6E35-41AABE21DB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Distribution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" name="Google Shape;103;p17">
            <a:extLst>
              <a:ext uri="{FF2B5EF4-FFF2-40B4-BE49-F238E27FC236}">
                <a16:creationId xmlns:a16="http://schemas.microsoft.com/office/drawing/2014/main" id="{B8FE647B-0B23-C9A1-3DEA-9F732C9717B3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7">
            <a:extLst>
              <a:ext uri="{FF2B5EF4-FFF2-40B4-BE49-F238E27FC236}">
                <a16:creationId xmlns:a16="http://schemas.microsoft.com/office/drawing/2014/main" id="{F3842B4C-B30D-3446-343F-CCB64A0B658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200" y="4873625"/>
            <a:ext cx="709613" cy="338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37</a:t>
            </a:r>
            <a:endParaRPr sz="1050" b="1"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4F337-2FD0-8081-4DB1-09A718DEE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119" y="1195846"/>
            <a:ext cx="4009693" cy="3365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56B804-775D-5A89-604E-F3AC568F7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195846"/>
            <a:ext cx="4166043" cy="33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1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CBB78535-30DB-D88C-1420-524CD9E02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>
            <a:extLst>
              <a:ext uri="{FF2B5EF4-FFF2-40B4-BE49-F238E27FC236}">
                <a16:creationId xmlns:a16="http://schemas.microsoft.com/office/drawing/2014/main" id="{69C3D52A-705B-876B-FB9C-64F153FE1D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Visualization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" name="Google Shape;103;p17">
            <a:extLst>
              <a:ext uri="{FF2B5EF4-FFF2-40B4-BE49-F238E27FC236}">
                <a16:creationId xmlns:a16="http://schemas.microsoft.com/office/drawing/2014/main" id="{0A98A8CA-7824-700C-3185-8A891378D3B5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7">
            <a:extLst>
              <a:ext uri="{FF2B5EF4-FFF2-40B4-BE49-F238E27FC236}">
                <a16:creationId xmlns:a16="http://schemas.microsoft.com/office/drawing/2014/main" id="{D141984E-3E3C-9CEF-6001-1E91858EDC6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200" y="4873625"/>
            <a:ext cx="709613" cy="338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38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DB278-1674-CA1B-BB0C-82E8AF829307}"/>
              </a:ext>
            </a:extLst>
          </p:cNvPr>
          <p:cNvSpPr txBox="1"/>
          <p:nvPr/>
        </p:nvSpPr>
        <p:spPr>
          <a:xfrm>
            <a:off x="820132" y="4565848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0.000</a:t>
            </a:r>
            <a:r>
              <a:rPr lang="en-US" sz="1100" dirty="0">
                <a:effectLst/>
              </a:rPr>
              <a:t> 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(@ 5% </a:t>
            </a:r>
            <a:r>
              <a:rPr lang="en-US" sz="1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27E7D-D38D-5AA6-2519-21CB2972F392}"/>
              </a:ext>
            </a:extLst>
          </p:cNvPr>
          <p:cNvSpPr txBox="1"/>
          <p:nvPr/>
        </p:nvSpPr>
        <p:spPr>
          <a:xfrm>
            <a:off x="5252301" y="4565848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0.149</a:t>
            </a:r>
            <a:r>
              <a:rPr lang="en-US" sz="1100" dirty="0">
                <a:effectLst/>
              </a:rPr>
              <a:t> 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(@ 5% </a:t>
            </a:r>
            <a:r>
              <a:rPr lang="en-US" sz="1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A8941-1C6B-1535-D6D0-3D738BDDEDC4}"/>
              </a:ext>
            </a:extLst>
          </p:cNvPr>
          <p:cNvSpPr txBox="1"/>
          <p:nvPr/>
        </p:nvSpPr>
        <p:spPr>
          <a:xfrm>
            <a:off x="7141919" y="286366"/>
            <a:ext cx="13468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Key</a:t>
            </a:r>
          </a:p>
          <a:p>
            <a:r>
              <a:rPr lang="en-US" sz="1050" dirty="0"/>
              <a:t>1 – High Grade</a:t>
            </a:r>
          </a:p>
          <a:p>
            <a:r>
              <a:rPr lang="en-US" sz="1050" dirty="0"/>
              <a:t>0 – Not High Grade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581853-05E1-119A-0310-7186DAFE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26" y="1132067"/>
            <a:ext cx="3746500" cy="311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44C91E-5D21-DDF5-D9C5-E982D655A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263" y="1132067"/>
            <a:ext cx="3746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58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A5B0722-B392-A8F3-8AA5-982E5AAE5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>
            <a:extLst>
              <a:ext uri="{FF2B5EF4-FFF2-40B4-BE49-F238E27FC236}">
                <a16:creationId xmlns:a16="http://schemas.microsoft.com/office/drawing/2014/main" id="{D89650F0-96E4-27B2-7197-F512D78FE9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Visualization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p18">
            <a:extLst>
              <a:ext uri="{FF2B5EF4-FFF2-40B4-BE49-F238E27FC236}">
                <a16:creationId xmlns:a16="http://schemas.microsoft.com/office/drawing/2014/main" id="{9F852B76-7775-1C8F-817E-795CE906D343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8">
            <a:extLst>
              <a:ext uri="{FF2B5EF4-FFF2-40B4-BE49-F238E27FC236}">
                <a16:creationId xmlns:a16="http://schemas.microsoft.com/office/drawing/2014/main" id="{86D74105-EE1B-8376-28EB-FA48C4659F9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4" y="4873100"/>
            <a:ext cx="812375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Page 39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665B5-8227-735A-1F21-CD6D204A3321}"/>
              </a:ext>
            </a:extLst>
          </p:cNvPr>
          <p:cNvSpPr txBox="1"/>
          <p:nvPr/>
        </p:nvSpPr>
        <p:spPr>
          <a:xfrm>
            <a:off x="887691" y="4551571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0.008</a:t>
            </a:r>
            <a:r>
              <a:rPr lang="en-US" sz="1100" dirty="0">
                <a:effectLst/>
              </a:rPr>
              <a:t> 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(@ 5% </a:t>
            </a:r>
            <a:r>
              <a:rPr lang="en-US" sz="1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98FA0-8C3D-A1C3-3F63-136813AC1AC3}"/>
              </a:ext>
            </a:extLst>
          </p:cNvPr>
          <p:cNvSpPr txBox="1"/>
          <p:nvPr/>
        </p:nvSpPr>
        <p:spPr>
          <a:xfrm>
            <a:off x="6933485" y="465030"/>
            <a:ext cx="134684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Key</a:t>
            </a:r>
          </a:p>
          <a:p>
            <a:r>
              <a:rPr lang="en-US" sz="1050" dirty="0"/>
              <a:t>1 – High Grade</a:t>
            </a:r>
          </a:p>
          <a:p>
            <a:r>
              <a:rPr lang="en-US" sz="1050" dirty="0"/>
              <a:t>0 – Not High Grade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F0914-855A-0F4D-AA57-7B90D2F9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52" y="1146344"/>
            <a:ext cx="3733800" cy="3111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5C68816-E231-E9B9-D42A-363B60E88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00" y="1146344"/>
            <a:ext cx="3746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5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Methods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</a:t>
            </a:r>
            <a:r>
              <a:rPr lang="en" sz="300" b="1" dirty="0">
                <a:solidFill>
                  <a:schemeClr val="dk1"/>
                </a:solidFill>
              </a:rPr>
              <a:t> </a:t>
            </a:r>
            <a:r>
              <a:rPr lang="en" sz="1200" b="1" dirty="0">
                <a:solidFill>
                  <a:schemeClr val="dk1"/>
                </a:solidFill>
              </a:rPr>
              <a:t>4</a:t>
            </a:r>
            <a:endParaRPr sz="300" b="1" dirty="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11700" y="1017724"/>
            <a:ext cx="3515582" cy="3541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 sz="1400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numbers of PVT1 exons 4A, 4B,9, PSA from 144 multiracial men with elevated PSA.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Ogunwobi Lab at Michigan State University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Response &amp; Explanatory Variables</a:t>
            </a:r>
            <a:endParaRPr sz="1400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Variable: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High-grade 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r>
              <a:rPr lang="en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risk – High grade (lethal) vs Not High Grade (non-lethal)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</a:t>
            </a:r>
            <a:r>
              <a:rPr lang="en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r>
              <a:rPr lang="en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Healthy vs Cancer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Explanatory Variables: PSA, PVT1 Exon 4a, 4b, 9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1;p17">
            <a:extLst>
              <a:ext uri="{FF2B5EF4-FFF2-40B4-BE49-F238E27FC236}">
                <a16:creationId xmlns:a16="http://schemas.microsoft.com/office/drawing/2014/main" id="{07834677-BB2E-A4B2-BA1F-96C685E56A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27800" y="949023"/>
            <a:ext cx="3644699" cy="341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Methods Overview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EAF7094-EB63-7CB0-4C0F-13118B758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309491"/>
              </p:ext>
            </p:extLst>
          </p:nvPr>
        </p:nvGraphicFramePr>
        <p:xfrm>
          <a:off x="3827282" y="1423187"/>
          <a:ext cx="4877192" cy="3445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E2A223F3-0A75-8383-5925-17DF449E7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>
            <a:extLst>
              <a:ext uri="{FF2B5EF4-FFF2-40B4-BE49-F238E27FC236}">
                <a16:creationId xmlns:a16="http://schemas.microsoft.com/office/drawing/2014/main" id="{660E67EB-787E-398A-D771-AAE6DBE74D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Likelihood Ratio Test </a:t>
            </a:r>
          </a:p>
        </p:txBody>
      </p:sp>
      <p:sp>
        <p:nvSpPr>
          <p:cNvPr id="237" name="Google Shape;237;p27">
            <a:extLst>
              <a:ext uri="{FF2B5EF4-FFF2-40B4-BE49-F238E27FC236}">
                <a16:creationId xmlns:a16="http://schemas.microsoft.com/office/drawing/2014/main" id="{E737BC9F-8565-C268-5C7E-156BBF4DF70E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27">
            <a:extLst>
              <a:ext uri="{FF2B5EF4-FFF2-40B4-BE49-F238E27FC236}">
                <a16:creationId xmlns:a16="http://schemas.microsoft.com/office/drawing/2014/main" id="{7F6D1166-5059-73E2-168B-45CD66CDF5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40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1D0DE2-CBEE-3540-EC26-023E0B186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690834"/>
              </p:ext>
            </p:extLst>
          </p:nvPr>
        </p:nvGraphicFramePr>
        <p:xfrm>
          <a:off x="721360" y="1188721"/>
          <a:ext cx="6786880" cy="359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601">
                  <a:extLst>
                    <a:ext uri="{9D8B030D-6E8A-4147-A177-3AD203B41FA5}">
                      <a16:colId xmlns:a16="http://schemas.microsoft.com/office/drawing/2014/main" val="2361052614"/>
                    </a:ext>
                  </a:extLst>
                </a:gridCol>
                <a:gridCol w="1593279">
                  <a:extLst>
                    <a:ext uri="{9D8B030D-6E8A-4147-A177-3AD203B41FA5}">
                      <a16:colId xmlns:a16="http://schemas.microsoft.com/office/drawing/2014/main" val="3814190758"/>
                    </a:ext>
                  </a:extLst>
                </a:gridCol>
              </a:tblGrid>
              <a:tr h="679783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79674"/>
                  </a:ext>
                </a:extLst>
              </a:tr>
              <a:tr h="58337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vs. PSA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0.5271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650879"/>
                  </a:ext>
                </a:extLst>
              </a:tr>
              <a:tr h="58337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4a vs. PSA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0.8118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35298"/>
                  </a:ext>
                </a:extLst>
              </a:tr>
              <a:tr h="583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Only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0.5107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60484"/>
                  </a:ext>
                </a:extLst>
              </a:tr>
              <a:tr h="58337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+ Exon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0.8564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05700"/>
                  </a:ext>
                </a:extLst>
              </a:tr>
              <a:tr h="58337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PSA + Exon 9 + Exon 4a vs. PSA + Exon 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0.5397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1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254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A8C21C38-B6C1-5457-4015-C8B92B665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>
            <a:extLst>
              <a:ext uri="{FF2B5EF4-FFF2-40B4-BE49-F238E27FC236}">
                <a16:creationId xmlns:a16="http://schemas.microsoft.com/office/drawing/2014/main" id="{2394FE49-F2FC-7E13-3D0B-A4886CC5D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3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Logistic Regression </a:t>
            </a:r>
            <a:b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Cross Validation and ROC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" name="Google Shape;172;p22">
            <a:extLst>
              <a:ext uri="{FF2B5EF4-FFF2-40B4-BE49-F238E27FC236}">
                <a16:creationId xmlns:a16="http://schemas.microsoft.com/office/drawing/2014/main" id="{933E3DDA-7D3C-40E3-DDFB-8D44DF6034E5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2">
            <a:extLst>
              <a:ext uri="{FF2B5EF4-FFF2-40B4-BE49-F238E27FC236}">
                <a16:creationId xmlns:a16="http://schemas.microsoft.com/office/drawing/2014/main" id="{686B8896-C0F5-408A-A388-EEDD2BAE734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41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FACA-337F-48C4-FAD9-2AFD991C0B55}"/>
              </a:ext>
            </a:extLst>
          </p:cNvPr>
          <p:cNvSpPr txBox="1"/>
          <p:nvPr/>
        </p:nvSpPr>
        <p:spPr>
          <a:xfrm>
            <a:off x="5160578" y="1143985"/>
            <a:ext cx="33153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CV - technique used to assess the generalizability of a model by splitting the dataset into several parts or "folds.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10- repetitions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ROC metric for evaluation across all possible threshold values for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127EB9-4D59-6F61-4FEC-7D7BA621D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5" y="1111213"/>
            <a:ext cx="4810712" cy="36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72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5F742E85-EFDD-D62F-445B-5138E4E30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C0B3307E-418C-CA1A-7B1E-C6D35711B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Multiple Logistic Regression Results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EAAFACF6-7BB3-10A9-B96B-E700EC1BD425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6C5316EC-17D9-B104-F96F-2CE22478DFB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42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BB7ABB-AFB4-C284-E0D5-C9BD5EEA3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29283"/>
              </p:ext>
            </p:extLst>
          </p:nvPr>
        </p:nvGraphicFramePr>
        <p:xfrm>
          <a:off x="311700" y="985520"/>
          <a:ext cx="7531404" cy="3256124"/>
        </p:xfrm>
        <a:graphic>
          <a:graphicData uri="http://schemas.openxmlformats.org/drawingml/2006/table">
            <a:tbl>
              <a:tblPr firstRow="1" firstCol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3221209">
                  <a:extLst>
                    <a:ext uri="{9D8B030D-6E8A-4147-A177-3AD203B41FA5}">
                      <a16:colId xmlns:a16="http://schemas.microsoft.com/office/drawing/2014/main" val="1905130839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608633785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811651913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199018432"/>
                    </a:ext>
                  </a:extLst>
                </a:gridCol>
                <a:gridCol w="905871">
                  <a:extLst>
                    <a:ext uri="{9D8B030D-6E8A-4147-A177-3AD203B41FA5}">
                      <a16:colId xmlns:a16="http://schemas.microsoft.com/office/drawing/2014/main" val="4005801946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460774251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06686"/>
                  </a:ext>
                </a:extLst>
              </a:tr>
              <a:tr h="348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66822"/>
                  </a:ext>
                </a:extLst>
              </a:tr>
              <a:tr h="348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Exon4a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386498"/>
                  </a:ext>
                </a:extLst>
              </a:tr>
              <a:tr h="348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0942389"/>
                  </a:ext>
                </a:extLst>
              </a:tr>
              <a:tr h="51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395132"/>
                  </a:ext>
                </a:extLst>
              </a:tr>
              <a:tr h="51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821936"/>
                  </a:ext>
                </a:extLst>
              </a:tr>
              <a:tr h="766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β3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6418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F92906-83F8-0D66-430B-A7C77F2A63B5}"/>
              </a:ext>
            </a:extLst>
          </p:cNvPr>
          <p:cNvSpPr txBox="1"/>
          <p:nvPr/>
        </p:nvSpPr>
        <p:spPr>
          <a:xfrm>
            <a:off x="311700" y="4474362"/>
            <a:ext cx="3722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Train-Test Split (60% - 40%), Youden's threshold </a:t>
            </a:r>
          </a:p>
        </p:txBody>
      </p:sp>
    </p:spTree>
    <p:extLst>
      <p:ext uri="{BB962C8B-B14F-4D97-AF65-F5344CB8AC3E}">
        <p14:creationId xmlns:p14="http://schemas.microsoft.com/office/powerpoint/2010/main" val="3301227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0AE221BA-B3D2-4440-871D-8C0568069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115C3EE3-FB84-36CE-B653-AA15E1D514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Support Vector Machine Results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83ED34FD-A477-B9F7-57CE-84F698F0A8F8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09E3ABB3-FF85-DE78-B7F0-D7E0293C107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43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4574E0-D8FD-21D0-F590-6FEDE2576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87499"/>
              </p:ext>
            </p:extLst>
          </p:nvPr>
        </p:nvGraphicFramePr>
        <p:xfrm>
          <a:off x="388883" y="1118904"/>
          <a:ext cx="7454221" cy="3097075"/>
        </p:xfrm>
        <a:graphic>
          <a:graphicData uri="http://schemas.openxmlformats.org/drawingml/2006/table">
            <a:tbl>
              <a:tblPr firstRow="1" firstCol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3163614">
                  <a:extLst>
                    <a:ext uri="{9D8B030D-6E8A-4147-A177-3AD203B41FA5}">
                      <a16:colId xmlns:a16="http://schemas.microsoft.com/office/drawing/2014/main" val="1905130839"/>
                    </a:ext>
                  </a:extLst>
                </a:gridCol>
                <a:gridCol w="827840">
                  <a:extLst>
                    <a:ext uri="{9D8B030D-6E8A-4147-A177-3AD203B41FA5}">
                      <a16:colId xmlns:a16="http://schemas.microsoft.com/office/drawing/2014/main" val="2377701637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3404755649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199018432"/>
                    </a:ext>
                  </a:extLst>
                </a:gridCol>
                <a:gridCol w="905871">
                  <a:extLst>
                    <a:ext uri="{9D8B030D-6E8A-4147-A177-3AD203B41FA5}">
                      <a16:colId xmlns:a16="http://schemas.microsoft.com/office/drawing/2014/main" val="4005801946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460774251"/>
                    </a:ext>
                  </a:extLst>
                </a:gridCol>
              </a:tblGrid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06686"/>
                  </a:ext>
                </a:extLst>
              </a:tr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66822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Exon4a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540149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894030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395132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821936"/>
                  </a:ext>
                </a:extLst>
              </a:tr>
              <a:tr h="717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β3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6418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26A40F-5FA5-D923-48F6-66425892F292}"/>
              </a:ext>
            </a:extLst>
          </p:cNvPr>
          <p:cNvSpPr txBox="1"/>
          <p:nvPr/>
        </p:nvSpPr>
        <p:spPr>
          <a:xfrm>
            <a:off x="494580" y="4390698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Train-Test Split (60% - 40%)</a:t>
            </a:r>
          </a:p>
        </p:txBody>
      </p:sp>
    </p:spTree>
    <p:extLst>
      <p:ext uri="{BB962C8B-B14F-4D97-AF65-F5344CB8AC3E}">
        <p14:creationId xmlns:p14="http://schemas.microsoft.com/office/powerpoint/2010/main" val="4257317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A21A0264-E98F-53B5-3FC6-95D3DE6D4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7F44374F-7BE3-8694-1585-EF80BB2B37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Relevance Vector Machine Results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62490002-DB39-9FED-A5CD-AF89C373F992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6B1F8D3B-3220-D76E-C8C6-03CE361CD03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44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6A5410-301E-B2D8-F525-E539016C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29988"/>
              </p:ext>
            </p:extLst>
          </p:nvPr>
        </p:nvGraphicFramePr>
        <p:xfrm>
          <a:off x="388883" y="1118904"/>
          <a:ext cx="7454221" cy="3097075"/>
        </p:xfrm>
        <a:graphic>
          <a:graphicData uri="http://schemas.openxmlformats.org/drawingml/2006/table">
            <a:tbl>
              <a:tblPr firstRow="1" firstCol="1" bandRow="1">
                <a:solidFill>
                  <a:srgbClr val="FF0000"/>
                </a:solidFill>
                <a:tableStyleId>{5C22544A-7EE6-4342-B048-85BDC9FD1C3A}</a:tableStyleId>
              </a:tblPr>
              <a:tblGrid>
                <a:gridCol w="3163614">
                  <a:extLst>
                    <a:ext uri="{9D8B030D-6E8A-4147-A177-3AD203B41FA5}">
                      <a16:colId xmlns:a16="http://schemas.microsoft.com/office/drawing/2014/main" val="1905130839"/>
                    </a:ext>
                  </a:extLst>
                </a:gridCol>
                <a:gridCol w="827840">
                  <a:extLst>
                    <a:ext uri="{9D8B030D-6E8A-4147-A177-3AD203B41FA5}">
                      <a16:colId xmlns:a16="http://schemas.microsoft.com/office/drawing/2014/main" val="2377701637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3404755649"/>
                    </a:ext>
                  </a:extLst>
                </a:gridCol>
                <a:gridCol w="847428">
                  <a:extLst>
                    <a:ext uri="{9D8B030D-6E8A-4147-A177-3AD203B41FA5}">
                      <a16:colId xmlns:a16="http://schemas.microsoft.com/office/drawing/2014/main" val="2199018432"/>
                    </a:ext>
                  </a:extLst>
                </a:gridCol>
                <a:gridCol w="905871">
                  <a:extLst>
                    <a:ext uri="{9D8B030D-6E8A-4147-A177-3AD203B41FA5}">
                      <a16:colId xmlns:a16="http://schemas.microsoft.com/office/drawing/2014/main" val="4005801946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460774251"/>
                    </a:ext>
                  </a:extLst>
                </a:gridCol>
              </a:tblGrid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NPV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4506686"/>
                  </a:ext>
                </a:extLst>
              </a:tr>
              <a:tr h="3262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66822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Exon4a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540149"/>
                  </a:ext>
                </a:extLst>
              </a:tr>
              <a:tr h="383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a:t>Exon9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894030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395132"/>
                  </a:ext>
                </a:extLst>
              </a:tr>
              <a:tr h="480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821936"/>
                  </a:ext>
                </a:extLst>
              </a:tr>
              <a:tr h="717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PCa ~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β0+ β1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PSA+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β2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Exon4a+ </a:t>
                      </a:r>
                      <a:r>
                        <a:rPr lang="el-GR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β3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Exon9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6418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62F158-15DB-539C-D637-D476886EA0F7}"/>
              </a:ext>
            </a:extLst>
          </p:cNvPr>
          <p:cNvSpPr txBox="1"/>
          <p:nvPr/>
        </p:nvSpPr>
        <p:spPr>
          <a:xfrm>
            <a:off x="494580" y="4390698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Train-Test Split (60% - 40%)</a:t>
            </a:r>
          </a:p>
        </p:txBody>
      </p:sp>
    </p:spTree>
    <p:extLst>
      <p:ext uri="{BB962C8B-B14F-4D97-AF65-F5344CB8AC3E}">
        <p14:creationId xmlns:p14="http://schemas.microsoft.com/office/powerpoint/2010/main" val="1202552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40134733-E61E-9995-5DCD-C60043A15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FC21FA39-573E-89D0-F220-CD63CA6B9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567" y="1199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MLR vs SVM vs RVM</a:t>
            </a:r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BA46E024-89DA-D9D3-6CAB-4F16F57A14E4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1">
            <a:extLst>
              <a:ext uri="{FF2B5EF4-FFF2-40B4-BE49-F238E27FC236}">
                <a16:creationId xmlns:a16="http://schemas.microsoft.com/office/drawing/2014/main" id="{439D120B-20FE-A12E-1A54-C7F0BD7894F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45</a:t>
            </a:r>
            <a:endParaRPr sz="1050" b="1" dirty="0">
              <a:solidFill>
                <a:schemeClr val="dk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770C4B-FCA4-68F7-D396-4563CEB3F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733194"/>
              </p:ext>
            </p:extLst>
          </p:nvPr>
        </p:nvGraphicFramePr>
        <p:xfrm>
          <a:off x="1057275" y="1214437"/>
          <a:ext cx="6429375" cy="347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4511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251645" y="1576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Results Discussion &amp; Future Work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46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ECAC3-348B-BE07-8508-24FED9ABF5C6}"/>
              </a:ext>
            </a:extLst>
          </p:cNvPr>
          <p:cNvSpPr txBox="1"/>
          <p:nvPr/>
        </p:nvSpPr>
        <p:spPr>
          <a:xfrm>
            <a:off x="251645" y="993714"/>
            <a:ext cx="8640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CC4125"/>
                </a:solidFill>
                <a:latin typeface="Calibri"/>
                <a:cs typeface="Calibri"/>
                <a:sym typeface="Calibri"/>
              </a:rPr>
              <a:t>Conclusion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6717" indent="-426717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6717" indent="-426717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PVT1 biomarkers can help reduce the existing disparity in PCa detection and management. 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6717" indent="-426717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Addition of PVT1 Exon9 improves the predictive power of PSA in predicting the Risk of high-grade PCa in the general population</a:t>
            </a:r>
          </a:p>
          <a:p>
            <a:pPr marL="426717" indent="-426717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6717" indent="-426717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model with PVT1 Exon4A gives the best predictive power of Risk of PCa in men of African ancestry</a:t>
            </a:r>
          </a:p>
          <a:p>
            <a:pPr marL="426717" indent="-426717">
              <a:buFont typeface="Arial" panose="020B0604020202020204" pitchFamily="34" charset="0"/>
              <a:buChar char="•"/>
            </a:pPr>
            <a:endParaRPr lang="en-US" sz="1400" dirty="0">
              <a:latin typeface="Lucida Sans" panose="020B0602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DDCF5-8446-0E57-B5F2-C0766EEC6127}"/>
              </a:ext>
            </a:extLst>
          </p:cNvPr>
          <p:cNvSpPr txBox="1"/>
          <p:nvPr/>
        </p:nvSpPr>
        <p:spPr>
          <a:xfrm>
            <a:off x="251645" y="2926554"/>
            <a:ext cx="8640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1" dirty="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Future  Scope</a:t>
            </a:r>
            <a:endParaRPr lang="en-US" sz="1400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Future effort will be devoted to investigating the proposed models using a larger data set and other machine learning techniques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47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89" name="Google Shape;289;p31"/>
          <p:cNvSpPr txBox="1">
            <a:spLocks noGrp="1"/>
          </p:cNvSpPr>
          <p:nvPr>
            <p:ph type="ctrTitle" idx="4294967295"/>
          </p:nvPr>
        </p:nvSpPr>
        <p:spPr>
          <a:xfrm>
            <a:off x="490250" y="1352850"/>
            <a:ext cx="74646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Questions?</a:t>
            </a:r>
            <a:endParaRPr sz="3500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2" name="Google Shape;292;p31"/>
          <p:cNvSpPr txBox="1">
            <a:spLocks noGrp="1"/>
          </p:cNvSpPr>
          <p:nvPr>
            <p:ph type="subTitle" idx="4294967295"/>
          </p:nvPr>
        </p:nvSpPr>
        <p:spPr>
          <a:xfrm>
            <a:off x="48978" y="226340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you.</a:t>
            </a:r>
            <a:endParaRPr sz="1900" b="1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000B58F5-A706-7237-A87F-5B55FDB27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>
            <a:extLst>
              <a:ext uri="{FF2B5EF4-FFF2-40B4-BE49-F238E27FC236}">
                <a16:creationId xmlns:a16="http://schemas.microsoft.com/office/drawing/2014/main" id="{2B16214B-5357-C3A9-73F8-3C71404E14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0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Correlation of Predictor Variables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6" name="Google Shape;126;p19">
            <a:extLst>
              <a:ext uri="{FF2B5EF4-FFF2-40B4-BE49-F238E27FC236}">
                <a16:creationId xmlns:a16="http://schemas.microsoft.com/office/drawing/2014/main" id="{D2FFD169-5FF6-9E33-6374-D011B1F8AC75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9">
            <a:extLst>
              <a:ext uri="{FF2B5EF4-FFF2-40B4-BE49-F238E27FC236}">
                <a16:creationId xmlns:a16="http://schemas.microsoft.com/office/drawing/2014/main" id="{E4A6B50C-F4BC-9933-E8D6-5D707C0FDD1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200" b="1" dirty="0">
                <a:solidFill>
                  <a:schemeClr val="dk1"/>
                </a:solidFill>
              </a:rPr>
              <a:t>Page 5</a:t>
            </a:r>
            <a:endParaRPr sz="4200" b="1" dirty="0">
              <a:solidFill>
                <a:schemeClr val="dk1"/>
              </a:solidFill>
            </a:endParaRPr>
          </a:p>
        </p:txBody>
      </p:sp>
      <p:sp>
        <p:nvSpPr>
          <p:cNvPr id="129" name="Google Shape;129;p19">
            <a:extLst>
              <a:ext uri="{FF2B5EF4-FFF2-40B4-BE49-F238E27FC236}">
                <a16:creationId xmlns:a16="http://schemas.microsoft.com/office/drawing/2014/main" id="{1F72D03F-9357-E03E-C61A-2B27E6306C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00" y="1476925"/>
            <a:ext cx="3999900" cy="3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3C25E-5729-0369-C6ED-A91899545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525" y="895350"/>
            <a:ext cx="3962400" cy="335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5AF69E-670B-572F-EA7C-D37D7AE52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0" y="933238"/>
            <a:ext cx="3962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5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9F646FB2-685F-DBDB-880A-BC0ED273A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466FC85-DC07-5E06-BCF3-9041489950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19625" y="1515014"/>
            <a:ext cx="85206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PCa Risk (Status) as a response factor in the General Population</a:t>
            </a:r>
            <a:endParaRPr lang="en-US" sz="3000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0765B42A-A9BA-9112-8750-9EB1B54193AD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>
            <a:extLst>
              <a:ext uri="{FF2B5EF4-FFF2-40B4-BE49-F238E27FC236}">
                <a16:creationId xmlns:a16="http://schemas.microsoft.com/office/drawing/2014/main" id="{8FA2DFF7-4FC6-8464-122D-3512F90257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31625" y="4873100"/>
            <a:ext cx="708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</a:rPr>
              <a:t>Page 6</a:t>
            </a:r>
            <a:endParaRPr sz="1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7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3E8B2725-79E1-B331-92C1-67D1AD402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>
            <a:extLst>
              <a:ext uri="{FF2B5EF4-FFF2-40B4-BE49-F238E27FC236}">
                <a16:creationId xmlns:a16="http://schemas.microsoft.com/office/drawing/2014/main" id="{3E805DE5-4620-5F85-CAA2-E6291604B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Distribution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" name="Google Shape;103;p17">
            <a:extLst>
              <a:ext uri="{FF2B5EF4-FFF2-40B4-BE49-F238E27FC236}">
                <a16:creationId xmlns:a16="http://schemas.microsoft.com/office/drawing/2014/main" id="{A1D45FDA-4E4F-9635-B34F-0ED361A38290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7">
            <a:extLst>
              <a:ext uri="{FF2B5EF4-FFF2-40B4-BE49-F238E27FC236}">
                <a16:creationId xmlns:a16="http://schemas.microsoft.com/office/drawing/2014/main" id="{B9FF1740-95BF-17F1-2938-A5F7425FF8F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200" y="4873625"/>
            <a:ext cx="709613" cy="338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7</a:t>
            </a:r>
            <a:endParaRPr sz="105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B4108A-C46B-40E1-0897-DF2C5485E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77" y="445024"/>
            <a:ext cx="5591123" cy="449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A7854B8B-04B6-B101-0040-E8C2CACB5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>
            <a:extLst>
              <a:ext uri="{FF2B5EF4-FFF2-40B4-BE49-F238E27FC236}">
                <a16:creationId xmlns:a16="http://schemas.microsoft.com/office/drawing/2014/main" id="{87C74017-93DD-CCC7-B759-9A7256313D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Visualization 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" name="Google Shape;103;p17">
            <a:extLst>
              <a:ext uri="{FF2B5EF4-FFF2-40B4-BE49-F238E27FC236}">
                <a16:creationId xmlns:a16="http://schemas.microsoft.com/office/drawing/2014/main" id="{56F0C685-2F9E-453F-88EB-4BAE37667880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7">
            <a:extLst>
              <a:ext uri="{FF2B5EF4-FFF2-40B4-BE49-F238E27FC236}">
                <a16:creationId xmlns:a16="http://schemas.microsoft.com/office/drawing/2014/main" id="{BD0F9D88-1990-BBC7-E4F8-266BF594241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200" y="4873625"/>
            <a:ext cx="709613" cy="338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 b="1" dirty="0">
                <a:solidFill>
                  <a:schemeClr val="dk1"/>
                </a:solidFill>
              </a:rPr>
              <a:t>Page 8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268F9-90B0-F338-DC20-949DD903B9A8}"/>
              </a:ext>
            </a:extLst>
          </p:cNvPr>
          <p:cNvSpPr txBox="1"/>
          <p:nvPr/>
        </p:nvSpPr>
        <p:spPr>
          <a:xfrm>
            <a:off x="863675" y="4386591"/>
            <a:ext cx="2422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0.039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(@ 5% </a:t>
            </a:r>
            <a:r>
              <a:rPr lang="en-US" sz="1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103E4-86B9-04D9-09E9-1E54D2745280}"/>
              </a:ext>
            </a:extLst>
          </p:cNvPr>
          <p:cNvSpPr txBox="1"/>
          <p:nvPr/>
        </p:nvSpPr>
        <p:spPr>
          <a:xfrm>
            <a:off x="5276434" y="4425669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0.651</a:t>
            </a:r>
            <a:r>
              <a:rPr lang="en-US" sz="1100" dirty="0">
                <a:effectLst/>
              </a:rPr>
              <a:t> 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(@ 5% </a:t>
            </a:r>
            <a:r>
              <a:rPr lang="en-US" sz="1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BB4E5-9924-C351-E218-F26B535A4C38}"/>
              </a:ext>
            </a:extLst>
          </p:cNvPr>
          <p:cNvSpPr txBox="1"/>
          <p:nvPr/>
        </p:nvSpPr>
        <p:spPr>
          <a:xfrm>
            <a:off x="7141919" y="286366"/>
            <a:ext cx="10550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Key</a:t>
            </a:r>
          </a:p>
          <a:p>
            <a:r>
              <a:rPr lang="en-US" sz="1050" dirty="0"/>
              <a:t>1 – Cancer</a:t>
            </a:r>
          </a:p>
          <a:p>
            <a:r>
              <a:rPr lang="en-US" sz="1050" dirty="0"/>
              <a:t>0 – No Cancer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068AD-4336-92D6-87FB-C7177995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28" y="1048061"/>
            <a:ext cx="3746500" cy="311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F3E81D-AD15-57A7-EF73-62F07BBDF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50" y="1027659"/>
            <a:ext cx="37465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86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B66C5A7-5179-2273-9346-DF29CA7B4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>
            <a:extLst>
              <a:ext uri="{FF2B5EF4-FFF2-40B4-BE49-F238E27FC236}">
                <a16:creationId xmlns:a16="http://schemas.microsoft.com/office/drawing/2014/main" id="{1E08D911-54B0-3486-A257-16D59B6B05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CC412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Visualization</a:t>
            </a:r>
            <a:endParaRPr b="1" dirty="0">
              <a:solidFill>
                <a:srgbClr val="CC412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Google Shape;113;p18">
            <a:extLst>
              <a:ext uri="{FF2B5EF4-FFF2-40B4-BE49-F238E27FC236}">
                <a16:creationId xmlns:a16="http://schemas.microsoft.com/office/drawing/2014/main" id="{500881AA-DF8A-9009-2CFE-BB74CE6BF2B7}"/>
              </a:ext>
            </a:extLst>
          </p:cNvPr>
          <p:cNvSpPr/>
          <p:nvPr/>
        </p:nvSpPr>
        <p:spPr>
          <a:xfrm>
            <a:off x="0" y="4941800"/>
            <a:ext cx="8241900" cy="2016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8">
            <a:extLst>
              <a:ext uri="{FF2B5EF4-FFF2-40B4-BE49-F238E27FC236}">
                <a16:creationId xmlns:a16="http://schemas.microsoft.com/office/drawing/2014/main" id="{20B9D27C-65FF-DD67-476C-CFD2BA930C8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31624" y="4873100"/>
            <a:ext cx="812375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Page 9</a:t>
            </a: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D0DC0-ADCF-CF79-ED82-29B2C4DC665D}"/>
              </a:ext>
            </a:extLst>
          </p:cNvPr>
          <p:cNvSpPr txBox="1"/>
          <p:nvPr/>
        </p:nvSpPr>
        <p:spPr>
          <a:xfrm>
            <a:off x="887691" y="4551571"/>
            <a:ext cx="2422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P- value =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0.441</a:t>
            </a:r>
            <a:r>
              <a:rPr lang="en-US" sz="1100" dirty="0">
                <a:effectLst/>
              </a:rPr>
              <a:t>  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(@ 5% </a:t>
            </a:r>
            <a:r>
              <a:rPr lang="en-US" sz="1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</a:t>
            </a:r>
            <a:r>
              <a:rPr lang="en-US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100" dirty="0">
                <a:effectLst/>
              </a:rPr>
              <a:t> </a:t>
            </a:r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B3027-CBDC-4968-504B-C946C7276491}"/>
              </a:ext>
            </a:extLst>
          </p:cNvPr>
          <p:cNvSpPr txBox="1"/>
          <p:nvPr/>
        </p:nvSpPr>
        <p:spPr>
          <a:xfrm>
            <a:off x="7276528" y="445025"/>
            <a:ext cx="10550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Key</a:t>
            </a:r>
          </a:p>
          <a:p>
            <a:r>
              <a:rPr lang="en-US" sz="1050" dirty="0"/>
              <a:t>1 – Cancer</a:t>
            </a:r>
          </a:p>
          <a:p>
            <a:r>
              <a:rPr lang="en-US" sz="1050" dirty="0"/>
              <a:t>0 – No Cancer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EDCAB8-81FA-5D08-817C-045B4098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" y="1148016"/>
            <a:ext cx="3746500" cy="311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CBA79-EF6D-ED11-F3BF-921FFA44E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825" y="1159243"/>
            <a:ext cx="3733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169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5349</TotalTime>
  <Words>2544</Words>
  <Application>Microsoft Macintosh PowerPoint</Application>
  <PresentationFormat>On-screen Show (16:9)</PresentationFormat>
  <Paragraphs>807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Lucida Sans</vt:lpstr>
      <vt:lpstr>Menlo</vt:lpstr>
      <vt:lpstr>Aptos Narrow</vt:lpstr>
      <vt:lpstr>Aptos</vt:lpstr>
      <vt:lpstr>Arial</vt:lpstr>
      <vt:lpstr>Roboto Condensed</vt:lpstr>
      <vt:lpstr>Roboto</vt:lpstr>
      <vt:lpstr>Calibri</vt:lpstr>
      <vt:lpstr>Cambria Math</vt:lpstr>
      <vt:lpstr>Simple Light</vt:lpstr>
      <vt:lpstr>Evaluation of serum PVT1 biomarkers for predicting prostate cancer in men of African ancestry using machine learning</vt:lpstr>
      <vt:lpstr>PCa is a leading cause of death by cancer in men</vt:lpstr>
      <vt:lpstr>Study Objective</vt:lpstr>
      <vt:lpstr>Methods</vt:lpstr>
      <vt:lpstr>Correlation of Predictor Variables</vt:lpstr>
      <vt:lpstr>PCa Risk (Status) as a response factor in the General Population</vt:lpstr>
      <vt:lpstr>Data Distribution</vt:lpstr>
      <vt:lpstr>Data Visualization </vt:lpstr>
      <vt:lpstr>Data Visualization</vt:lpstr>
      <vt:lpstr>Likelihood Ratio Test </vt:lpstr>
      <vt:lpstr>Multiple Logistic Regression  Cross Validation and ROC</vt:lpstr>
      <vt:lpstr>Multiple Logistic Regression Results </vt:lpstr>
      <vt:lpstr>Support Vector Machine Results </vt:lpstr>
      <vt:lpstr>Relevance Vector Machine Results </vt:lpstr>
      <vt:lpstr>MLR vs SVM vs RVM</vt:lpstr>
      <vt:lpstr>PCa Risk (Status) as a response factor in men of African Ancestry</vt:lpstr>
      <vt:lpstr>Data Distribution</vt:lpstr>
      <vt:lpstr>Data Visualization </vt:lpstr>
      <vt:lpstr>Data Visualization</vt:lpstr>
      <vt:lpstr>Likelihood Ratio Test </vt:lpstr>
      <vt:lpstr>Multiple Logistic Regression  Cross Validation and ROC</vt:lpstr>
      <vt:lpstr>Multiple Logistic Regression Results </vt:lpstr>
      <vt:lpstr>Support Vector Machine Results </vt:lpstr>
      <vt:lpstr>Relevance Vector Machine Results </vt:lpstr>
      <vt:lpstr>MLR vs SVM vs RVM</vt:lpstr>
      <vt:lpstr>Risk of high-grade PCa as a response factor in the General Population</vt:lpstr>
      <vt:lpstr>Data Distribution</vt:lpstr>
      <vt:lpstr>Data Visualization </vt:lpstr>
      <vt:lpstr>Data Visualization</vt:lpstr>
      <vt:lpstr>Likelihood Ratio Test </vt:lpstr>
      <vt:lpstr>Multiple Logistic Regression  Cross Validation and ROC</vt:lpstr>
      <vt:lpstr>Multiple Logistic Regression Results </vt:lpstr>
      <vt:lpstr>Support Vector Machine Results </vt:lpstr>
      <vt:lpstr>Relevance Vector Machine Results </vt:lpstr>
      <vt:lpstr>MLR vs SVM vs RVM</vt:lpstr>
      <vt:lpstr>Risk of high-grade PCa as a response factor in men of African ancestry</vt:lpstr>
      <vt:lpstr>Data Distribution</vt:lpstr>
      <vt:lpstr>Data Visualization </vt:lpstr>
      <vt:lpstr>Data Visualization</vt:lpstr>
      <vt:lpstr>Likelihood Ratio Test </vt:lpstr>
      <vt:lpstr>Multiple Logistic Regression  Cross Validation and ROC</vt:lpstr>
      <vt:lpstr>Multiple Logistic Regression Results </vt:lpstr>
      <vt:lpstr>Support Vector Machine Results </vt:lpstr>
      <vt:lpstr>Relevance Vector Machine Results </vt:lpstr>
      <vt:lpstr>MLR vs SVM vs RVM</vt:lpstr>
      <vt:lpstr>Results Discussion &amp; 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serum PVT1 biomarkers for predicting high grade prostate cancer</dc:title>
  <dc:creator>Emmanuel O. Asante-Asamani - easantea</dc:creator>
  <cp:lastModifiedBy>Tinovimba L. Hove - hovetl</cp:lastModifiedBy>
  <cp:revision>96</cp:revision>
  <dcterms:modified xsi:type="dcterms:W3CDTF">2025-05-02T14:32:11Z</dcterms:modified>
</cp:coreProperties>
</file>