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5" r:id="rId10"/>
    <p:sldId id="266" r:id="rId11"/>
    <p:sldId id="276" r:id="rId12"/>
    <p:sldId id="263" r:id="rId13"/>
    <p:sldId id="264" r:id="rId14"/>
    <p:sldId id="271" r:id="rId15"/>
    <p:sldId id="275" r:id="rId16"/>
    <p:sldId id="274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Lucida Sans" panose="020B0602030504020204" pitchFamily="34" charset="77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Condensed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C2C58D-B990-1C90-F4B9-C6A2EBCF36D1}" name="Tinovimba L. Hove - hovetl" initials="" userId="S::hovetl@ad.clarkson.edu::aaa0dd43-574a-4cb1-9108-728636e31fc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8"/>
    <p:restoredTop sz="92972"/>
  </p:normalViewPr>
  <p:slideViewPr>
    <p:cSldViewPr snapToGrid="0">
      <p:cViewPr varScale="1">
        <p:scale>
          <a:sx n="146" d="100"/>
          <a:sy n="146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057BE-7438-1746-86F4-91E4D24CB042}" type="doc">
      <dgm:prSet loTypeId="urn:microsoft.com/office/officeart/2005/8/layout/process5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CD604329-3A38-F841-80F4-56F9B2F7A8D6}">
      <dgm:prSet phldrT="[Text]"/>
      <dgm:spPr>
        <a:gradFill flip="none" rotWithShape="1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0" scaled="1"/>
          <a:tileRect/>
        </a:gra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DATA LOADING &amp; CLEANING</a:t>
          </a:r>
        </a:p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Outlier Removal</a:t>
          </a:r>
        </a:p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Normalization </a:t>
          </a:r>
        </a:p>
      </dgm:t>
    </dgm:pt>
    <dgm:pt modelId="{571804C8-2020-F54C-A81C-5EE0C46E03A4}" type="parTrans" cxnId="{D0A036EF-D2A8-F348-9CAC-658FF555FC9B}">
      <dgm:prSet/>
      <dgm:spPr/>
      <dgm:t>
        <a:bodyPr/>
        <a:lstStyle/>
        <a:p>
          <a:endParaRPr lang="en-US"/>
        </a:p>
      </dgm:t>
    </dgm:pt>
    <dgm:pt modelId="{DA720904-D74D-8346-8B79-66C28FCCA856}" type="sibTrans" cxnId="{D0A036EF-D2A8-F348-9CAC-658FF555FC9B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EA8604E-9B2A-CD43-BA01-AA8EC5AD0854}">
      <dgm:prSet phldrT="[Text]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DATA VISUALIZATION</a:t>
          </a:r>
        </a:p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Boxplots</a:t>
          </a:r>
        </a:p>
      </dgm:t>
    </dgm:pt>
    <dgm:pt modelId="{B79AF5EF-4B35-4F4A-9B76-3FE86DB06099}" type="parTrans" cxnId="{B59E0588-B321-304C-AC7E-83B3872AB788}">
      <dgm:prSet/>
      <dgm:spPr/>
      <dgm:t>
        <a:bodyPr/>
        <a:lstStyle/>
        <a:p>
          <a:endParaRPr lang="en-US"/>
        </a:p>
      </dgm:t>
    </dgm:pt>
    <dgm:pt modelId="{B0CBE98F-4BC8-C443-AB87-CCC4848ACFDB}" type="sibTrans" cxnId="{B59E0588-B321-304C-AC7E-83B3872AB788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8EA6B882-9779-4840-8ECB-1B720672155E}">
      <dgm:prSet phldrT="[Text]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FEATURE SELECTION</a:t>
          </a:r>
        </a:p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Z significance test</a:t>
          </a:r>
        </a:p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Correlation Matrix</a:t>
          </a:r>
        </a:p>
      </dgm:t>
    </dgm:pt>
    <dgm:pt modelId="{279AEDF0-3E6D-504A-819E-568519BBE00A}" type="parTrans" cxnId="{77DF66CB-4EA4-D44B-A5C7-841983E0F550}">
      <dgm:prSet/>
      <dgm:spPr/>
      <dgm:t>
        <a:bodyPr/>
        <a:lstStyle/>
        <a:p>
          <a:endParaRPr lang="en-US"/>
        </a:p>
      </dgm:t>
    </dgm:pt>
    <dgm:pt modelId="{A56B2586-528C-3640-847F-A0D56B764454}" type="sibTrans" cxnId="{77DF66CB-4EA4-D44B-A5C7-841983E0F550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61DC47CA-6B00-E547-957E-E0355B2A8603}">
      <dgm:prSet phldrT="[Text]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MODEL SELECTION</a:t>
          </a:r>
        </a:p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</a:t>
          </a:r>
          <a:r>
            <a:rPr lang="en-US" dirty="0">
              <a:solidFill>
                <a:schemeClr val="tx1"/>
              </a:solidFill>
            </a:rPr>
            <a:t>- Likelihood Ratio Test</a:t>
          </a:r>
        </a:p>
        <a:p>
          <a:r>
            <a:rPr lang="en-US" dirty="0">
              <a:solidFill>
                <a:schemeClr val="tx1"/>
              </a:solidFill>
            </a:rPr>
            <a:t>10-fold CV</a:t>
          </a:r>
        </a:p>
        <a:p>
          <a:r>
            <a:rPr lang="en-US" dirty="0">
              <a:solidFill>
                <a:schemeClr val="tx1"/>
              </a:solidFill>
            </a:rPr>
            <a:t>- AUC</a:t>
          </a:r>
        </a:p>
      </dgm:t>
    </dgm:pt>
    <dgm:pt modelId="{7395636E-D446-8446-8C6F-49C44D2BD4E8}" type="parTrans" cxnId="{E1B954A4-B84D-D647-9958-B262BFC6C9FA}">
      <dgm:prSet/>
      <dgm:spPr/>
      <dgm:t>
        <a:bodyPr/>
        <a:lstStyle/>
        <a:p>
          <a:endParaRPr lang="en-US"/>
        </a:p>
      </dgm:t>
    </dgm:pt>
    <dgm:pt modelId="{EB34A9A5-A479-6645-BD99-0B2A353D3E96}" type="sibTrans" cxnId="{E1B954A4-B84D-D647-9958-B262BFC6C9F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4C38AFD0-A09B-8645-8989-3562515A1C42}">
      <dgm:prSet phldrT="[Text]" custT="1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1000" dirty="0">
              <a:solidFill>
                <a:schemeClr val="tx1"/>
              </a:solidFill>
            </a:rPr>
            <a:t>MODEL EVALUATION</a:t>
          </a:r>
          <a:endParaRPr lang="en-US" sz="900" dirty="0">
            <a:solidFill>
              <a:schemeClr val="tx1"/>
            </a:solidFill>
          </a:endParaRPr>
        </a:p>
        <a:p>
          <a:r>
            <a:rPr lang="en-US" sz="900" dirty="0">
              <a:solidFill>
                <a:schemeClr val="tx1"/>
              </a:solidFill>
            </a:rPr>
            <a:t>- </a:t>
          </a:r>
          <a:r>
            <a:rPr lang="en-US" sz="900" dirty="0">
              <a:solidFill>
                <a:schemeClr val="tx1">
                  <a:lumMod val="95000"/>
                  <a:lumOff val="5000"/>
                </a:schemeClr>
              </a:solidFill>
            </a:rPr>
            <a:t>Multiple Logistic Regression</a:t>
          </a:r>
        </a:p>
      </dgm:t>
    </dgm:pt>
    <dgm:pt modelId="{17253DF3-CAA6-3945-8E1C-6702509F4EAF}" type="parTrans" cxnId="{EC60F6FC-143E-CD44-BC80-8713F1E7279D}">
      <dgm:prSet/>
      <dgm:spPr/>
      <dgm:t>
        <a:bodyPr/>
        <a:lstStyle/>
        <a:p>
          <a:endParaRPr lang="en-US"/>
        </a:p>
      </dgm:t>
    </dgm:pt>
    <dgm:pt modelId="{DE66881A-CB68-7A4F-854A-A6B3A5161D58}" type="sibTrans" cxnId="{EC60F6FC-143E-CD44-BC80-8713F1E7279D}">
      <dgm:prSet/>
      <dgm:spPr/>
      <dgm:t>
        <a:bodyPr/>
        <a:lstStyle/>
        <a:p>
          <a:endParaRPr lang="en-US"/>
        </a:p>
      </dgm:t>
    </dgm:pt>
    <dgm:pt modelId="{E9B0FF93-6816-D644-8819-B56BEA825726}" type="pres">
      <dgm:prSet presAssocID="{39E057BE-7438-1746-86F4-91E4D24CB042}" presName="diagram" presStyleCnt="0">
        <dgm:presLayoutVars>
          <dgm:dir/>
          <dgm:resizeHandles val="exact"/>
        </dgm:presLayoutVars>
      </dgm:prSet>
      <dgm:spPr/>
    </dgm:pt>
    <dgm:pt modelId="{E37D422A-D2C5-9C45-9444-D954D737EE6E}" type="pres">
      <dgm:prSet presAssocID="{CD604329-3A38-F841-80F4-56F9B2F7A8D6}" presName="node" presStyleLbl="node1" presStyleIdx="0" presStyleCnt="5">
        <dgm:presLayoutVars>
          <dgm:bulletEnabled val="1"/>
        </dgm:presLayoutVars>
      </dgm:prSet>
      <dgm:spPr/>
    </dgm:pt>
    <dgm:pt modelId="{50F2D8B2-12CB-FE4B-A1D3-8605432198E8}" type="pres">
      <dgm:prSet presAssocID="{DA720904-D74D-8346-8B79-66C28FCCA856}" presName="sibTrans" presStyleLbl="sibTrans2D1" presStyleIdx="0" presStyleCnt="4"/>
      <dgm:spPr/>
    </dgm:pt>
    <dgm:pt modelId="{915668C7-EA06-DE42-9E9B-43B8C0F3608B}" type="pres">
      <dgm:prSet presAssocID="{DA720904-D74D-8346-8B79-66C28FCCA856}" presName="connectorText" presStyleLbl="sibTrans2D1" presStyleIdx="0" presStyleCnt="4"/>
      <dgm:spPr/>
    </dgm:pt>
    <dgm:pt modelId="{8FCB4F2B-A187-6B40-80BA-D3CC12564B06}" type="pres">
      <dgm:prSet presAssocID="{9EA8604E-9B2A-CD43-BA01-AA8EC5AD0854}" presName="node" presStyleLbl="node1" presStyleIdx="1" presStyleCnt="5" custLinFactNeighborX="0" custLinFactNeighborY="-633">
        <dgm:presLayoutVars>
          <dgm:bulletEnabled val="1"/>
        </dgm:presLayoutVars>
      </dgm:prSet>
      <dgm:spPr/>
    </dgm:pt>
    <dgm:pt modelId="{2749158D-761E-BC4E-A091-E4605794AF87}" type="pres">
      <dgm:prSet presAssocID="{B0CBE98F-4BC8-C443-AB87-CCC4848ACFDB}" presName="sibTrans" presStyleLbl="sibTrans2D1" presStyleIdx="1" presStyleCnt="4"/>
      <dgm:spPr/>
    </dgm:pt>
    <dgm:pt modelId="{D940BC62-AC71-FE4D-9791-9CE1B94717CC}" type="pres">
      <dgm:prSet presAssocID="{B0CBE98F-4BC8-C443-AB87-CCC4848ACFDB}" presName="connectorText" presStyleLbl="sibTrans2D1" presStyleIdx="1" presStyleCnt="4"/>
      <dgm:spPr/>
    </dgm:pt>
    <dgm:pt modelId="{C89DCBDF-1DAA-034A-AA96-B2B0631B56ED}" type="pres">
      <dgm:prSet presAssocID="{8EA6B882-9779-4840-8ECB-1B720672155E}" presName="node" presStyleLbl="node1" presStyleIdx="2" presStyleCnt="5" custLinFactNeighborX="1766" custLinFactNeighborY="-633">
        <dgm:presLayoutVars>
          <dgm:bulletEnabled val="1"/>
        </dgm:presLayoutVars>
      </dgm:prSet>
      <dgm:spPr/>
    </dgm:pt>
    <dgm:pt modelId="{63DFABA2-36AA-5347-8DA0-392F30BF6E57}" type="pres">
      <dgm:prSet presAssocID="{A56B2586-528C-3640-847F-A0D56B764454}" presName="sibTrans" presStyleLbl="sibTrans2D1" presStyleIdx="2" presStyleCnt="4"/>
      <dgm:spPr/>
    </dgm:pt>
    <dgm:pt modelId="{7701B6C5-6E78-6845-8035-C787E85AE310}" type="pres">
      <dgm:prSet presAssocID="{A56B2586-528C-3640-847F-A0D56B764454}" presName="connectorText" presStyleLbl="sibTrans2D1" presStyleIdx="2" presStyleCnt="4"/>
      <dgm:spPr/>
    </dgm:pt>
    <dgm:pt modelId="{C49FC794-2BCA-BA45-A2BD-E84ADD84C681}" type="pres">
      <dgm:prSet presAssocID="{61DC47CA-6B00-E547-957E-E0355B2A8603}" presName="node" presStyleLbl="node1" presStyleIdx="3" presStyleCnt="5" custScaleX="104250" custScaleY="94289">
        <dgm:presLayoutVars>
          <dgm:bulletEnabled val="1"/>
        </dgm:presLayoutVars>
      </dgm:prSet>
      <dgm:spPr/>
    </dgm:pt>
    <dgm:pt modelId="{4330A9D6-1DAB-EE45-A7A9-948777641B95}" type="pres">
      <dgm:prSet presAssocID="{EB34A9A5-A479-6645-BD99-0B2A353D3E96}" presName="sibTrans" presStyleLbl="sibTrans2D1" presStyleIdx="3" presStyleCnt="4"/>
      <dgm:spPr/>
    </dgm:pt>
    <dgm:pt modelId="{EFC5DF4F-7C25-0A49-9177-40FC73B16C31}" type="pres">
      <dgm:prSet presAssocID="{EB34A9A5-A479-6645-BD99-0B2A353D3E96}" presName="connectorText" presStyleLbl="sibTrans2D1" presStyleIdx="3" presStyleCnt="4"/>
      <dgm:spPr/>
    </dgm:pt>
    <dgm:pt modelId="{E692708A-2EBF-5C43-A6BC-67FA2F582D23}" type="pres">
      <dgm:prSet presAssocID="{4C38AFD0-A09B-8645-8989-3562515A1C42}" presName="node" presStyleLbl="node1" presStyleIdx="4" presStyleCnt="5" custScaleX="107326">
        <dgm:presLayoutVars>
          <dgm:bulletEnabled val="1"/>
        </dgm:presLayoutVars>
      </dgm:prSet>
      <dgm:spPr/>
    </dgm:pt>
  </dgm:ptLst>
  <dgm:cxnLst>
    <dgm:cxn modelId="{A7D66503-A797-614E-BCD6-7DE442516392}" type="presOf" srcId="{39E057BE-7438-1746-86F4-91E4D24CB042}" destId="{E9B0FF93-6816-D644-8819-B56BEA825726}" srcOrd="0" destOrd="0" presId="urn:microsoft.com/office/officeart/2005/8/layout/process5"/>
    <dgm:cxn modelId="{B80BC306-4C44-5446-B1D8-06FF948A71E9}" type="presOf" srcId="{EB34A9A5-A479-6645-BD99-0B2A353D3E96}" destId="{EFC5DF4F-7C25-0A49-9177-40FC73B16C31}" srcOrd="1" destOrd="0" presId="urn:microsoft.com/office/officeart/2005/8/layout/process5"/>
    <dgm:cxn modelId="{D932C00A-317F-2949-BA7B-D0DBC2941C12}" type="presOf" srcId="{A56B2586-528C-3640-847F-A0D56B764454}" destId="{63DFABA2-36AA-5347-8DA0-392F30BF6E57}" srcOrd="0" destOrd="0" presId="urn:microsoft.com/office/officeart/2005/8/layout/process5"/>
    <dgm:cxn modelId="{DF86ED18-0D79-E944-8A97-32BE1F01864F}" type="presOf" srcId="{EB34A9A5-A479-6645-BD99-0B2A353D3E96}" destId="{4330A9D6-1DAB-EE45-A7A9-948777641B95}" srcOrd="0" destOrd="0" presId="urn:microsoft.com/office/officeart/2005/8/layout/process5"/>
    <dgm:cxn modelId="{96045C32-42C1-3B45-8507-8E4EE900CE14}" type="presOf" srcId="{61DC47CA-6B00-E547-957E-E0355B2A8603}" destId="{C49FC794-2BCA-BA45-A2BD-E84ADD84C681}" srcOrd="0" destOrd="0" presId="urn:microsoft.com/office/officeart/2005/8/layout/process5"/>
    <dgm:cxn modelId="{10D72F35-E1AF-6D40-B4D3-D281ED9D1A06}" type="presOf" srcId="{B0CBE98F-4BC8-C443-AB87-CCC4848ACFDB}" destId="{D940BC62-AC71-FE4D-9791-9CE1B94717CC}" srcOrd="1" destOrd="0" presId="urn:microsoft.com/office/officeart/2005/8/layout/process5"/>
    <dgm:cxn modelId="{1C85F445-90DE-594A-96E2-439658963687}" type="presOf" srcId="{B0CBE98F-4BC8-C443-AB87-CCC4848ACFDB}" destId="{2749158D-761E-BC4E-A091-E4605794AF87}" srcOrd="0" destOrd="0" presId="urn:microsoft.com/office/officeart/2005/8/layout/process5"/>
    <dgm:cxn modelId="{1FB17086-A785-5E49-B500-4A0E3B9C673E}" type="presOf" srcId="{DA720904-D74D-8346-8B79-66C28FCCA856}" destId="{50F2D8B2-12CB-FE4B-A1D3-8605432198E8}" srcOrd="0" destOrd="0" presId="urn:microsoft.com/office/officeart/2005/8/layout/process5"/>
    <dgm:cxn modelId="{B59E0588-B321-304C-AC7E-83B3872AB788}" srcId="{39E057BE-7438-1746-86F4-91E4D24CB042}" destId="{9EA8604E-9B2A-CD43-BA01-AA8EC5AD0854}" srcOrd="1" destOrd="0" parTransId="{B79AF5EF-4B35-4F4A-9B76-3FE86DB06099}" sibTransId="{B0CBE98F-4BC8-C443-AB87-CCC4848ACFDB}"/>
    <dgm:cxn modelId="{59EDED95-8C83-344B-A49E-7F0209A81686}" type="presOf" srcId="{A56B2586-528C-3640-847F-A0D56B764454}" destId="{7701B6C5-6E78-6845-8035-C787E85AE310}" srcOrd="1" destOrd="0" presId="urn:microsoft.com/office/officeart/2005/8/layout/process5"/>
    <dgm:cxn modelId="{2C3B489A-17A4-0645-9073-813E1C07EC1E}" type="presOf" srcId="{CD604329-3A38-F841-80F4-56F9B2F7A8D6}" destId="{E37D422A-D2C5-9C45-9444-D954D737EE6E}" srcOrd="0" destOrd="0" presId="urn:microsoft.com/office/officeart/2005/8/layout/process5"/>
    <dgm:cxn modelId="{FEC74BA4-8755-F849-8B52-D4052F3974CC}" type="presOf" srcId="{4C38AFD0-A09B-8645-8989-3562515A1C42}" destId="{E692708A-2EBF-5C43-A6BC-67FA2F582D23}" srcOrd="0" destOrd="0" presId="urn:microsoft.com/office/officeart/2005/8/layout/process5"/>
    <dgm:cxn modelId="{E1B954A4-B84D-D647-9958-B262BFC6C9FA}" srcId="{39E057BE-7438-1746-86F4-91E4D24CB042}" destId="{61DC47CA-6B00-E547-957E-E0355B2A8603}" srcOrd="3" destOrd="0" parTransId="{7395636E-D446-8446-8C6F-49C44D2BD4E8}" sibTransId="{EB34A9A5-A479-6645-BD99-0B2A353D3E96}"/>
    <dgm:cxn modelId="{597F9BBC-26BC-FE42-97BD-7E9299C16A6C}" type="presOf" srcId="{DA720904-D74D-8346-8B79-66C28FCCA856}" destId="{915668C7-EA06-DE42-9E9B-43B8C0F3608B}" srcOrd="1" destOrd="0" presId="urn:microsoft.com/office/officeart/2005/8/layout/process5"/>
    <dgm:cxn modelId="{38EC1CC4-7AD4-494B-8B10-7CF3D0D29A72}" type="presOf" srcId="{8EA6B882-9779-4840-8ECB-1B720672155E}" destId="{C89DCBDF-1DAA-034A-AA96-B2B0631B56ED}" srcOrd="0" destOrd="0" presId="urn:microsoft.com/office/officeart/2005/8/layout/process5"/>
    <dgm:cxn modelId="{77DF66CB-4EA4-D44B-A5C7-841983E0F550}" srcId="{39E057BE-7438-1746-86F4-91E4D24CB042}" destId="{8EA6B882-9779-4840-8ECB-1B720672155E}" srcOrd="2" destOrd="0" parTransId="{279AEDF0-3E6D-504A-819E-568519BBE00A}" sibTransId="{A56B2586-528C-3640-847F-A0D56B764454}"/>
    <dgm:cxn modelId="{16A839CC-89FE-8D49-B893-D3C765F28733}" type="presOf" srcId="{9EA8604E-9B2A-CD43-BA01-AA8EC5AD0854}" destId="{8FCB4F2B-A187-6B40-80BA-D3CC12564B06}" srcOrd="0" destOrd="0" presId="urn:microsoft.com/office/officeart/2005/8/layout/process5"/>
    <dgm:cxn modelId="{D0A036EF-D2A8-F348-9CAC-658FF555FC9B}" srcId="{39E057BE-7438-1746-86F4-91E4D24CB042}" destId="{CD604329-3A38-F841-80F4-56F9B2F7A8D6}" srcOrd="0" destOrd="0" parTransId="{571804C8-2020-F54C-A81C-5EE0C46E03A4}" sibTransId="{DA720904-D74D-8346-8B79-66C28FCCA856}"/>
    <dgm:cxn modelId="{EC60F6FC-143E-CD44-BC80-8713F1E7279D}" srcId="{39E057BE-7438-1746-86F4-91E4D24CB042}" destId="{4C38AFD0-A09B-8645-8989-3562515A1C42}" srcOrd="4" destOrd="0" parTransId="{17253DF3-CAA6-3945-8E1C-6702509F4EAF}" sibTransId="{DE66881A-CB68-7A4F-854A-A6B3A5161D58}"/>
    <dgm:cxn modelId="{937B0233-F2F0-6A4F-BF8C-34FC46FABBB9}" type="presParOf" srcId="{E9B0FF93-6816-D644-8819-B56BEA825726}" destId="{E37D422A-D2C5-9C45-9444-D954D737EE6E}" srcOrd="0" destOrd="0" presId="urn:microsoft.com/office/officeart/2005/8/layout/process5"/>
    <dgm:cxn modelId="{C5433731-8866-A14E-932E-B965BE560075}" type="presParOf" srcId="{E9B0FF93-6816-D644-8819-B56BEA825726}" destId="{50F2D8B2-12CB-FE4B-A1D3-8605432198E8}" srcOrd="1" destOrd="0" presId="urn:microsoft.com/office/officeart/2005/8/layout/process5"/>
    <dgm:cxn modelId="{D815031C-7B6D-E246-A8A7-0EA4464D4DE1}" type="presParOf" srcId="{50F2D8B2-12CB-FE4B-A1D3-8605432198E8}" destId="{915668C7-EA06-DE42-9E9B-43B8C0F3608B}" srcOrd="0" destOrd="0" presId="urn:microsoft.com/office/officeart/2005/8/layout/process5"/>
    <dgm:cxn modelId="{9237E436-24B4-E943-9EA1-146C4C41BD0D}" type="presParOf" srcId="{E9B0FF93-6816-D644-8819-B56BEA825726}" destId="{8FCB4F2B-A187-6B40-80BA-D3CC12564B06}" srcOrd="2" destOrd="0" presId="urn:microsoft.com/office/officeart/2005/8/layout/process5"/>
    <dgm:cxn modelId="{05A490E9-3E7E-2247-AEA3-BA5445D4D712}" type="presParOf" srcId="{E9B0FF93-6816-D644-8819-B56BEA825726}" destId="{2749158D-761E-BC4E-A091-E4605794AF87}" srcOrd="3" destOrd="0" presId="urn:microsoft.com/office/officeart/2005/8/layout/process5"/>
    <dgm:cxn modelId="{00D6C4EC-5290-2C43-B68E-C0DF08F0B24C}" type="presParOf" srcId="{2749158D-761E-BC4E-A091-E4605794AF87}" destId="{D940BC62-AC71-FE4D-9791-9CE1B94717CC}" srcOrd="0" destOrd="0" presId="urn:microsoft.com/office/officeart/2005/8/layout/process5"/>
    <dgm:cxn modelId="{C4391F44-CBCE-3C49-A103-BF45C7A57506}" type="presParOf" srcId="{E9B0FF93-6816-D644-8819-B56BEA825726}" destId="{C89DCBDF-1DAA-034A-AA96-B2B0631B56ED}" srcOrd="4" destOrd="0" presId="urn:microsoft.com/office/officeart/2005/8/layout/process5"/>
    <dgm:cxn modelId="{D35D6E98-2E7F-734A-8112-1F38AC867909}" type="presParOf" srcId="{E9B0FF93-6816-D644-8819-B56BEA825726}" destId="{63DFABA2-36AA-5347-8DA0-392F30BF6E57}" srcOrd="5" destOrd="0" presId="urn:microsoft.com/office/officeart/2005/8/layout/process5"/>
    <dgm:cxn modelId="{A7FE8D49-A8BC-C64D-A6E2-48989D613AF6}" type="presParOf" srcId="{63DFABA2-36AA-5347-8DA0-392F30BF6E57}" destId="{7701B6C5-6E78-6845-8035-C787E85AE310}" srcOrd="0" destOrd="0" presId="urn:microsoft.com/office/officeart/2005/8/layout/process5"/>
    <dgm:cxn modelId="{8C9DF42A-8FDE-3A48-B054-F205283F1C79}" type="presParOf" srcId="{E9B0FF93-6816-D644-8819-B56BEA825726}" destId="{C49FC794-2BCA-BA45-A2BD-E84ADD84C681}" srcOrd="6" destOrd="0" presId="urn:microsoft.com/office/officeart/2005/8/layout/process5"/>
    <dgm:cxn modelId="{9F9FCFD8-8BB6-1146-A9B7-389E61A6540D}" type="presParOf" srcId="{E9B0FF93-6816-D644-8819-B56BEA825726}" destId="{4330A9D6-1DAB-EE45-A7A9-948777641B95}" srcOrd="7" destOrd="0" presId="urn:microsoft.com/office/officeart/2005/8/layout/process5"/>
    <dgm:cxn modelId="{5CC90342-4C8F-BE4B-AAB4-38FB805FF920}" type="presParOf" srcId="{4330A9D6-1DAB-EE45-A7A9-948777641B95}" destId="{EFC5DF4F-7C25-0A49-9177-40FC73B16C31}" srcOrd="0" destOrd="0" presId="urn:microsoft.com/office/officeart/2005/8/layout/process5"/>
    <dgm:cxn modelId="{A9E57846-8B54-F840-839C-A0F3B8358114}" type="presParOf" srcId="{E9B0FF93-6816-D644-8819-B56BEA825726}" destId="{E692708A-2EBF-5C43-A6BC-67FA2F582D2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D422A-D2C5-9C45-9444-D954D737EE6E}">
      <dsp:nvSpPr>
        <dsp:cNvPr id="0" name=""/>
        <dsp:cNvSpPr/>
      </dsp:nvSpPr>
      <dsp:spPr>
        <a:xfrm>
          <a:off x="922749" y="1959"/>
          <a:ext cx="1285978" cy="771587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DATA LOADING &amp; CLEANING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- Outlier Removal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- Normalization </a:t>
          </a:r>
        </a:p>
      </dsp:txBody>
      <dsp:txXfrm>
        <a:off x="945348" y="24558"/>
        <a:ext cx="1240780" cy="726389"/>
      </dsp:txXfrm>
    </dsp:sp>
    <dsp:sp modelId="{50F2D8B2-12CB-FE4B-A1D3-8605432198E8}">
      <dsp:nvSpPr>
        <dsp:cNvPr id="0" name=""/>
        <dsp:cNvSpPr/>
      </dsp:nvSpPr>
      <dsp:spPr>
        <a:xfrm rot="21596259">
          <a:off x="2321893" y="227320"/>
          <a:ext cx="272627" cy="318922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21893" y="291149"/>
        <a:ext cx="190839" cy="191354"/>
      </dsp:txXfrm>
    </dsp:sp>
    <dsp:sp modelId="{8FCB4F2B-A187-6B40-80BA-D3CC12564B06}">
      <dsp:nvSpPr>
        <dsp:cNvPr id="0" name=""/>
        <dsp:cNvSpPr/>
      </dsp:nvSpPr>
      <dsp:spPr>
        <a:xfrm>
          <a:off x="2723118" y="0"/>
          <a:ext cx="1285978" cy="77158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DATA VISUALIZATION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- Boxplots</a:t>
          </a:r>
        </a:p>
      </dsp:txBody>
      <dsp:txXfrm>
        <a:off x="2745717" y="22599"/>
        <a:ext cx="1240780" cy="726389"/>
      </dsp:txXfrm>
    </dsp:sp>
    <dsp:sp modelId="{2749158D-761E-BC4E-A091-E4605794AF87}">
      <dsp:nvSpPr>
        <dsp:cNvPr id="0" name=""/>
        <dsp:cNvSpPr/>
      </dsp:nvSpPr>
      <dsp:spPr>
        <a:xfrm rot="5339157">
          <a:off x="3241767" y="860186"/>
          <a:ext cx="271119" cy="318922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280930" y="884093"/>
        <a:ext cx="191354" cy="189783"/>
      </dsp:txXfrm>
    </dsp:sp>
    <dsp:sp modelId="{C89DCBDF-1DAA-034A-AA96-B2B0631B56ED}">
      <dsp:nvSpPr>
        <dsp:cNvPr id="0" name=""/>
        <dsp:cNvSpPr/>
      </dsp:nvSpPr>
      <dsp:spPr>
        <a:xfrm>
          <a:off x="2745829" y="1283053"/>
          <a:ext cx="1285978" cy="77158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FEATURE SELECTION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- Z significance test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- Correlation Matrix</a:t>
          </a:r>
        </a:p>
      </dsp:txBody>
      <dsp:txXfrm>
        <a:off x="2768428" y="1305652"/>
        <a:ext cx="1240780" cy="726389"/>
      </dsp:txXfrm>
    </dsp:sp>
    <dsp:sp modelId="{63DFABA2-36AA-5347-8DA0-392F30BF6E57}">
      <dsp:nvSpPr>
        <dsp:cNvPr id="0" name=""/>
        <dsp:cNvSpPr/>
      </dsp:nvSpPr>
      <dsp:spPr>
        <a:xfrm rot="10790926">
          <a:off x="2343002" y="1511770"/>
          <a:ext cx="284664" cy="318922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2428401" y="1575441"/>
        <a:ext cx="199265" cy="191354"/>
      </dsp:txXfrm>
    </dsp:sp>
    <dsp:sp modelId="{C49FC794-2BCA-BA45-A2BD-E84ADD84C681}">
      <dsp:nvSpPr>
        <dsp:cNvPr id="0" name=""/>
        <dsp:cNvSpPr/>
      </dsp:nvSpPr>
      <dsp:spPr>
        <a:xfrm>
          <a:off x="868094" y="1309970"/>
          <a:ext cx="1340632" cy="72752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MODEL SELECTION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- </a:t>
          </a:r>
          <a:r>
            <a:rPr lang="en-US" sz="900" kern="1200" dirty="0">
              <a:solidFill>
                <a:schemeClr val="tx1"/>
              </a:solidFill>
            </a:rPr>
            <a:t>- Likelihood Ratio Test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10-fold CV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- AUC</a:t>
          </a:r>
        </a:p>
      </dsp:txBody>
      <dsp:txXfrm>
        <a:off x="889402" y="1331278"/>
        <a:ext cx="1298016" cy="684905"/>
      </dsp:txXfrm>
    </dsp:sp>
    <dsp:sp modelId="{4330A9D6-1DAB-EE45-A7A9-948777641B95}">
      <dsp:nvSpPr>
        <dsp:cNvPr id="0" name=""/>
        <dsp:cNvSpPr/>
      </dsp:nvSpPr>
      <dsp:spPr>
        <a:xfrm rot="5347132">
          <a:off x="1405837" y="2138196"/>
          <a:ext cx="284338" cy="318922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1451673" y="2155494"/>
        <a:ext cx="191354" cy="199037"/>
      </dsp:txXfrm>
    </dsp:sp>
    <dsp:sp modelId="{E692708A-2EBF-5C43-A6BC-67FA2F582D23}">
      <dsp:nvSpPr>
        <dsp:cNvPr id="0" name=""/>
        <dsp:cNvSpPr/>
      </dsp:nvSpPr>
      <dsp:spPr>
        <a:xfrm>
          <a:off x="868094" y="2573915"/>
          <a:ext cx="1380189" cy="77158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MODEL EVALUATION</a:t>
          </a:r>
          <a:endParaRPr lang="en-US" sz="900" kern="1200" dirty="0">
            <a:solidFill>
              <a:schemeClr val="tx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- </a:t>
          </a: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Multiple Logistic Regression</a:t>
          </a:r>
        </a:p>
      </dsp:txBody>
      <dsp:txXfrm>
        <a:off x="890693" y="2596514"/>
        <a:ext cx="1334991" cy="726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fa27e7ae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fa27e7ae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fa27e7ae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fa27e7ae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Cross-validation</a:t>
            </a:r>
            <a:r>
              <a:rPr lang="en-US" dirty="0"/>
              <a:t> helps establish the reliability and generalizability of the model.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1898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efe45ab2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efe45ab2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Multiple logistic regression</a:t>
            </a:r>
            <a:r>
              <a:rPr lang="en-US" dirty="0"/>
              <a:t> then allows for more accurate, multi-faceted modeling of complex relationships between variables.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f45b5615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f45b5615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f8837e67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f8837e67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efe45ab2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efe45ab2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efb9241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efb9241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efb9241f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efb9241f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efb9241f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efb9241f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fb9241f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fb9241f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efe45ab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efe45ab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efe45ab2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efe45ab2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efe45ab2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efe45ab2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fa27e7ae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fa27e7ae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30945"/>
            <a:ext cx="8520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Evaluation of serum PVT1 biomarkers for predicting high grade prostate cancer </a:t>
            </a:r>
            <a:endParaRPr lang="en-US" sz="3000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006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SIAM NNP Conference | </a:t>
            </a:r>
            <a:r>
              <a:rPr lang="en-US" sz="1200" b="1" dirty="0">
                <a:solidFill>
                  <a:schemeClr val="dk1"/>
                </a:solidFill>
              </a:rPr>
              <a:t>Rochester Institute of Technology</a:t>
            </a:r>
            <a:endParaRPr lang="en"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 November 2</a:t>
            </a:r>
            <a:r>
              <a:rPr lang="en-US" sz="1200" b="1" baseline="30000" dirty="0" err="1">
                <a:solidFill>
                  <a:schemeClr val="dk1"/>
                </a:solidFill>
              </a:rPr>
              <a:t>nd</a:t>
            </a:r>
            <a:r>
              <a:rPr lang="en-US" sz="1200" b="1" dirty="0">
                <a:solidFill>
                  <a:schemeClr val="dk1"/>
                </a:solidFill>
              </a:rPr>
              <a:t> </a:t>
            </a:r>
            <a:r>
              <a:rPr lang="en" sz="1200" b="1" dirty="0">
                <a:solidFill>
                  <a:schemeClr val="dk1"/>
                </a:solidFill>
              </a:rPr>
              <a:t>2024 </a:t>
            </a: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026057"/>
            <a:ext cx="8520600" cy="131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Tinovimba Hove</a:t>
            </a:r>
            <a:r>
              <a:rPr lang="en" sz="19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Olorunseun</a:t>
            </a: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O. </a:t>
            </a:r>
            <a:r>
              <a:rPr lang="en-US" sz="1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Ogunwobi</a:t>
            </a:r>
            <a:r>
              <a:rPr lang="en" sz="19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</a:t>
            </a: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Emmanuel Asante-Asamani</a:t>
            </a:r>
            <a:r>
              <a:rPr lang="en" sz="19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00" b="1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2783563"/>
            <a:ext cx="8241900" cy="4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" sz="13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Clarkson University, Potsdam, NY; </a:t>
            </a:r>
            <a:r>
              <a:rPr lang="en" sz="1300" b="1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3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3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ichigan</a:t>
            </a:r>
            <a:r>
              <a:rPr lang="en" sz="13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 University, </a:t>
            </a:r>
            <a:r>
              <a:rPr lang="en-US" sz="13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Lansing, MI</a:t>
            </a:r>
            <a:r>
              <a:rPr lang="en" sz="13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2608800" y="3300650"/>
            <a:ext cx="39264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</a:rPr>
              <a:t>Page 1</a:t>
            </a:r>
            <a:endParaRPr sz="1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10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E6E11-1952-EB77-B017-9AE4909FCE8A}"/>
              </a:ext>
            </a:extLst>
          </p:cNvPr>
          <p:cNvSpPr txBox="1"/>
          <p:nvPr/>
        </p:nvSpPr>
        <p:spPr>
          <a:xfrm>
            <a:off x="453092" y="404527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 [PSA]</a:t>
            </a:r>
          </a:p>
          <a:p>
            <a:r>
              <a:rPr lang="en-US" dirty="0"/>
              <a:t>Mean AUC = 0.69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EBA7A-C1EF-3368-318A-0901A0D59FA4}"/>
              </a:ext>
            </a:extLst>
          </p:cNvPr>
          <p:cNvSpPr txBox="1"/>
          <p:nvPr/>
        </p:nvSpPr>
        <p:spPr>
          <a:xfrm>
            <a:off x="4773031" y="404527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 [PSA, Exon9]</a:t>
            </a:r>
          </a:p>
          <a:p>
            <a:r>
              <a:rPr lang="en-US" dirty="0"/>
              <a:t>Mean AUC = </a:t>
            </a:r>
            <a:r>
              <a:rPr lang="en-US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0.718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975BF-DD4D-844D-DC40-6D274CB01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05" y="1011327"/>
            <a:ext cx="4623242" cy="3466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DB63A-7671-7E3F-F2DC-6CE9EA323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1327"/>
            <a:ext cx="4471905" cy="34660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11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BC2A4-E6C2-D38E-C4F0-A8B451CB47DE}"/>
              </a:ext>
            </a:extLst>
          </p:cNvPr>
          <p:cNvSpPr txBox="1"/>
          <p:nvPr/>
        </p:nvSpPr>
        <p:spPr>
          <a:xfrm>
            <a:off x="4773031" y="404527"/>
            <a:ext cx="2545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 [PSA, Exon4a, Exon9]</a:t>
            </a:r>
          </a:p>
          <a:p>
            <a:r>
              <a:rPr lang="en-US" dirty="0"/>
              <a:t>Mean AUC = </a:t>
            </a:r>
            <a:r>
              <a:rPr lang="en-US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0.725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41CCE-24DD-64CD-68C5-B797BEDFBF35}"/>
              </a:ext>
            </a:extLst>
          </p:cNvPr>
          <p:cNvSpPr txBox="1"/>
          <p:nvPr/>
        </p:nvSpPr>
        <p:spPr>
          <a:xfrm>
            <a:off x="461813" y="396459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 [PSA, Exon4a]</a:t>
            </a:r>
          </a:p>
          <a:p>
            <a:r>
              <a:rPr lang="en-US" dirty="0"/>
              <a:t>Mean AUC = </a:t>
            </a:r>
            <a:r>
              <a:rPr lang="en-US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0.716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30491-AB4C-A4E4-12E5-27279C2C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2682"/>
            <a:ext cx="4531399" cy="3635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40C84-826F-E470-7EC1-F601073A9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603" y="982682"/>
            <a:ext cx="4427622" cy="36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2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00" y="127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Logistic Regression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4294967295"/>
          </p:nvPr>
        </p:nvSpPr>
        <p:spPr>
          <a:xfrm>
            <a:off x="8322188" y="4772300"/>
            <a:ext cx="821812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 b="1" dirty="0">
                <a:solidFill>
                  <a:schemeClr val="dk1"/>
                </a:solidFill>
              </a:rPr>
              <a:t>Page 12</a:t>
            </a:r>
            <a:endParaRPr sz="4200" b="1" dirty="0"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4294967295"/>
          </p:nvPr>
        </p:nvSpPr>
        <p:spPr>
          <a:xfrm>
            <a:off x="339621" y="760493"/>
            <a:ext cx="32049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Train-Test Split</a:t>
            </a:r>
            <a:endParaRPr sz="1400" b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4294967295"/>
          </p:nvPr>
        </p:nvSpPr>
        <p:spPr>
          <a:xfrm>
            <a:off x="3544521" y="699920"/>
            <a:ext cx="32049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400" b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9B6ED-4B46-04C1-4D9F-F0BDF1980955}"/>
              </a:ext>
            </a:extLst>
          </p:cNvPr>
          <p:cNvSpPr txBox="1"/>
          <p:nvPr/>
        </p:nvSpPr>
        <p:spPr>
          <a:xfrm>
            <a:off x="3440019" y="1161657"/>
            <a:ext cx="5523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23738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MLR models developed to evaluate the potential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MLR technique used for binary classification to predict the probability P(Y=1∣X) that the target variable Y is 1 or 0 given the features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 =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β0​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β1​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X1​ 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β2​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X2​ + ⋯ 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n​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β0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intercept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(bias term),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β1,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β2,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…,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n​ are the coefficients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X1, X2, …,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the independent variables (features).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sigmoid function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x, maps any real-valued number to a range between 0 and 1, making it suitable for probability estimation.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Threshold </a:t>
            </a:r>
            <a:r>
              <a:rPr lang="en-US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value calculated from </a:t>
            </a:r>
            <a:r>
              <a:rPr lang="en-US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Y</a:t>
            </a:r>
            <a:r>
              <a:rPr lang="en-US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ouden’s index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2A81E-F07C-301B-7A94-3E9CBB77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389946"/>
            <a:ext cx="3204899" cy="31636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Logistic Regression Results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13</a:t>
            </a:r>
            <a:endParaRPr sz="1050" b="1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03A4AA2-27AF-8C84-32DC-7EB3EF71B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413666"/>
                  </p:ext>
                </p:extLst>
              </p:nvPr>
            </p:nvGraphicFramePr>
            <p:xfrm>
              <a:off x="311700" y="1562735"/>
              <a:ext cx="7531403" cy="2490790"/>
            </p:xfrm>
            <a:graphic>
              <a:graphicData uri="http://schemas.openxmlformats.org/drawingml/2006/table">
                <a:tbl>
                  <a:tblPr firstRow="1" firstCol="1" bandRow="1">
                    <a:solidFill>
                      <a:srgbClr val="FF0000"/>
                    </a:solidFill>
                    <a:tableStyleId>{5C22544A-7EE6-4342-B048-85BDC9FD1C3A}</a:tableStyleId>
                  </a:tblPr>
                  <a:tblGrid>
                    <a:gridCol w="4156605">
                      <a:extLst>
                        <a:ext uri="{9D8B030D-6E8A-4147-A177-3AD203B41FA5}">
                          <a16:colId xmlns:a16="http://schemas.microsoft.com/office/drawing/2014/main" val="1905130839"/>
                        </a:ext>
                      </a:extLst>
                    </a:gridCol>
                    <a:gridCol w="1093509">
                      <a:extLst>
                        <a:ext uri="{9D8B030D-6E8A-4147-A177-3AD203B41FA5}">
                          <a16:colId xmlns:a16="http://schemas.microsoft.com/office/drawing/2014/main" val="2199018432"/>
                        </a:ext>
                      </a:extLst>
                    </a:gridCol>
                    <a:gridCol w="1168924">
                      <a:extLst>
                        <a:ext uri="{9D8B030D-6E8A-4147-A177-3AD203B41FA5}">
                          <a16:colId xmlns:a16="http://schemas.microsoft.com/office/drawing/2014/main" val="4005801946"/>
                        </a:ext>
                      </a:extLst>
                    </a:gridCol>
                    <a:gridCol w="1112365">
                      <a:extLst>
                        <a:ext uri="{9D8B030D-6E8A-4147-A177-3AD203B41FA5}">
                          <a16:colId xmlns:a16="http://schemas.microsoft.com/office/drawing/2014/main" val="1460774251"/>
                        </a:ext>
                      </a:extLst>
                    </a:gridCol>
                  </a:tblGrid>
                  <a:tr h="34877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Model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Accuracy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Sensitivity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Specificity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4506686"/>
                      </a:ext>
                    </a:extLst>
                  </a:tr>
                  <a:tr h="34877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𝑷𝒄𝒂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𝑷𝑺𝑨</m:t>
                                </m:r>
                              </m:oMath>
                            </m:oMathPara>
                          </a14:m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0.682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0.714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0.667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366822"/>
                      </a:ext>
                    </a:extLst>
                  </a:tr>
                  <a:tr h="5132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𝑷𝒄𝒂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𝑷𝑺𝑨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𝑬𝒙𝒐𝒏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0.773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0.857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0.733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7395132"/>
                      </a:ext>
                    </a:extLst>
                  </a:tr>
                  <a:tr h="5132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𝑷𝒄𝒂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𝑷𝑺𝑨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𝑬𝒙𝒐𝒏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0.727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0.714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0.733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89821936"/>
                      </a:ext>
                    </a:extLst>
                  </a:tr>
                  <a:tr h="7668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𝑷𝒄𝒂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𝑷𝑺𝑨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𝑬𝒙𝒐𝒏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𝑬𝒙𝒐𝒏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0.727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0.714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0.733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96418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03A4AA2-27AF-8C84-32DC-7EB3EF71B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413666"/>
                  </p:ext>
                </p:extLst>
              </p:nvPr>
            </p:nvGraphicFramePr>
            <p:xfrm>
              <a:off x="311700" y="1562735"/>
              <a:ext cx="7531403" cy="2490790"/>
            </p:xfrm>
            <a:graphic>
              <a:graphicData uri="http://schemas.openxmlformats.org/drawingml/2006/table">
                <a:tbl>
                  <a:tblPr firstRow="1" firstCol="1" bandRow="1">
                    <a:solidFill>
                      <a:srgbClr val="FF0000"/>
                    </a:solidFill>
                    <a:tableStyleId>{5C22544A-7EE6-4342-B048-85BDC9FD1C3A}</a:tableStyleId>
                  </a:tblPr>
                  <a:tblGrid>
                    <a:gridCol w="4156605">
                      <a:extLst>
                        <a:ext uri="{9D8B030D-6E8A-4147-A177-3AD203B41FA5}">
                          <a16:colId xmlns:a16="http://schemas.microsoft.com/office/drawing/2014/main" val="1905130839"/>
                        </a:ext>
                      </a:extLst>
                    </a:gridCol>
                    <a:gridCol w="1093509">
                      <a:extLst>
                        <a:ext uri="{9D8B030D-6E8A-4147-A177-3AD203B41FA5}">
                          <a16:colId xmlns:a16="http://schemas.microsoft.com/office/drawing/2014/main" val="2199018432"/>
                        </a:ext>
                      </a:extLst>
                    </a:gridCol>
                    <a:gridCol w="1168924">
                      <a:extLst>
                        <a:ext uri="{9D8B030D-6E8A-4147-A177-3AD203B41FA5}">
                          <a16:colId xmlns:a16="http://schemas.microsoft.com/office/drawing/2014/main" val="4005801946"/>
                        </a:ext>
                      </a:extLst>
                    </a:gridCol>
                    <a:gridCol w="1112365">
                      <a:extLst>
                        <a:ext uri="{9D8B030D-6E8A-4147-A177-3AD203B41FA5}">
                          <a16:colId xmlns:a16="http://schemas.microsoft.com/office/drawing/2014/main" val="1460774251"/>
                        </a:ext>
                      </a:extLst>
                    </a:gridCol>
                  </a:tblGrid>
                  <a:tr h="34877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Model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Accuracy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Sensitivity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Specificity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4506686"/>
                      </a:ext>
                    </a:extLst>
                  </a:tr>
                  <a:tr h="3487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8519" r="-81098" b="-5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0.682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0.714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0.667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366822"/>
                      </a:ext>
                    </a:extLst>
                  </a:tr>
                  <a:tr h="5132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43902" r="-81098" b="-2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0.773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0.857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0.733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7395132"/>
                      </a:ext>
                    </a:extLst>
                  </a:tr>
                  <a:tr h="5132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50000" r="-81098" b="-1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0.727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0.714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0.733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89821936"/>
                      </a:ext>
                    </a:extLst>
                  </a:tr>
                  <a:tr h="7668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29508" r="-81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0.727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0.714</a:t>
                          </a:r>
                          <a:endParaRPr lang="en-US" sz="12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0.733</a:t>
                          </a:r>
                          <a:endParaRPr lang="en-US" sz="12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96418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099313-CFF5-8045-C1B0-00E23A0AAF16}"/>
              </a:ext>
            </a:extLst>
          </p:cNvPr>
          <p:cNvSpPr txBox="1"/>
          <p:nvPr/>
        </p:nvSpPr>
        <p:spPr>
          <a:xfrm>
            <a:off x="311700" y="4189885"/>
            <a:ext cx="4830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Train-Test Split (80% - 20%), 0.3 threshold from Youden’s index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Results Discussion &amp; Future Work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14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ECAC3-348B-BE07-8508-24FED9ABF5C6}"/>
              </a:ext>
            </a:extLst>
          </p:cNvPr>
          <p:cNvSpPr txBox="1"/>
          <p:nvPr/>
        </p:nvSpPr>
        <p:spPr>
          <a:xfrm>
            <a:off x="509047" y="1112364"/>
            <a:ext cx="40629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Practical Reliability, Use, &amp; Limitations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1400" dirty="0">
              <a:latin typeface="Lucida Sans" panose="020B060203050402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PVT1 biomarkers can help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detection and management.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Addition of PVT1 exons 4A or 9 improves the predictive accuracy of PSA in predicting the risk of high grade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model with PSA combined with PVT1 exon 9 gives the best predictive accuracy of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CAEC3-52FA-1A06-0067-8CE465E112F2}"/>
              </a:ext>
            </a:extLst>
          </p:cNvPr>
          <p:cNvSpPr txBox="1"/>
          <p:nvPr/>
        </p:nvSpPr>
        <p:spPr>
          <a:xfrm>
            <a:off x="5094928" y="1112364"/>
            <a:ext cx="35909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</a:p>
          <a:p>
            <a:endParaRPr lang="en-US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Investigate the performance of PVT1 biomarkers among different racial populations.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Assessing the predictive performance of Support Vector Machines in predicting high grade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Citations</a:t>
            </a:r>
            <a:endParaRPr b="1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15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body" idx="4294967295"/>
          </p:nvPr>
        </p:nvSpPr>
        <p:spPr>
          <a:xfrm>
            <a:off x="311699" y="1063949"/>
            <a:ext cx="8520600" cy="342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endParaRPr lang="en-US" sz="1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1400" b="0" i="0" baseline="30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Siegel RL, Miller KD, Wagle NS, Jemal A. Cancer statistics, 2023.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 Cancer J Clin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2023; 73(1): 17-48.</a:t>
            </a:r>
            <a:endParaRPr lang="en-US" sz="1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1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14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Saini, S., 2016. PSA and beyond: alternative prostate cancer biomarkers. Cellular Oncology, 39, pp.97-106.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14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Pal, G. and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Ogunwobi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O.O., 2019. Copy number-based quantification assay for non-invasive detection of PVT1-derived transcripts.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One, 14(12), p.e0226620.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14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Ilboudo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A., Chouhan, J., McNeil, B.K., Osborne, J.R. and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Ogunwobi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O.O., 2016. PVT1 exon 9: a potential biomarker of aggressive prostate cancer?. International journal of environmental research and public health, 13(1), p.12.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16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89" name="Google Shape;289;p31"/>
          <p:cNvSpPr txBox="1">
            <a:spLocks noGrp="1"/>
          </p:cNvSpPr>
          <p:nvPr>
            <p:ph type="ctrTitle" idx="4294967295"/>
          </p:nvPr>
        </p:nvSpPr>
        <p:spPr>
          <a:xfrm>
            <a:off x="490250" y="1352850"/>
            <a:ext cx="74646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Questions?</a:t>
            </a:r>
            <a:endParaRPr sz="3500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2" name="Google Shape;292;p31"/>
          <p:cNvSpPr txBox="1">
            <a:spLocks noGrp="1"/>
          </p:cNvSpPr>
          <p:nvPr>
            <p:ph type="subTitle" idx="4294967295"/>
          </p:nvPr>
        </p:nvSpPr>
        <p:spPr>
          <a:xfrm>
            <a:off x="48978" y="226340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listening.</a:t>
            </a:r>
            <a:endParaRPr sz="1900" b="1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796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Condensed"/>
              </a:rPr>
              <a:t>P</a:t>
            </a:r>
            <a:r>
              <a:rPr lang="en-US" b="1" dirty="0">
                <a:solidFill>
                  <a:srgbClr val="CC4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Condensed"/>
              </a:rPr>
              <a:t>Ca is a leading cause of death by cancer in men</a:t>
            </a:r>
            <a:endParaRPr b="1" dirty="0">
              <a:solidFill>
                <a:srgbClr val="CC4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Condensed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2</a:t>
            </a:r>
            <a:endParaRPr sz="105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661505" y="802567"/>
            <a:ext cx="40949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Problem of PSA</a:t>
            </a:r>
            <a:r>
              <a:rPr lang="en" b="1" baseline="30000" dirty="0">
                <a:solidFill>
                  <a:srgbClr val="CC4125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endParaRPr b="1" baseline="30000" dirty="0">
              <a:solidFill>
                <a:srgbClr val="CC4125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805504" y="3769335"/>
            <a:ext cx="3999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PSA leads to over-diagnosis and unnecessary biopsies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(low specificity) 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endParaRPr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8AAE0-A8D9-CBC7-6321-48B6D6A3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04" y="1230182"/>
            <a:ext cx="4208894" cy="2479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E9101-FE2D-30F6-C3DC-17B789C37E33}"/>
              </a:ext>
            </a:extLst>
          </p:cNvPr>
          <p:cNvSpPr txBox="1"/>
          <p:nvPr/>
        </p:nvSpPr>
        <p:spPr>
          <a:xfrm>
            <a:off x="338596" y="634905"/>
            <a:ext cx="381749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 in 8 men will develop prostate cancer (</a:t>
            </a:r>
            <a:r>
              <a:rPr lang="en-US" sz="14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PCa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in their lifetime. </a:t>
            </a:r>
            <a:r>
              <a:rPr lang="en-US" sz="14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</a:p>
          <a:p>
            <a:pPr>
              <a:buSzPct val="150000"/>
            </a:pPr>
            <a:endParaRPr lang="en-US" sz="14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4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PCa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 high grade (lethal) or low grade (non-lethal)</a:t>
            </a:r>
            <a:endParaRPr lang="en-US" sz="14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SzPct val="150000"/>
            </a:pPr>
            <a:endParaRPr lang="en-US" sz="14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Current screening methods </a:t>
            </a:r>
            <a:r>
              <a:rPr lang="en-US" kern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</a:t>
            </a:r>
            <a:r>
              <a:rPr lang="en-US" kern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PCa</a:t>
            </a:r>
            <a:r>
              <a:rPr lang="en-US" kern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ely on prostate-specific antigen (PSA), 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protein produced by the prostate gland that leaks into the bloodstream. 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PSA test measures the level of PSA in the blood. High PSA correlates with the presence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(high sensitivity)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500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3D3AE2-5FFD-4C34-B2E4-400897224E71}"/>
              </a:ext>
            </a:extLst>
          </p:cNvPr>
          <p:cNvSpPr/>
          <p:nvPr/>
        </p:nvSpPr>
        <p:spPr>
          <a:xfrm>
            <a:off x="311700" y="4032592"/>
            <a:ext cx="3999900" cy="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a critical need for new biomarkers that can improve the specificity of PSA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Study Objective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07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b="1" dirty="0" err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otential</a:t>
            </a:r>
            <a:r>
              <a:rPr lang="en" b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 lang="en" b="1" baseline="30000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Plasmacytoma variant translocation 1 (PVT1)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long nonprotein coding gene associated with cancer progression.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PVT1  exons 4A, 4B, and 9 are over expressed in prostate tissues and human serum</a:t>
            </a:r>
            <a:r>
              <a:rPr lang="en-US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specific exons could serve as valuable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biomarkers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detecting prostate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 b="1" dirty="0">
                <a:solidFill>
                  <a:schemeClr val="dk1"/>
                </a:solidFill>
              </a:rPr>
              <a:t>Page 3</a:t>
            </a:r>
            <a:endParaRPr sz="4200" b="1"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2"/>
          </p:nvPr>
        </p:nvSpPr>
        <p:spPr>
          <a:xfrm>
            <a:off x="4572000" y="10177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study evaluates the predictive power of PVT1 exons 4A, 4B, 9 in detecting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human serum and improving the specificity of PSA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Methods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</a:t>
            </a:r>
            <a:r>
              <a:rPr lang="en" sz="300" b="1" dirty="0">
                <a:solidFill>
                  <a:schemeClr val="dk1"/>
                </a:solidFill>
              </a:rPr>
              <a:t> </a:t>
            </a:r>
            <a:r>
              <a:rPr lang="en" sz="1200" b="1" dirty="0">
                <a:solidFill>
                  <a:schemeClr val="dk1"/>
                </a:solidFill>
              </a:rPr>
              <a:t>4</a:t>
            </a:r>
            <a:endParaRPr sz="300" b="1" dirty="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11700" y="1017724"/>
            <a:ext cx="3515582" cy="354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 sz="1400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numbers of PVT1 exons 4A, 4B,9, PSA from 144 multiracial men with elevated PSA.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Ogunwobi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 at Michigan State University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Response &amp; Explanatory Variables</a:t>
            </a:r>
            <a:endParaRPr sz="1400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Variable: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Risk – High grade vs Not High Grade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Explanatory Variables: PSA, PVT1 Exon 4a, 4b, 9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1;p17">
            <a:extLst>
              <a:ext uri="{FF2B5EF4-FFF2-40B4-BE49-F238E27FC236}">
                <a16:creationId xmlns:a16="http://schemas.microsoft.com/office/drawing/2014/main" id="{07834677-BB2E-A4B2-BA1F-96C685E56A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27800" y="949023"/>
            <a:ext cx="3644699" cy="341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Methods Overview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EAF7094-EB63-7CB0-4C0F-13118B758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41951"/>
              </p:ext>
            </p:extLst>
          </p:nvPr>
        </p:nvGraphicFramePr>
        <p:xfrm>
          <a:off x="3827282" y="1423187"/>
          <a:ext cx="4877192" cy="334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Visualization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4294967295"/>
          </p:nvPr>
        </p:nvSpPr>
        <p:spPr>
          <a:xfrm>
            <a:off x="8331200" y="4873625"/>
            <a:ext cx="709613" cy="338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5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75BF6-AA73-75B9-AD71-A5148244654A}"/>
              </a:ext>
            </a:extLst>
          </p:cNvPr>
          <p:cNvSpPr txBox="1"/>
          <p:nvPr/>
        </p:nvSpPr>
        <p:spPr>
          <a:xfrm>
            <a:off x="820132" y="4565848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0.002 (Z-test @ 95% CI)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62E2E-9C65-0DA1-DD57-31604FA92D1A}"/>
              </a:ext>
            </a:extLst>
          </p:cNvPr>
          <p:cNvSpPr txBox="1"/>
          <p:nvPr/>
        </p:nvSpPr>
        <p:spPr>
          <a:xfrm>
            <a:off x="5252301" y="4565848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0.221</a:t>
            </a:r>
            <a:r>
              <a:rPr lang="en-US" sz="1100" dirty="0">
                <a:effectLst/>
              </a:rPr>
              <a:t>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(Z-test @ 95% CI)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707B9-4C41-C64B-24DD-818D054637A6}"/>
              </a:ext>
            </a:extLst>
          </p:cNvPr>
          <p:cNvSpPr txBox="1"/>
          <p:nvPr/>
        </p:nvSpPr>
        <p:spPr>
          <a:xfrm>
            <a:off x="7141919" y="286366"/>
            <a:ext cx="109998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Key</a:t>
            </a:r>
          </a:p>
          <a:p>
            <a:r>
              <a:rPr lang="en-US" sz="1050" dirty="0"/>
              <a:t>1 – High Grade</a:t>
            </a:r>
          </a:p>
          <a:p>
            <a:r>
              <a:rPr lang="en-US" sz="1050" dirty="0"/>
              <a:t>0 – Low Grade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37BD5-6308-8778-6AC0-2304B326A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4"/>
            <a:ext cx="4044664" cy="3359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94033-C94F-7158-2659-5829995FB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384" y="1017724"/>
            <a:ext cx="4044664" cy="33591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Visualization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Page 6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FB160-F120-2293-6C48-DB6F25134FF9}"/>
              </a:ext>
            </a:extLst>
          </p:cNvPr>
          <p:cNvSpPr txBox="1"/>
          <p:nvPr/>
        </p:nvSpPr>
        <p:spPr>
          <a:xfrm>
            <a:off x="887691" y="4551571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0.139</a:t>
            </a:r>
            <a:r>
              <a:rPr lang="en-US" sz="1100" dirty="0">
                <a:effectLst/>
              </a:rPr>
              <a:t> 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(Z-test @ 95% CI)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83B55-1D95-D48A-8239-8ABA56D164A9}"/>
              </a:ext>
            </a:extLst>
          </p:cNvPr>
          <p:cNvSpPr txBox="1"/>
          <p:nvPr/>
        </p:nvSpPr>
        <p:spPr>
          <a:xfrm>
            <a:off x="6933485" y="465030"/>
            <a:ext cx="109998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Key</a:t>
            </a:r>
          </a:p>
          <a:p>
            <a:r>
              <a:rPr lang="en-US" sz="1050" dirty="0"/>
              <a:t>1 – High Grade</a:t>
            </a:r>
          </a:p>
          <a:p>
            <a:r>
              <a:rPr lang="en-US" sz="1050" dirty="0"/>
              <a:t>0 – Low Grade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28B113-D300-49B0-D79F-D54089A8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22" y="1115362"/>
            <a:ext cx="4076780" cy="33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B6193B-735C-C16C-1133-DFF1030CE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540" y="1168509"/>
            <a:ext cx="3945559" cy="3276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90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Correlation of Predictor Variables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 b="1" dirty="0">
                <a:solidFill>
                  <a:schemeClr val="dk1"/>
                </a:solidFill>
              </a:rPr>
              <a:t>Page 7</a:t>
            </a:r>
            <a:endParaRPr sz="4200" b="1" dirty="0">
              <a:solidFill>
                <a:schemeClr val="dk1"/>
              </a:solidFill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4294967295"/>
          </p:nvPr>
        </p:nvSpPr>
        <p:spPr>
          <a:xfrm>
            <a:off x="311700" y="1476925"/>
            <a:ext cx="3999900" cy="3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1A8D6667-E465-141A-4C25-EF6FE8B5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01" y="835700"/>
            <a:ext cx="4459991" cy="3748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F7A900-B1BE-3296-A1FF-EBEF65684D91}"/>
              </a:ext>
            </a:extLst>
          </p:cNvPr>
          <p:cNvSpPr txBox="1"/>
          <p:nvPr/>
        </p:nvSpPr>
        <p:spPr>
          <a:xfrm>
            <a:off x="181155" y="1304500"/>
            <a:ext cx="37007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Shows the relationships between three variables: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Exon9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Exon4a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baselinePSA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 represents a strong positive correlation, and blue represents a weaker or negative correlation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Exon9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Exon4a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may have some relationship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Low correlations with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baselinePSA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Likelihood Ratio Test </a:t>
            </a:r>
          </a:p>
        </p:txBody>
      </p:sp>
      <p:sp>
        <p:nvSpPr>
          <p:cNvPr id="237" name="Google Shape;237;p27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8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4E8014-8FA0-A6C2-40B8-B86555A02B8C}"/>
              </a:ext>
            </a:extLst>
          </p:cNvPr>
          <p:cNvSpPr txBox="1"/>
          <p:nvPr/>
        </p:nvSpPr>
        <p:spPr>
          <a:xfrm>
            <a:off x="452486" y="1171085"/>
            <a:ext cx="7975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Compare two nested models (one is a simpler version of the other)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Assess whether adding parameters significantly improves 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277A11-C37B-59A7-CF90-A6094747A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1983"/>
              </p:ext>
            </p:extLst>
          </p:nvPr>
        </p:nvGraphicFramePr>
        <p:xfrm>
          <a:off x="575035" y="2253006"/>
          <a:ext cx="6578204" cy="1805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3913">
                  <a:extLst>
                    <a:ext uri="{9D8B030D-6E8A-4147-A177-3AD203B41FA5}">
                      <a16:colId xmlns:a16="http://schemas.microsoft.com/office/drawing/2014/main" val="2361052614"/>
                    </a:ext>
                  </a:extLst>
                </a:gridCol>
                <a:gridCol w="1544291">
                  <a:extLst>
                    <a:ext uri="{9D8B030D-6E8A-4147-A177-3AD203B41FA5}">
                      <a16:colId xmlns:a16="http://schemas.microsoft.com/office/drawing/2014/main" val="3814190758"/>
                    </a:ext>
                  </a:extLst>
                </a:gridCol>
              </a:tblGrid>
              <a:tr h="3670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79674"/>
                  </a:ext>
                </a:extLst>
              </a:tr>
              <a:tr h="35966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vs. PSA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50879"/>
                  </a:ext>
                </a:extLst>
              </a:tr>
              <a:tr h="35966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4a vs. PSA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35298"/>
                  </a:ext>
                </a:extLst>
              </a:tr>
              <a:tr h="35966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+ Exon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05700"/>
                  </a:ext>
                </a:extLst>
              </a:tr>
              <a:tr h="35966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+ Exon 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158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Cross Validation and Area Under Curve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9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9F554-4AB9-ABCD-604D-EBD81D20F53A}"/>
              </a:ext>
            </a:extLst>
          </p:cNvPr>
          <p:cNvSpPr txBox="1"/>
          <p:nvPr/>
        </p:nvSpPr>
        <p:spPr>
          <a:xfrm>
            <a:off x="4729518" y="2681514"/>
            <a:ext cx="3903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CV - technique used to assess the generalizability of a model by splitting the dataset into several parts or "folds.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AUC metric for evaluation across all possible threshold values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B23E2-7812-3E2F-F46D-DA9FC934C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0" y="1464507"/>
            <a:ext cx="4586018" cy="3156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65620-77F4-2318-72E1-B778A6C17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81996"/>
            <a:ext cx="1168400" cy="44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9C8D55-821E-4B8B-8414-6F785DE7D699}"/>
                  </a:ext>
                </a:extLst>
              </p:cNvPr>
              <p:cNvSpPr txBox="1"/>
              <p:nvPr/>
            </p:nvSpPr>
            <p:spPr>
              <a:xfrm>
                <a:off x="4788649" y="1000264"/>
                <a:ext cx="3785707" cy="1945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Potential Models:</a:t>
                </a:r>
              </a:p>
              <a:p>
                <a:pPr marL="171450" marR="0" indent="-171450" rtl="0" fontAlgn="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u="none" strike="noStrike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Pca</m:t>
                    </m:r>
                    <m:r>
                      <a:rPr lang="en-US" b="0" i="0" u="none" strike="noStrike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b="0" i="0" u="none" strike="noStrike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u="none" strike="noStrike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0+ </m:t>
                    </m:r>
                    <m:r>
                      <m:rPr>
                        <m:sty m:val="p"/>
                      </m:rPr>
                      <a:rPr lang="en-US" b="0" i="0" u="none" strike="noStrike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u="none" strike="noStrike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b="0" i="0" u="none" strike="noStrike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PSA</m:t>
                    </m:r>
                  </m:oMath>
                </a14:m>
                <a:endParaRPr lang="en-US" i="0" u="none" strike="noStrike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marR="0" indent="-171450" rtl="0" fontAlgn="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Pca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0+ 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PSA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Exon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i="0" u="none" strike="noStrike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marR="0" indent="-171450" rtl="0" fontAlgn="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Pca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0+ 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PSA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Exon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i="0" u="none" strike="noStrike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marR="0" indent="-171450" rtl="0" fontAlgn="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Pca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0+ 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PSA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Exon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Exon</m:t>
                    </m:r>
                    <m:r>
                      <a:rPr lang="en-US" b="0" i="0" u="none" strike="noStrike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i="0" u="none" strike="noStrike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9C8D55-821E-4B8B-8414-6F785DE7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649" y="1000264"/>
                <a:ext cx="3785707" cy="1945148"/>
              </a:xfrm>
              <a:prstGeom prst="rect">
                <a:avLst/>
              </a:prstGeom>
              <a:blipFill>
                <a:blip r:embed="rId5"/>
                <a:stretch>
                  <a:fillRect l="-669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2295</TotalTime>
  <Words>1131</Words>
  <Application>Microsoft Macintosh PowerPoint</Application>
  <PresentationFormat>On-screen Show (16:9)</PresentationFormat>
  <Paragraphs>193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Roboto Condensed</vt:lpstr>
      <vt:lpstr>Lucida Sans</vt:lpstr>
      <vt:lpstr>Roboto</vt:lpstr>
      <vt:lpstr>Aptos</vt:lpstr>
      <vt:lpstr>Arial</vt:lpstr>
      <vt:lpstr>Calibri</vt:lpstr>
      <vt:lpstr>Menlo</vt:lpstr>
      <vt:lpstr>Cambria Math</vt:lpstr>
      <vt:lpstr>Simple Light</vt:lpstr>
      <vt:lpstr>Evaluation of serum PVT1 biomarkers for predicting high grade prostate cancer </vt:lpstr>
      <vt:lpstr>PCa is a leading cause of death by cancer in men</vt:lpstr>
      <vt:lpstr>Study Objective</vt:lpstr>
      <vt:lpstr>Methods</vt:lpstr>
      <vt:lpstr>Data Visualization </vt:lpstr>
      <vt:lpstr>Data Visualization</vt:lpstr>
      <vt:lpstr>Correlation of Predictor Variables</vt:lpstr>
      <vt:lpstr>Likelihood Ratio Test </vt:lpstr>
      <vt:lpstr>Cross Validation and Area Under Curve</vt:lpstr>
      <vt:lpstr>PowerPoint Presentation</vt:lpstr>
      <vt:lpstr>PowerPoint Presentation</vt:lpstr>
      <vt:lpstr>Multiple Logistic Regression </vt:lpstr>
      <vt:lpstr>Multiple Logistic Regression Results </vt:lpstr>
      <vt:lpstr>Results Discussion &amp; Future Work</vt:lpstr>
      <vt:lpstr>Citations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serum PVT1 biomarkers for predicting high grade prostate cancer</dc:title>
  <dc:creator>Emmanuel O. Asante-Asamani - easantea</dc:creator>
  <cp:lastModifiedBy>Tinovimba L. Hove - hovetl</cp:lastModifiedBy>
  <cp:revision>33</cp:revision>
  <dcterms:modified xsi:type="dcterms:W3CDTF">2024-11-15T21:46:31Z</dcterms:modified>
</cp:coreProperties>
</file>