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Nunito" charset="1" panose="00000000000000000000"/>
      <p:regular r:id="rId22"/>
    </p:embeddedFont>
    <p:embeddedFont>
      <p:font typeface="Boulder" charset="1" panose="00000000000000000000"/>
      <p:regular r:id="rId23"/>
    </p:embeddedFont>
    <p:embeddedFont>
      <p:font typeface="Nunito Bold" charset="1" panose="00000000000000000000"/>
      <p:regular r:id="rId24"/>
    </p:embeddedFont>
    <p:embeddedFont>
      <p:font typeface="Archivo Black" charset="1" panose="020B0A03020202020B04"/>
      <p:regular r:id="rId25"/>
    </p:embeddedFont>
    <p:embeddedFont>
      <p:font typeface="League Spartan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40.png" Type="http://schemas.openxmlformats.org/officeDocument/2006/relationships/image"/><Relationship Id="rId4" Target="../media/image4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png" Type="http://schemas.openxmlformats.org/officeDocument/2006/relationships/image"/><Relationship Id="rId4" Target="../media/image44.png" Type="http://schemas.openxmlformats.org/officeDocument/2006/relationships/image"/><Relationship Id="rId5" Target="../media/image4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Relationship Id="rId9" Target="../media/image3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38.png" Type="http://schemas.openxmlformats.org/officeDocument/2006/relationships/image"/><Relationship Id="rId5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2483" y="5900468"/>
            <a:ext cx="4335517" cy="4114800"/>
          </a:xfrm>
          <a:custGeom>
            <a:avLst/>
            <a:gdLst/>
            <a:ahLst/>
            <a:cxnLst/>
            <a:rect r="r" b="b" t="t" l="l"/>
            <a:pathLst>
              <a:path h="4114800" w="4335517">
                <a:moveTo>
                  <a:pt x="0" y="0"/>
                </a:moveTo>
                <a:lnTo>
                  <a:pt x="4335517" y="0"/>
                </a:lnTo>
                <a:lnTo>
                  <a:pt x="43355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34224" y="-768659"/>
            <a:ext cx="12682819" cy="12129387"/>
          </a:xfrm>
          <a:custGeom>
            <a:avLst/>
            <a:gdLst/>
            <a:ahLst/>
            <a:cxnLst/>
            <a:rect r="r" b="b" t="t" l="l"/>
            <a:pathLst>
              <a:path h="12129387" w="12682819">
                <a:moveTo>
                  <a:pt x="0" y="0"/>
                </a:moveTo>
                <a:lnTo>
                  <a:pt x="12682819" y="0"/>
                </a:lnTo>
                <a:lnTo>
                  <a:pt x="12682819" y="12129387"/>
                </a:lnTo>
                <a:lnTo>
                  <a:pt x="0" y="121293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33774" y="7040975"/>
            <a:ext cx="11820452" cy="608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9"/>
              </a:lnSpc>
            </a:pPr>
            <a:r>
              <a:rPr lang="en-US" sz="3799">
                <a:solidFill>
                  <a:srgbClr val="2E2C2B"/>
                </a:solidFill>
                <a:latin typeface="Nunito"/>
                <a:ea typeface="Nunito"/>
                <a:cs typeface="Nunito"/>
                <a:sym typeface="Nunito"/>
              </a:rPr>
              <a:t>Nikola Labus 094/2020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75933" y="3196532"/>
            <a:ext cx="12336134" cy="293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0"/>
              </a:lnSpc>
            </a:pPr>
            <a:r>
              <a:rPr lang="en-US" sz="104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MINIMUM VERTEX COVER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EA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408296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436737" y="228600"/>
            <a:ext cx="640662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OPTIMALNOST S-METAHEURISTIKA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2700000">
            <a:off x="12809595" y="4813147"/>
            <a:ext cx="6055250" cy="3904851"/>
          </a:xfrm>
          <a:custGeom>
            <a:avLst/>
            <a:gdLst/>
            <a:ahLst/>
            <a:cxnLst/>
            <a:rect r="r" b="b" t="t" l="l"/>
            <a:pathLst>
              <a:path h="3904851" w="6055250">
                <a:moveTo>
                  <a:pt x="0" y="0"/>
                </a:moveTo>
                <a:lnTo>
                  <a:pt x="6055251" y="0"/>
                </a:lnTo>
                <a:lnTo>
                  <a:pt x="6055251" y="3904851"/>
                </a:lnTo>
                <a:lnTo>
                  <a:pt x="0" y="3904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82" t="-18228" r="-129605" b="-28832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045392" y="1062038"/>
            <a:ext cx="111442" cy="108585"/>
            <a:chOff x="0" y="0"/>
            <a:chExt cx="148590" cy="1447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72025" y="3615361"/>
            <a:ext cx="7843358" cy="5464545"/>
          </a:xfrm>
          <a:custGeom>
            <a:avLst/>
            <a:gdLst/>
            <a:ahLst/>
            <a:cxnLst/>
            <a:rect r="r" b="b" t="t" l="l"/>
            <a:pathLst>
              <a:path h="5464545" w="7843358">
                <a:moveTo>
                  <a:pt x="0" y="0"/>
                </a:moveTo>
                <a:lnTo>
                  <a:pt x="7843358" y="0"/>
                </a:lnTo>
                <a:lnTo>
                  <a:pt x="7843358" y="5464545"/>
                </a:lnTo>
                <a:lnTo>
                  <a:pt x="0" y="54645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1240" t="-9796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32455" y="1384147"/>
            <a:ext cx="5843337" cy="4462427"/>
          </a:xfrm>
          <a:custGeom>
            <a:avLst/>
            <a:gdLst/>
            <a:ahLst/>
            <a:cxnLst/>
            <a:rect r="r" b="b" t="t" l="l"/>
            <a:pathLst>
              <a:path h="4462427" w="5843337">
                <a:moveTo>
                  <a:pt x="0" y="0"/>
                </a:moveTo>
                <a:lnTo>
                  <a:pt x="5843337" y="0"/>
                </a:lnTo>
                <a:lnTo>
                  <a:pt x="5843337" y="4462428"/>
                </a:lnTo>
                <a:lnTo>
                  <a:pt x="0" y="4462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786" t="-1501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554123" y="6673736"/>
            <a:ext cx="3309703" cy="1116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3"/>
              </a:lnSpc>
            </a:pPr>
          </a:p>
          <a:p>
            <a:pPr algn="l">
              <a:lnSpc>
                <a:spcPts val="2233"/>
              </a:lnSpc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SIM : 13 in 0.32 seconds</a:t>
            </a:r>
          </a:p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VNS d: 13 in 0.54 seconds</a:t>
            </a:r>
          </a:p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BRUTE : 13 in 1.49 seconds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1796" y="138017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36737" y="228600"/>
            <a:ext cx="1374985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TESTIRANJE-NX.ERDOS_RENYI_GRAPH(50, 0.5)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723829" y="8013790"/>
            <a:ext cx="6421352" cy="1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 : 42 in 2.52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VNS : 42 in 8.12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GA: 42  0.2648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1796" y="138017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1796" y="141684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36737" y="228600"/>
            <a:ext cx="1374985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TESTIRANJE-NX.ERDOS_RENYI_GRAPH(100, 0.5)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723829" y="8013790"/>
            <a:ext cx="6421352" cy="1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 : 91 in 7.78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VNS : 92 in 27.93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GA: 92  4.695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0"/>
          <a:ext cx="18288000" cy="10443851"/>
        </p:xfrm>
        <a:graphic>
          <a:graphicData uri="http://schemas.openxmlformats.org/drawingml/2006/table">
            <a:tbl>
              <a:tblPr/>
              <a:tblGrid>
                <a:gridCol w="3484250"/>
                <a:gridCol w="2046764"/>
                <a:gridCol w="2046764"/>
                <a:gridCol w="2046764"/>
                <a:gridCol w="2046764"/>
                <a:gridCol w="2046764"/>
                <a:gridCol w="2046764"/>
                <a:gridCol w="2523168"/>
              </a:tblGrid>
              <a:tr h="49707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Population Size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Generations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Mutation Rate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Elitism Size Ratio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Crossover Method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Selection Method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Vertices in Cover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Execution Time (seconds)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311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1.9412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0.8815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336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1.2962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98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0.8228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334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1.3317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0.8761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298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1.2822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101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0.8167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279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2.6251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1.8474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337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2.6316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1.7335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324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2.3919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1.7674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279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2.2249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1.6123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297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3.6012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2.6655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271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3.6629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2.5814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202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3.5227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2.5767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306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3.5250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96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2.3084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254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3.7695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1.8663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275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3.7094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95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2.0273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312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3.7030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Uniform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Tournament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94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1.8549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30179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200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50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0.04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0.10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Single Point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Roulette Wheel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311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r>
                        <a:rPr lang="en-US" sz="1199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3.4863</a:t>
                      </a: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295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rowSpan="12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rowSpan="12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7418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  <a:tr h="103950">
                <a:tc vMerge="true" gridSpan="8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  <a:tc vMerge="true" hMerge="true">
                  <a:txBody>
                    <a:bodyPr anchor="t" rtlCol="false"/>
                    <a:lstStyle/>
                    <a:p>
                      <a:pPr algn="l">
                        <a:lnSpc>
                          <a:spcPts val="1679"/>
                        </a:lnSpc>
                        <a:defRPr/>
                      </a:pPr>
                      <a:endParaRPr lang="en-US" sz="1100"/>
                    </a:p>
                  </a:txBody>
                  <a:tcPr marL="9525" marR="9525" marT="9525" marB="9525" anchor="ctr">
                    <a:lnL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851D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436737" y="228600"/>
            <a:ext cx="1374985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TESTIRANJE-NX.ERDOS_RENYI_GRAPH(100, 0.5)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1796" y="138017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1796" y="141684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1796" y="138017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36737" y="228600"/>
            <a:ext cx="1374985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TESTIRANJE-NX.ERDOS_RENYI_GRAPH(200, 0.5)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044069" y="6183846"/>
            <a:ext cx="6421352" cy="1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 : 192 in 32.28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VNS : 191 in 81.53 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GA: 195  131.49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31796" y="138017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1796" y="141684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31796" y="1380177"/>
            <a:ext cx="14413385" cy="8648031"/>
          </a:xfrm>
          <a:custGeom>
            <a:avLst/>
            <a:gdLst/>
            <a:ahLst/>
            <a:cxnLst/>
            <a:rect r="r" b="b" t="t" l="l"/>
            <a:pathLst>
              <a:path h="8648031" w="14413385">
                <a:moveTo>
                  <a:pt x="0" y="0"/>
                </a:moveTo>
                <a:lnTo>
                  <a:pt x="14413385" y="0"/>
                </a:lnTo>
                <a:lnTo>
                  <a:pt x="14413385" y="8648031"/>
                </a:lnTo>
                <a:lnTo>
                  <a:pt x="0" y="8648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31796" y="1416847"/>
            <a:ext cx="14352268" cy="8611361"/>
          </a:xfrm>
          <a:custGeom>
            <a:avLst/>
            <a:gdLst/>
            <a:ahLst/>
            <a:cxnLst/>
            <a:rect r="r" b="b" t="t" l="l"/>
            <a:pathLst>
              <a:path h="8611361" w="14352268">
                <a:moveTo>
                  <a:pt x="0" y="0"/>
                </a:moveTo>
                <a:lnTo>
                  <a:pt x="14352268" y="0"/>
                </a:lnTo>
                <a:lnTo>
                  <a:pt x="14352268" y="8611361"/>
                </a:lnTo>
                <a:lnTo>
                  <a:pt x="0" y="86113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36737" y="228600"/>
            <a:ext cx="13749856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TESTIRANJE-NX.ERDOS_RENYI_GRAPH(200, 0.5)</a:t>
            </a:r>
          </a:p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989664" y="7952007"/>
            <a:ext cx="6421352" cy="1762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 : 192 in 33.99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VNS : 191 in 99.86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  <a:r>
              <a:rPr lang="en-US" sz="2181">
                <a:solidFill>
                  <a:srgbClr val="2E2C2B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GA: 197  71.17 seconds</a:t>
            </a: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  <a:p>
            <a:pPr algn="l">
              <a:lnSpc>
                <a:spcPts val="2836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8513" y="-989522"/>
            <a:ext cx="14113118" cy="13497272"/>
          </a:xfrm>
          <a:custGeom>
            <a:avLst/>
            <a:gdLst/>
            <a:ahLst/>
            <a:cxnLst/>
            <a:rect r="r" b="b" t="t" l="l"/>
            <a:pathLst>
              <a:path h="13497272" w="14113118">
                <a:moveTo>
                  <a:pt x="0" y="0"/>
                </a:moveTo>
                <a:lnTo>
                  <a:pt x="14113118" y="0"/>
                </a:lnTo>
                <a:lnTo>
                  <a:pt x="14113118" y="13497273"/>
                </a:lnTo>
                <a:lnTo>
                  <a:pt x="0" y="134972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206002"/>
            <a:ext cx="10936972" cy="2104595"/>
          </a:xfrm>
          <a:custGeom>
            <a:avLst/>
            <a:gdLst/>
            <a:ahLst/>
            <a:cxnLst/>
            <a:rect r="r" b="b" t="t" l="l"/>
            <a:pathLst>
              <a:path h="2104595" w="10936972">
                <a:moveTo>
                  <a:pt x="0" y="0"/>
                </a:moveTo>
                <a:lnTo>
                  <a:pt x="10936972" y="0"/>
                </a:lnTo>
                <a:lnTo>
                  <a:pt x="10936972" y="2104596"/>
                </a:lnTo>
                <a:lnTo>
                  <a:pt x="0" y="21045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91277" y="4065980"/>
            <a:ext cx="13305445" cy="107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52"/>
              </a:lnSpc>
              <a:spcBef>
                <a:spcPct val="0"/>
              </a:spcBef>
            </a:pPr>
            <a:r>
              <a:rPr lang="en-US" sz="6655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HVALA NA PAZNJI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963014" y="5962113"/>
            <a:ext cx="550742" cy="682034"/>
          </a:xfrm>
          <a:custGeom>
            <a:avLst/>
            <a:gdLst/>
            <a:ahLst/>
            <a:cxnLst/>
            <a:rect r="r" b="b" t="t" l="l"/>
            <a:pathLst>
              <a:path h="682034" w="550742">
                <a:moveTo>
                  <a:pt x="0" y="0"/>
                </a:moveTo>
                <a:lnTo>
                  <a:pt x="550742" y="0"/>
                </a:lnTo>
                <a:lnTo>
                  <a:pt x="550742" y="682033"/>
                </a:lnTo>
                <a:lnTo>
                  <a:pt x="0" y="682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63014" y="7134403"/>
            <a:ext cx="550742" cy="682034"/>
          </a:xfrm>
          <a:custGeom>
            <a:avLst/>
            <a:gdLst/>
            <a:ahLst/>
            <a:cxnLst/>
            <a:rect r="r" b="b" t="t" l="l"/>
            <a:pathLst>
              <a:path h="682034" w="550742">
                <a:moveTo>
                  <a:pt x="0" y="0"/>
                </a:moveTo>
                <a:lnTo>
                  <a:pt x="550742" y="0"/>
                </a:lnTo>
                <a:lnTo>
                  <a:pt x="550742" y="682034"/>
                </a:lnTo>
                <a:lnTo>
                  <a:pt x="0" y="68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028700" y="423210"/>
            <a:ext cx="5851520" cy="9410340"/>
          </a:xfrm>
          <a:custGeom>
            <a:avLst/>
            <a:gdLst/>
            <a:ahLst/>
            <a:cxnLst/>
            <a:rect r="r" b="b" t="t" l="l"/>
            <a:pathLst>
              <a:path h="9410340" w="5851520">
                <a:moveTo>
                  <a:pt x="5851520" y="0"/>
                </a:moveTo>
                <a:lnTo>
                  <a:pt x="0" y="0"/>
                </a:lnTo>
                <a:lnTo>
                  <a:pt x="0" y="9410339"/>
                </a:lnTo>
                <a:lnTo>
                  <a:pt x="5851520" y="9410339"/>
                </a:lnTo>
                <a:lnTo>
                  <a:pt x="58515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963014" y="4794304"/>
            <a:ext cx="550742" cy="682034"/>
          </a:xfrm>
          <a:custGeom>
            <a:avLst/>
            <a:gdLst/>
            <a:ahLst/>
            <a:cxnLst/>
            <a:rect r="r" b="b" t="t" l="l"/>
            <a:pathLst>
              <a:path h="682034" w="550742">
                <a:moveTo>
                  <a:pt x="0" y="0"/>
                </a:moveTo>
                <a:lnTo>
                  <a:pt x="550742" y="0"/>
                </a:lnTo>
                <a:lnTo>
                  <a:pt x="550742" y="682034"/>
                </a:lnTo>
                <a:lnTo>
                  <a:pt x="0" y="68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71086">
            <a:off x="2137908" y="3718346"/>
            <a:ext cx="4113663" cy="3197520"/>
          </a:xfrm>
          <a:custGeom>
            <a:avLst/>
            <a:gdLst/>
            <a:ahLst/>
            <a:cxnLst/>
            <a:rect r="r" b="b" t="t" l="l"/>
            <a:pathLst>
              <a:path h="3197520" w="4113663">
                <a:moveTo>
                  <a:pt x="0" y="0"/>
                </a:moveTo>
                <a:lnTo>
                  <a:pt x="4113663" y="0"/>
                </a:lnTo>
                <a:lnTo>
                  <a:pt x="4113663" y="3197520"/>
                </a:lnTo>
                <a:lnTo>
                  <a:pt x="0" y="3197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216183">
            <a:off x="13377064" y="1133562"/>
            <a:ext cx="4428389" cy="1832246"/>
          </a:xfrm>
          <a:custGeom>
            <a:avLst/>
            <a:gdLst/>
            <a:ahLst/>
            <a:cxnLst/>
            <a:rect r="r" b="b" t="t" l="l"/>
            <a:pathLst>
              <a:path h="1832246" w="4428389">
                <a:moveTo>
                  <a:pt x="0" y="0"/>
                </a:moveTo>
                <a:lnTo>
                  <a:pt x="4428388" y="0"/>
                </a:lnTo>
                <a:lnTo>
                  <a:pt x="4428388" y="1832245"/>
                </a:lnTo>
                <a:lnTo>
                  <a:pt x="0" y="1832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63014" y="2470563"/>
            <a:ext cx="8541946" cy="1459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520"/>
              </a:lnSpc>
              <a:spcBef>
                <a:spcPct val="0"/>
              </a:spcBef>
            </a:pPr>
            <a:r>
              <a:rPr lang="en-US" sz="96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TEHNIKE: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85793" y="6011029"/>
            <a:ext cx="660546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50"/>
              </a:lnSpc>
            </a:pPr>
            <a:r>
              <a:rPr lang="en-US" sz="3500">
                <a:solidFill>
                  <a:srgbClr val="2E2C2B"/>
                </a:solidFill>
                <a:latin typeface="Nunito"/>
                <a:ea typeface="Nunito"/>
                <a:cs typeface="Nunito"/>
                <a:sym typeface="Nunito"/>
              </a:rPr>
              <a:t>S-Metaheuristike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85793" y="7183320"/>
            <a:ext cx="660546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50"/>
              </a:lnSpc>
            </a:pPr>
            <a:r>
              <a:rPr lang="en-US" sz="3500">
                <a:solidFill>
                  <a:srgbClr val="2E2C2B"/>
                </a:solidFill>
                <a:latin typeface="Nunito"/>
                <a:ea typeface="Nunito"/>
                <a:cs typeface="Nunito"/>
                <a:sym typeface="Nunito"/>
              </a:rPr>
              <a:t>Genetski Algoritam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85793" y="4836279"/>
            <a:ext cx="6605465" cy="55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4550"/>
              </a:lnSpc>
            </a:pPr>
            <a:r>
              <a:rPr lang="en-US" sz="3500">
                <a:solidFill>
                  <a:srgbClr val="2E2C2B"/>
                </a:solidFill>
                <a:latin typeface="Nunito"/>
                <a:ea typeface="Nunito"/>
                <a:cs typeface="Nunito"/>
                <a:sym typeface="Nunito"/>
              </a:rPr>
              <a:t>Gruba Sila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26678" y="2360228"/>
            <a:ext cx="8455661" cy="4932469"/>
          </a:xfrm>
          <a:custGeom>
            <a:avLst/>
            <a:gdLst/>
            <a:ahLst/>
            <a:cxnLst/>
            <a:rect r="r" b="b" t="t" l="l"/>
            <a:pathLst>
              <a:path h="4932469" w="8455661">
                <a:moveTo>
                  <a:pt x="0" y="0"/>
                </a:moveTo>
                <a:lnTo>
                  <a:pt x="8455661" y="0"/>
                </a:lnTo>
                <a:lnTo>
                  <a:pt x="8455661" y="4932469"/>
                </a:lnTo>
                <a:lnTo>
                  <a:pt x="0" y="49324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30212"/>
            <a:ext cx="16230600" cy="113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9"/>
              </a:lnSpc>
            </a:pPr>
            <a:r>
              <a:rPr lang="en-US" sz="6999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GRUBA SILA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255453"/>
            <a:ext cx="7504258" cy="357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b="true" sz="3863">
                <a:solidFill>
                  <a:srgbClr val="2E2C2B"/>
                </a:solidFill>
                <a:latin typeface="Nunito Bold"/>
                <a:ea typeface="Nunito Bold"/>
                <a:cs typeface="Nunito Bold"/>
                <a:sym typeface="Nunito Bold"/>
              </a:rPr>
              <a:t>Ispituje sva moguća rešenja, garantuje optimalno, ali je vremenski veoma zahtevna i neprimenljiva za velike probleme.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704" y="1952970"/>
            <a:ext cx="9249313" cy="6381059"/>
          </a:xfrm>
          <a:custGeom>
            <a:avLst/>
            <a:gdLst/>
            <a:ahLst/>
            <a:cxnLst/>
            <a:rect r="r" b="b" t="t" l="l"/>
            <a:pathLst>
              <a:path h="6381059" w="9249313">
                <a:moveTo>
                  <a:pt x="0" y="0"/>
                </a:moveTo>
                <a:lnTo>
                  <a:pt x="9249313" y="0"/>
                </a:lnTo>
                <a:lnTo>
                  <a:pt x="9249313" y="6381060"/>
                </a:lnTo>
                <a:lnTo>
                  <a:pt x="0" y="63810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87762" y="6308430"/>
            <a:ext cx="4065973" cy="4114800"/>
          </a:xfrm>
          <a:custGeom>
            <a:avLst/>
            <a:gdLst/>
            <a:ahLst/>
            <a:cxnLst/>
            <a:rect r="r" b="b" t="t" l="l"/>
            <a:pathLst>
              <a:path h="4114800" w="4065973">
                <a:moveTo>
                  <a:pt x="0" y="0"/>
                </a:moveTo>
                <a:lnTo>
                  <a:pt x="4065973" y="0"/>
                </a:lnTo>
                <a:lnTo>
                  <a:pt x="40659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30212"/>
            <a:ext cx="16230600" cy="113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9"/>
              </a:lnSpc>
            </a:pPr>
            <a:r>
              <a:rPr lang="en-US" sz="6999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S-METAHEURISTIKE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55042" y="2093708"/>
            <a:ext cx="7504258" cy="357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b="true" sz="3863">
                <a:solidFill>
                  <a:srgbClr val="2E2C2B"/>
                </a:solidFill>
                <a:latin typeface="Nunito Bold"/>
                <a:ea typeface="Nunito Bold"/>
                <a:cs typeface="Nunito Bold"/>
                <a:sym typeface="Nunito Bold"/>
              </a:rPr>
              <a:t>Efikasno istražuju prostor rešenja, brzo pronalaze dobre rezultate i izbegavaju lokalne minimume, posebno kod kompleksnih problema.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124205" cy="8840326"/>
          </a:xfrm>
          <a:custGeom>
            <a:avLst/>
            <a:gdLst/>
            <a:ahLst/>
            <a:cxnLst/>
            <a:rect r="r" b="b" t="t" l="l"/>
            <a:pathLst>
              <a:path h="8840326" w="8124205">
                <a:moveTo>
                  <a:pt x="0" y="0"/>
                </a:moveTo>
                <a:lnTo>
                  <a:pt x="8124205" y="0"/>
                </a:lnTo>
                <a:lnTo>
                  <a:pt x="8124205" y="8840326"/>
                </a:lnTo>
                <a:lnTo>
                  <a:pt x="0" y="88403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682" b="-300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66471" y="285750"/>
            <a:ext cx="2790583" cy="4114800"/>
          </a:xfrm>
          <a:custGeom>
            <a:avLst/>
            <a:gdLst/>
            <a:ahLst/>
            <a:cxnLst/>
            <a:rect r="r" b="b" t="t" l="l"/>
            <a:pathLst>
              <a:path h="4114800" w="2790583">
                <a:moveTo>
                  <a:pt x="0" y="0"/>
                </a:moveTo>
                <a:lnTo>
                  <a:pt x="2790582" y="0"/>
                </a:lnTo>
                <a:lnTo>
                  <a:pt x="27905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7440" y="3844858"/>
            <a:ext cx="11927345" cy="5794277"/>
          </a:xfrm>
          <a:custGeom>
            <a:avLst/>
            <a:gdLst/>
            <a:ahLst/>
            <a:cxnLst/>
            <a:rect r="r" b="b" t="t" l="l"/>
            <a:pathLst>
              <a:path h="5794277" w="11927345">
                <a:moveTo>
                  <a:pt x="0" y="0"/>
                </a:moveTo>
                <a:lnTo>
                  <a:pt x="11927345" y="0"/>
                </a:lnTo>
                <a:lnTo>
                  <a:pt x="11927345" y="5794277"/>
                </a:lnTo>
                <a:lnTo>
                  <a:pt x="0" y="57942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483" r="-1742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800878" y="0"/>
            <a:ext cx="9487122" cy="4595325"/>
          </a:xfrm>
          <a:custGeom>
            <a:avLst/>
            <a:gdLst/>
            <a:ahLst/>
            <a:cxnLst/>
            <a:rect r="r" b="b" t="t" l="l"/>
            <a:pathLst>
              <a:path h="4595325" w="9487122">
                <a:moveTo>
                  <a:pt x="0" y="0"/>
                </a:moveTo>
                <a:lnTo>
                  <a:pt x="9487122" y="0"/>
                </a:lnTo>
                <a:lnTo>
                  <a:pt x="9487122" y="4595325"/>
                </a:lnTo>
                <a:lnTo>
                  <a:pt x="0" y="4595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46249" y="-132707"/>
            <a:ext cx="6419093" cy="5004490"/>
          </a:xfrm>
          <a:custGeom>
            <a:avLst/>
            <a:gdLst/>
            <a:ahLst/>
            <a:cxnLst/>
            <a:rect r="r" b="b" t="t" l="l"/>
            <a:pathLst>
              <a:path h="5004490" w="6419093">
                <a:moveTo>
                  <a:pt x="0" y="0"/>
                </a:moveTo>
                <a:lnTo>
                  <a:pt x="6419092" y="0"/>
                </a:lnTo>
                <a:lnTo>
                  <a:pt x="6419092" y="5004490"/>
                </a:lnTo>
                <a:lnTo>
                  <a:pt x="0" y="5004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73411" y="4728032"/>
            <a:ext cx="11166763" cy="4007071"/>
          </a:xfrm>
          <a:custGeom>
            <a:avLst/>
            <a:gdLst/>
            <a:ahLst/>
            <a:cxnLst/>
            <a:rect r="r" b="b" t="t" l="l"/>
            <a:pathLst>
              <a:path h="4007071" w="11166763">
                <a:moveTo>
                  <a:pt x="0" y="0"/>
                </a:moveTo>
                <a:lnTo>
                  <a:pt x="11166764" y="0"/>
                </a:lnTo>
                <a:lnTo>
                  <a:pt x="11166764" y="4007071"/>
                </a:lnTo>
                <a:lnTo>
                  <a:pt x="0" y="40070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17742" y="5143500"/>
            <a:ext cx="10578343" cy="5770005"/>
          </a:xfrm>
          <a:custGeom>
            <a:avLst/>
            <a:gdLst/>
            <a:ahLst/>
            <a:cxnLst/>
            <a:rect r="r" b="b" t="t" l="l"/>
            <a:pathLst>
              <a:path h="5770005" w="10578343">
                <a:moveTo>
                  <a:pt x="0" y="0"/>
                </a:moveTo>
                <a:lnTo>
                  <a:pt x="10578343" y="0"/>
                </a:lnTo>
                <a:lnTo>
                  <a:pt x="10578343" y="5770005"/>
                </a:lnTo>
                <a:lnTo>
                  <a:pt x="0" y="57700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3178" y="8735103"/>
            <a:ext cx="4065973" cy="4114800"/>
          </a:xfrm>
          <a:custGeom>
            <a:avLst/>
            <a:gdLst/>
            <a:ahLst/>
            <a:cxnLst/>
            <a:rect r="r" b="b" t="t" l="l"/>
            <a:pathLst>
              <a:path h="4114800" w="4065973">
                <a:moveTo>
                  <a:pt x="0" y="0"/>
                </a:moveTo>
                <a:lnTo>
                  <a:pt x="4065973" y="0"/>
                </a:lnTo>
                <a:lnTo>
                  <a:pt x="406597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18458" y="8182405"/>
            <a:ext cx="10936972" cy="2104595"/>
          </a:xfrm>
          <a:custGeom>
            <a:avLst/>
            <a:gdLst/>
            <a:ahLst/>
            <a:cxnLst/>
            <a:rect r="r" b="b" t="t" l="l"/>
            <a:pathLst>
              <a:path h="2104595" w="10936972">
                <a:moveTo>
                  <a:pt x="0" y="0"/>
                </a:moveTo>
                <a:lnTo>
                  <a:pt x="10936972" y="0"/>
                </a:lnTo>
                <a:lnTo>
                  <a:pt x="10936972" y="2104595"/>
                </a:lnTo>
                <a:lnTo>
                  <a:pt x="0" y="2104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8132" y="-657430"/>
            <a:ext cx="3691501" cy="11601859"/>
          </a:xfrm>
          <a:custGeom>
            <a:avLst/>
            <a:gdLst/>
            <a:ahLst/>
            <a:cxnLst/>
            <a:rect r="r" b="b" t="t" l="l"/>
            <a:pathLst>
              <a:path h="11601859" w="3691501">
                <a:moveTo>
                  <a:pt x="0" y="0"/>
                </a:moveTo>
                <a:lnTo>
                  <a:pt x="3691500" y="0"/>
                </a:lnTo>
                <a:lnTo>
                  <a:pt x="3691500" y="11601860"/>
                </a:lnTo>
                <a:lnTo>
                  <a:pt x="0" y="11601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778631" y="2560966"/>
            <a:ext cx="8976799" cy="3890363"/>
            <a:chOff x="0" y="0"/>
            <a:chExt cx="11969065" cy="5187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969065" cy="1207698"/>
            </a:xfrm>
            <a:custGeom>
              <a:avLst/>
              <a:gdLst/>
              <a:ahLst/>
              <a:cxnLst/>
              <a:rect r="r" b="b" t="t" l="l"/>
              <a:pathLst>
                <a:path h="1207698" w="11969065">
                  <a:moveTo>
                    <a:pt x="0" y="0"/>
                  </a:moveTo>
                  <a:lnTo>
                    <a:pt x="11969065" y="0"/>
                  </a:lnTo>
                  <a:lnTo>
                    <a:pt x="11969065" y="1207698"/>
                  </a:lnTo>
                  <a:lnTo>
                    <a:pt x="0" y="12076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5019" r="-73" b="-16935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1207698"/>
              <a:ext cx="11969065" cy="1242988"/>
            </a:xfrm>
            <a:custGeom>
              <a:avLst/>
              <a:gdLst/>
              <a:ahLst/>
              <a:cxnLst/>
              <a:rect r="r" b="b" t="t" l="l"/>
              <a:pathLst>
                <a:path h="1242988" w="11969065">
                  <a:moveTo>
                    <a:pt x="0" y="0"/>
                  </a:moveTo>
                  <a:lnTo>
                    <a:pt x="11969065" y="0"/>
                  </a:lnTo>
                  <a:lnTo>
                    <a:pt x="11969065" y="1242988"/>
                  </a:lnTo>
                  <a:lnTo>
                    <a:pt x="0" y="1242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70" t="-107" r="0" b="-107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2450686"/>
              <a:ext cx="11969065" cy="1338103"/>
            </a:xfrm>
            <a:custGeom>
              <a:avLst/>
              <a:gdLst/>
              <a:ahLst/>
              <a:cxnLst/>
              <a:rect r="r" b="b" t="t" l="l"/>
              <a:pathLst>
                <a:path h="1338103" w="11969065">
                  <a:moveTo>
                    <a:pt x="0" y="0"/>
                  </a:moveTo>
                  <a:lnTo>
                    <a:pt x="11969065" y="0"/>
                  </a:lnTo>
                  <a:lnTo>
                    <a:pt x="11969065" y="1338103"/>
                  </a:lnTo>
                  <a:lnTo>
                    <a:pt x="0" y="13381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396" t="-6790" r="-1319" b="-659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5303" y="3788789"/>
              <a:ext cx="11963761" cy="1398362"/>
            </a:xfrm>
            <a:custGeom>
              <a:avLst/>
              <a:gdLst/>
              <a:ahLst/>
              <a:cxnLst/>
              <a:rect r="r" b="b" t="t" l="l"/>
              <a:pathLst>
                <a:path h="1398362" w="11963761">
                  <a:moveTo>
                    <a:pt x="0" y="0"/>
                  </a:moveTo>
                  <a:lnTo>
                    <a:pt x="11963762" y="0"/>
                  </a:lnTo>
                  <a:lnTo>
                    <a:pt x="11963762" y="1398362"/>
                  </a:lnTo>
                  <a:lnTo>
                    <a:pt x="0" y="13983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430212"/>
            <a:ext cx="16230600" cy="1130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99"/>
              </a:lnSpc>
            </a:pPr>
            <a:r>
              <a:rPr lang="en-US" sz="6999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GENETSKI ALGORITAM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255453"/>
            <a:ext cx="7504258" cy="3576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</a:pPr>
            <a:r>
              <a:rPr lang="en-US" b="true" sz="3863">
                <a:solidFill>
                  <a:srgbClr val="2E2C2B"/>
                </a:solidFill>
                <a:latin typeface="Nunito Bold"/>
                <a:ea typeface="Nunito Bold"/>
                <a:cs typeface="Nunito Bold"/>
                <a:sym typeface="Nunito Bold"/>
              </a:rPr>
              <a:t>Koriste evolucijske tehnike, pružaju dobru eksploraciju rešenja, ali zahtevaju više resursa i vremena za optimizaciju.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18458" y="8182405"/>
            <a:ext cx="10936972" cy="2104595"/>
          </a:xfrm>
          <a:custGeom>
            <a:avLst/>
            <a:gdLst/>
            <a:ahLst/>
            <a:cxnLst/>
            <a:rect r="r" b="b" t="t" l="l"/>
            <a:pathLst>
              <a:path h="2104595" w="10936972">
                <a:moveTo>
                  <a:pt x="0" y="0"/>
                </a:moveTo>
                <a:lnTo>
                  <a:pt x="10936972" y="0"/>
                </a:lnTo>
                <a:lnTo>
                  <a:pt x="10936972" y="2104595"/>
                </a:lnTo>
                <a:lnTo>
                  <a:pt x="0" y="21045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38132" y="-657430"/>
            <a:ext cx="3691501" cy="11601859"/>
          </a:xfrm>
          <a:custGeom>
            <a:avLst/>
            <a:gdLst/>
            <a:ahLst/>
            <a:cxnLst/>
            <a:rect r="r" b="b" t="t" l="l"/>
            <a:pathLst>
              <a:path h="11601859" w="3691501">
                <a:moveTo>
                  <a:pt x="0" y="0"/>
                </a:moveTo>
                <a:lnTo>
                  <a:pt x="3691500" y="0"/>
                </a:lnTo>
                <a:lnTo>
                  <a:pt x="3691500" y="11601860"/>
                </a:lnTo>
                <a:lnTo>
                  <a:pt x="0" y="11601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99305" y="679082"/>
            <a:ext cx="8545976" cy="3456944"/>
          </a:xfrm>
          <a:custGeom>
            <a:avLst/>
            <a:gdLst/>
            <a:ahLst/>
            <a:cxnLst/>
            <a:rect r="r" b="b" t="t" l="l"/>
            <a:pathLst>
              <a:path h="3456944" w="8545976">
                <a:moveTo>
                  <a:pt x="0" y="0"/>
                </a:moveTo>
                <a:lnTo>
                  <a:pt x="8545976" y="0"/>
                </a:lnTo>
                <a:lnTo>
                  <a:pt x="8545976" y="3456944"/>
                </a:lnTo>
                <a:lnTo>
                  <a:pt x="0" y="3456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7130" y="4989363"/>
            <a:ext cx="8570870" cy="4604315"/>
          </a:xfrm>
          <a:custGeom>
            <a:avLst/>
            <a:gdLst/>
            <a:ahLst/>
            <a:cxnLst/>
            <a:rect r="r" b="b" t="t" l="l"/>
            <a:pathLst>
              <a:path h="4604315" w="8570870">
                <a:moveTo>
                  <a:pt x="0" y="0"/>
                </a:moveTo>
                <a:lnTo>
                  <a:pt x="8570870" y="0"/>
                </a:lnTo>
                <a:lnTo>
                  <a:pt x="8570870" y="4604315"/>
                </a:lnTo>
                <a:lnTo>
                  <a:pt x="0" y="46043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346661"/>
            <a:ext cx="9618891" cy="9593678"/>
          </a:xfrm>
          <a:custGeom>
            <a:avLst/>
            <a:gdLst/>
            <a:ahLst/>
            <a:cxnLst/>
            <a:rect r="r" b="b" t="t" l="l"/>
            <a:pathLst>
              <a:path h="9593678" w="9618891">
                <a:moveTo>
                  <a:pt x="0" y="0"/>
                </a:moveTo>
                <a:lnTo>
                  <a:pt x="9618891" y="0"/>
                </a:lnTo>
                <a:lnTo>
                  <a:pt x="9618891" y="9593678"/>
                </a:lnTo>
                <a:lnTo>
                  <a:pt x="0" y="959367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A0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8EA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408296" cy="27283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06007" y="1967464"/>
            <a:ext cx="5288104" cy="3367554"/>
          </a:xfrm>
          <a:custGeom>
            <a:avLst/>
            <a:gdLst/>
            <a:ahLst/>
            <a:cxnLst/>
            <a:rect r="r" b="b" t="t" l="l"/>
            <a:pathLst>
              <a:path h="3367554" w="5288104">
                <a:moveTo>
                  <a:pt x="0" y="0"/>
                </a:moveTo>
                <a:lnTo>
                  <a:pt x="5288103" y="0"/>
                </a:lnTo>
                <a:lnTo>
                  <a:pt x="5288103" y="3367553"/>
                </a:lnTo>
                <a:lnTo>
                  <a:pt x="0" y="33675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9580" t="-11306" r="0" b="-777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00536" y="5335017"/>
            <a:ext cx="5293575" cy="3676885"/>
          </a:xfrm>
          <a:custGeom>
            <a:avLst/>
            <a:gdLst/>
            <a:ahLst/>
            <a:cxnLst/>
            <a:rect r="r" b="b" t="t" l="l"/>
            <a:pathLst>
              <a:path h="3676885" w="5293575">
                <a:moveTo>
                  <a:pt x="0" y="0"/>
                </a:moveTo>
                <a:lnTo>
                  <a:pt x="5293574" y="0"/>
                </a:lnTo>
                <a:lnTo>
                  <a:pt x="5293574" y="3676885"/>
                </a:lnTo>
                <a:lnTo>
                  <a:pt x="0" y="36768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0496" t="-10291" r="-102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967464"/>
            <a:ext cx="4777307" cy="3293412"/>
          </a:xfrm>
          <a:custGeom>
            <a:avLst/>
            <a:gdLst/>
            <a:ahLst/>
            <a:cxnLst/>
            <a:rect r="r" b="b" t="t" l="l"/>
            <a:pathLst>
              <a:path h="3293412" w="4777307">
                <a:moveTo>
                  <a:pt x="0" y="0"/>
                </a:moveTo>
                <a:lnTo>
                  <a:pt x="4777307" y="0"/>
                </a:lnTo>
                <a:lnTo>
                  <a:pt x="4777307" y="3293412"/>
                </a:lnTo>
                <a:lnTo>
                  <a:pt x="0" y="3293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542" t="-10557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260876"/>
            <a:ext cx="4777307" cy="3751026"/>
          </a:xfrm>
          <a:custGeom>
            <a:avLst/>
            <a:gdLst/>
            <a:ahLst/>
            <a:cxnLst/>
            <a:rect r="r" b="b" t="t" l="l"/>
            <a:pathLst>
              <a:path h="3751026" w="4777307">
                <a:moveTo>
                  <a:pt x="0" y="0"/>
                </a:moveTo>
                <a:lnTo>
                  <a:pt x="4777307" y="0"/>
                </a:lnTo>
                <a:lnTo>
                  <a:pt x="4777307" y="3751026"/>
                </a:lnTo>
                <a:lnTo>
                  <a:pt x="0" y="37510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6887" t="-10491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436737" y="228600"/>
            <a:ext cx="640662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sz="3500">
                <a:solidFill>
                  <a:srgbClr val="2E2C2B"/>
                </a:solidFill>
                <a:latin typeface="Boulder"/>
                <a:ea typeface="Boulder"/>
                <a:cs typeface="Boulder"/>
                <a:sym typeface="Boulder"/>
              </a:rPr>
              <a:t>OPTIMALNOST GENETSKIH ALGORITAMA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2700000">
            <a:off x="11939962" y="744712"/>
            <a:ext cx="6055250" cy="3904851"/>
          </a:xfrm>
          <a:custGeom>
            <a:avLst/>
            <a:gdLst/>
            <a:ahLst/>
            <a:cxnLst/>
            <a:rect r="r" b="b" t="t" l="l"/>
            <a:pathLst>
              <a:path h="3904851" w="6055250">
                <a:moveTo>
                  <a:pt x="0" y="0"/>
                </a:moveTo>
                <a:lnTo>
                  <a:pt x="6055251" y="0"/>
                </a:lnTo>
                <a:lnTo>
                  <a:pt x="6055251" y="3904851"/>
                </a:lnTo>
                <a:lnTo>
                  <a:pt x="0" y="3904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482" t="-18228" r="-129605" b="-2883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554123" y="6673736"/>
            <a:ext cx="6164447" cy="1394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GA SINGLE_POINT tournament : 13 in 0.52 seconds</a:t>
            </a:r>
          </a:p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GA UNIFORM tournament : 13 in 0.49 seconds</a:t>
            </a:r>
          </a:p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GA SINGLE_POINT roulette : 13 in 1.65 seconds</a:t>
            </a:r>
          </a:p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GA UNIFORM roulette : 13 in 1.74 seconds</a:t>
            </a:r>
          </a:p>
          <a:p>
            <a:pPr algn="l">
              <a:lnSpc>
                <a:spcPts val="2233"/>
              </a:lnSpc>
              <a:spcBef>
                <a:spcPct val="0"/>
              </a:spcBef>
            </a:pPr>
            <a:r>
              <a:rPr lang="en-US" sz="1717">
                <a:solidFill>
                  <a:srgbClr val="2E2C2B"/>
                </a:solidFill>
                <a:latin typeface="Archivo Black"/>
                <a:ea typeface="Archivo Black"/>
                <a:cs typeface="Archivo Black"/>
                <a:sym typeface="Archivo Black"/>
              </a:rPr>
              <a:t>BRUTE : 13 in 1.49 seconds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740342" y="6444615"/>
            <a:ext cx="728662" cy="694372"/>
            <a:chOff x="0" y="0"/>
            <a:chExt cx="971550" cy="92583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0640" y="49530"/>
              <a:ext cx="880110" cy="830580"/>
            </a:xfrm>
            <a:custGeom>
              <a:avLst/>
              <a:gdLst/>
              <a:ahLst/>
              <a:cxnLst/>
              <a:rect r="r" b="b" t="t" l="l"/>
              <a:pathLst>
                <a:path h="830580" w="880110">
                  <a:moveTo>
                    <a:pt x="59690" y="358140"/>
                  </a:moveTo>
                  <a:cubicBezTo>
                    <a:pt x="90170" y="523240"/>
                    <a:pt x="105410" y="566420"/>
                    <a:pt x="124460" y="599440"/>
                  </a:cubicBezTo>
                  <a:cubicBezTo>
                    <a:pt x="140970" y="626110"/>
                    <a:pt x="151130" y="646430"/>
                    <a:pt x="180340" y="666750"/>
                  </a:cubicBezTo>
                  <a:cubicBezTo>
                    <a:pt x="232410" y="703580"/>
                    <a:pt x="361950" y="749300"/>
                    <a:pt x="431800" y="764540"/>
                  </a:cubicBezTo>
                  <a:cubicBezTo>
                    <a:pt x="477520" y="774700"/>
                    <a:pt x="513080" y="786130"/>
                    <a:pt x="552450" y="773430"/>
                  </a:cubicBezTo>
                  <a:cubicBezTo>
                    <a:pt x="598170" y="759460"/>
                    <a:pt x="647700" y="712470"/>
                    <a:pt x="681990" y="669290"/>
                  </a:cubicBezTo>
                  <a:cubicBezTo>
                    <a:pt x="718820" y="624840"/>
                    <a:pt x="742950" y="574040"/>
                    <a:pt x="765810" y="511810"/>
                  </a:cubicBezTo>
                  <a:cubicBezTo>
                    <a:pt x="796290" y="430530"/>
                    <a:pt x="829310" y="308610"/>
                    <a:pt x="829310" y="220980"/>
                  </a:cubicBezTo>
                  <a:cubicBezTo>
                    <a:pt x="829310" y="147320"/>
                    <a:pt x="773430" y="52070"/>
                    <a:pt x="783590" y="20320"/>
                  </a:cubicBezTo>
                  <a:cubicBezTo>
                    <a:pt x="787400" y="8890"/>
                    <a:pt x="798830" y="1270"/>
                    <a:pt x="806450" y="1270"/>
                  </a:cubicBezTo>
                  <a:cubicBezTo>
                    <a:pt x="815340" y="0"/>
                    <a:pt x="830580" y="10160"/>
                    <a:pt x="831850" y="17780"/>
                  </a:cubicBezTo>
                  <a:cubicBezTo>
                    <a:pt x="834390" y="26670"/>
                    <a:pt x="822960" y="48260"/>
                    <a:pt x="815340" y="50800"/>
                  </a:cubicBezTo>
                  <a:cubicBezTo>
                    <a:pt x="806450" y="53340"/>
                    <a:pt x="786130" y="39370"/>
                    <a:pt x="783590" y="31750"/>
                  </a:cubicBezTo>
                  <a:cubicBezTo>
                    <a:pt x="781050" y="24130"/>
                    <a:pt x="788670" y="6350"/>
                    <a:pt x="796290" y="3810"/>
                  </a:cubicBezTo>
                  <a:cubicBezTo>
                    <a:pt x="803910" y="0"/>
                    <a:pt x="821690" y="3810"/>
                    <a:pt x="831850" y="15240"/>
                  </a:cubicBezTo>
                  <a:cubicBezTo>
                    <a:pt x="855980" y="41910"/>
                    <a:pt x="878840" y="146050"/>
                    <a:pt x="878840" y="222250"/>
                  </a:cubicBezTo>
                  <a:cubicBezTo>
                    <a:pt x="880110" y="314960"/>
                    <a:pt x="844550" y="447040"/>
                    <a:pt x="811530" y="534670"/>
                  </a:cubicBezTo>
                  <a:cubicBezTo>
                    <a:pt x="786130" y="601980"/>
                    <a:pt x="754380" y="660400"/>
                    <a:pt x="717550" y="706120"/>
                  </a:cubicBezTo>
                  <a:cubicBezTo>
                    <a:pt x="687070" y="744220"/>
                    <a:pt x="645160" y="773430"/>
                    <a:pt x="614680" y="793750"/>
                  </a:cubicBezTo>
                  <a:cubicBezTo>
                    <a:pt x="593090" y="808990"/>
                    <a:pt x="577850" y="819150"/>
                    <a:pt x="554990" y="824230"/>
                  </a:cubicBezTo>
                  <a:cubicBezTo>
                    <a:pt x="523240" y="830580"/>
                    <a:pt x="480060" y="825500"/>
                    <a:pt x="443230" y="819150"/>
                  </a:cubicBezTo>
                  <a:cubicBezTo>
                    <a:pt x="405130" y="812800"/>
                    <a:pt x="372110" y="802640"/>
                    <a:pt x="330200" y="787400"/>
                  </a:cubicBezTo>
                  <a:cubicBezTo>
                    <a:pt x="275590" y="767080"/>
                    <a:pt x="187960" y="737870"/>
                    <a:pt x="144780" y="702310"/>
                  </a:cubicBezTo>
                  <a:cubicBezTo>
                    <a:pt x="111760" y="676910"/>
                    <a:pt x="95250" y="646430"/>
                    <a:pt x="76200" y="613410"/>
                  </a:cubicBezTo>
                  <a:cubicBezTo>
                    <a:pt x="55880" y="576580"/>
                    <a:pt x="40640" y="530860"/>
                    <a:pt x="29210" y="487680"/>
                  </a:cubicBezTo>
                  <a:cubicBezTo>
                    <a:pt x="17780" y="445770"/>
                    <a:pt x="0" y="381000"/>
                    <a:pt x="10160" y="358140"/>
                  </a:cubicBezTo>
                  <a:cubicBezTo>
                    <a:pt x="15240" y="346710"/>
                    <a:pt x="29210" y="339090"/>
                    <a:pt x="38100" y="339090"/>
                  </a:cubicBezTo>
                  <a:cubicBezTo>
                    <a:pt x="45720" y="340360"/>
                    <a:pt x="59690" y="358140"/>
                    <a:pt x="59690" y="35814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2703195" y="6408420"/>
            <a:ext cx="187642" cy="548640"/>
            <a:chOff x="0" y="0"/>
            <a:chExt cx="250190" cy="7315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33020" y="49530"/>
              <a:ext cx="166370" cy="632460"/>
            </a:xfrm>
            <a:custGeom>
              <a:avLst/>
              <a:gdLst/>
              <a:ahLst/>
              <a:cxnLst/>
              <a:rect r="r" b="b" t="t" l="l"/>
              <a:pathLst>
                <a:path h="632460" w="166370">
                  <a:moveTo>
                    <a:pt x="68580" y="26670"/>
                  </a:moveTo>
                  <a:cubicBezTo>
                    <a:pt x="69850" y="330200"/>
                    <a:pt x="82550" y="328930"/>
                    <a:pt x="87630" y="342900"/>
                  </a:cubicBezTo>
                  <a:cubicBezTo>
                    <a:pt x="99060" y="375920"/>
                    <a:pt x="76200" y="468630"/>
                    <a:pt x="92710" y="514350"/>
                  </a:cubicBezTo>
                  <a:cubicBezTo>
                    <a:pt x="106680" y="551180"/>
                    <a:pt x="163830" y="581660"/>
                    <a:pt x="165100" y="603250"/>
                  </a:cubicBezTo>
                  <a:cubicBezTo>
                    <a:pt x="166370" y="613410"/>
                    <a:pt x="157480" y="626110"/>
                    <a:pt x="149860" y="629920"/>
                  </a:cubicBezTo>
                  <a:cubicBezTo>
                    <a:pt x="143510" y="632460"/>
                    <a:pt x="125730" y="628650"/>
                    <a:pt x="120650" y="622300"/>
                  </a:cubicBezTo>
                  <a:cubicBezTo>
                    <a:pt x="115570" y="617220"/>
                    <a:pt x="114300" y="605790"/>
                    <a:pt x="115570" y="599440"/>
                  </a:cubicBezTo>
                  <a:cubicBezTo>
                    <a:pt x="118110" y="593090"/>
                    <a:pt x="125730" y="584200"/>
                    <a:pt x="132080" y="581660"/>
                  </a:cubicBezTo>
                  <a:cubicBezTo>
                    <a:pt x="138430" y="580390"/>
                    <a:pt x="149860" y="581660"/>
                    <a:pt x="156210" y="586740"/>
                  </a:cubicBezTo>
                  <a:cubicBezTo>
                    <a:pt x="161290" y="590550"/>
                    <a:pt x="166370" y="600710"/>
                    <a:pt x="165100" y="608330"/>
                  </a:cubicBezTo>
                  <a:cubicBezTo>
                    <a:pt x="165100" y="614680"/>
                    <a:pt x="158750" y="624840"/>
                    <a:pt x="152400" y="628650"/>
                  </a:cubicBezTo>
                  <a:cubicBezTo>
                    <a:pt x="147320" y="632460"/>
                    <a:pt x="138430" y="632460"/>
                    <a:pt x="129540" y="629920"/>
                  </a:cubicBezTo>
                  <a:cubicBezTo>
                    <a:pt x="107950" y="621030"/>
                    <a:pt x="62230" y="584200"/>
                    <a:pt x="45720" y="547370"/>
                  </a:cubicBezTo>
                  <a:cubicBezTo>
                    <a:pt x="25400" y="499110"/>
                    <a:pt x="53340" y="382270"/>
                    <a:pt x="40640" y="350520"/>
                  </a:cubicBezTo>
                  <a:cubicBezTo>
                    <a:pt x="35560" y="339090"/>
                    <a:pt x="26670" y="340360"/>
                    <a:pt x="21590" y="330200"/>
                  </a:cubicBezTo>
                  <a:cubicBezTo>
                    <a:pt x="16510" y="317500"/>
                    <a:pt x="19050" y="299720"/>
                    <a:pt x="17780" y="274320"/>
                  </a:cubicBezTo>
                  <a:cubicBezTo>
                    <a:pt x="16510" y="219710"/>
                    <a:pt x="0" y="64770"/>
                    <a:pt x="17780" y="26670"/>
                  </a:cubicBezTo>
                  <a:cubicBezTo>
                    <a:pt x="25400" y="11430"/>
                    <a:pt x="38100" y="0"/>
                    <a:pt x="46990" y="1270"/>
                  </a:cubicBezTo>
                  <a:cubicBezTo>
                    <a:pt x="54610" y="1270"/>
                    <a:pt x="68580" y="26670"/>
                    <a:pt x="68580" y="266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4661535" y="4050983"/>
            <a:ext cx="422910" cy="566738"/>
            <a:chOff x="0" y="0"/>
            <a:chExt cx="563880" cy="7556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0480" y="49530"/>
              <a:ext cx="492760" cy="655320"/>
            </a:xfrm>
            <a:custGeom>
              <a:avLst/>
              <a:gdLst/>
              <a:ahLst/>
              <a:cxnLst/>
              <a:rect r="r" b="b" t="t" l="l"/>
              <a:pathLst>
                <a:path h="655320" w="492760">
                  <a:moveTo>
                    <a:pt x="71120" y="25400"/>
                  </a:moveTo>
                  <a:cubicBezTo>
                    <a:pt x="76200" y="505460"/>
                    <a:pt x="82550" y="546100"/>
                    <a:pt x="91440" y="568960"/>
                  </a:cubicBezTo>
                  <a:cubicBezTo>
                    <a:pt x="95250" y="580390"/>
                    <a:pt x="95250" y="588010"/>
                    <a:pt x="104140" y="593090"/>
                  </a:cubicBezTo>
                  <a:cubicBezTo>
                    <a:pt x="116840" y="603250"/>
                    <a:pt x="149860" y="610870"/>
                    <a:pt x="172720" y="604520"/>
                  </a:cubicBezTo>
                  <a:cubicBezTo>
                    <a:pt x="204470" y="595630"/>
                    <a:pt x="241300" y="552450"/>
                    <a:pt x="270510" y="518160"/>
                  </a:cubicBezTo>
                  <a:cubicBezTo>
                    <a:pt x="303530" y="478790"/>
                    <a:pt x="328930" y="426720"/>
                    <a:pt x="354330" y="379730"/>
                  </a:cubicBezTo>
                  <a:cubicBezTo>
                    <a:pt x="379730" y="332740"/>
                    <a:pt x="411480" y="288290"/>
                    <a:pt x="424180" y="234950"/>
                  </a:cubicBezTo>
                  <a:cubicBezTo>
                    <a:pt x="439420" y="176530"/>
                    <a:pt x="416560" y="69850"/>
                    <a:pt x="433070" y="41910"/>
                  </a:cubicBezTo>
                  <a:cubicBezTo>
                    <a:pt x="439420" y="30480"/>
                    <a:pt x="450850" y="25400"/>
                    <a:pt x="458470" y="24130"/>
                  </a:cubicBezTo>
                  <a:cubicBezTo>
                    <a:pt x="466090" y="24130"/>
                    <a:pt x="474980" y="31750"/>
                    <a:pt x="478790" y="36830"/>
                  </a:cubicBezTo>
                  <a:cubicBezTo>
                    <a:pt x="482600" y="43180"/>
                    <a:pt x="483870" y="54610"/>
                    <a:pt x="480060" y="60960"/>
                  </a:cubicBezTo>
                  <a:cubicBezTo>
                    <a:pt x="476250" y="68580"/>
                    <a:pt x="461010" y="76200"/>
                    <a:pt x="453390" y="74930"/>
                  </a:cubicBezTo>
                  <a:cubicBezTo>
                    <a:pt x="445770" y="74930"/>
                    <a:pt x="436880" y="67310"/>
                    <a:pt x="434340" y="60960"/>
                  </a:cubicBezTo>
                  <a:cubicBezTo>
                    <a:pt x="431800" y="53340"/>
                    <a:pt x="435610" y="36830"/>
                    <a:pt x="440690" y="30480"/>
                  </a:cubicBezTo>
                  <a:cubicBezTo>
                    <a:pt x="445770" y="25400"/>
                    <a:pt x="457200" y="22860"/>
                    <a:pt x="464820" y="25400"/>
                  </a:cubicBezTo>
                  <a:cubicBezTo>
                    <a:pt x="472440" y="27940"/>
                    <a:pt x="478790" y="36830"/>
                    <a:pt x="482600" y="50800"/>
                  </a:cubicBezTo>
                  <a:cubicBezTo>
                    <a:pt x="492760" y="83820"/>
                    <a:pt x="487680" y="190500"/>
                    <a:pt x="472440" y="252730"/>
                  </a:cubicBezTo>
                  <a:cubicBezTo>
                    <a:pt x="457200" y="308610"/>
                    <a:pt x="424180" y="356870"/>
                    <a:pt x="397510" y="406400"/>
                  </a:cubicBezTo>
                  <a:cubicBezTo>
                    <a:pt x="369570" y="457200"/>
                    <a:pt x="337820" y="513080"/>
                    <a:pt x="307340" y="552450"/>
                  </a:cubicBezTo>
                  <a:cubicBezTo>
                    <a:pt x="284480" y="581660"/>
                    <a:pt x="265430" y="607060"/>
                    <a:pt x="237490" y="624840"/>
                  </a:cubicBezTo>
                  <a:cubicBezTo>
                    <a:pt x="210820" y="641350"/>
                    <a:pt x="173990" y="652780"/>
                    <a:pt x="147320" y="654050"/>
                  </a:cubicBezTo>
                  <a:cubicBezTo>
                    <a:pt x="125730" y="655320"/>
                    <a:pt x="105410" y="648970"/>
                    <a:pt x="90170" y="641350"/>
                  </a:cubicBezTo>
                  <a:cubicBezTo>
                    <a:pt x="77470" y="636270"/>
                    <a:pt x="69850" y="632460"/>
                    <a:pt x="60960" y="618490"/>
                  </a:cubicBezTo>
                  <a:cubicBezTo>
                    <a:pt x="43180" y="590550"/>
                    <a:pt x="29210" y="523240"/>
                    <a:pt x="20320" y="454660"/>
                  </a:cubicBezTo>
                  <a:cubicBezTo>
                    <a:pt x="7620" y="346710"/>
                    <a:pt x="0" y="81280"/>
                    <a:pt x="20320" y="25400"/>
                  </a:cubicBezTo>
                  <a:cubicBezTo>
                    <a:pt x="26670" y="10160"/>
                    <a:pt x="35560" y="1270"/>
                    <a:pt x="43180" y="1270"/>
                  </a:cubicBezTo>
                  <a:cubicBezTo>
                    <a:pt x="52070" y="0"/>
                    <a:pt x="71120" y="25400"/>
                    <a:pt x="71120" y="2540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DAGPp5tGm_c</dc:identifier>
  <dcterms:modified xsi:type="dcterms:W3CDTF">2011-08-01T06:04:30Z</dcterms:modified>
  <cp:revision>1</cp:revision>
  <dc:title>Minimum Vertex Cover</dc:title>
</cp:coreProperties>
</file>