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4" r:id="rId4"/>
    <p:sldId id="265" r:id="rId5"/>
    <p:sldId id="290" r:id="rId6"/>
    <p:sldId id="291" r:id="rId7"/>
    <p:sldId id="266" r:id="rId8"/>
    <p:sldId id="267" r:id="rId9"/>
    <p:sldId id="268" r:id="rId10"/>
    <p:sldId id="269" r:id="rId11"/>
    <p:sldId id="270" r:id="rId12"/>
    <p:sldId id="271" r:id="rId13"/>
    <p:sldId id="275" r:id="rId14"/>
    <p:sldId id="272" r:id="rId15"/>
    <p:sldId id="273" r:id="rId16"/>
    <p:sldId id="278" r:id="rId17"/>
    <p:sldId id="277" r:id="rId18"/>
    <p:sldId id="279" r:id="rId19"/>
    <p:sldId id="280" r:id="rId20"/>
    <p:sldId id="281" r:id="rId21"/>
    <p:sldId id="282" r:id="rId22"/>
    <p:sldId id="284" r:id="rId23"/>
    <p:sldId id="285" r:id="rId24"/>
    <p:sldId id="286" r:id="rId25"/>
    <p:sldId id="289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843C0C"/>
    <a:srgbClr val="0D0D0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23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323E-A758-421E-8DFA-41BE73D9D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E5EC5-8BD5-4DFA-8402-0D253690D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1BEE-4C27-44C2-8F5A-A15838D7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347D2-1DE5-42D0-A4BE-2E8CF702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46072-DA30-4A8F-A009-18D847B1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0FF7-431A-4852-9159-3B21BED3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728F9-7F31-473E-87BD-939FFAB2F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8647F-5BCA-4753-B127-E7DD131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35827-3610-4D96-99F4-7A8A63F1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BB9C6-E259-4FAE-B4A8-FDFF2321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1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97C44-3407-4BA7-8149-CBAFD3D43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3DE-A011-46C1-9D84-3350B2AF6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5621E-4B68-4663-B7EE-F7E54362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F24AB-18FE-40F9-91E5-14B68C05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12C63-4472-40E5-968D-D51E8AD0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3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D821-63D7-4B7F-AA3E-CDA60827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E3C1B-212A-4F5C-8C95-40ECB6C4E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C8FB-29DB-49C2-9C77-ED9BF89B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B5DBB-57A9-4DDA-80D9-4EC9B4CF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03F50-3340-41E6-8F0B-93233313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7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2BBD-718E-4AE8-866B-AD567496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2CDFC-AA6A-440E-8915-F231A83CB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F9030-42D0-4A61-BD37-6839253F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19E83-405E-4024-AA69-BA125BC2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6379B-D89B-4FF8-B3CE-F77DB461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3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79C0-50CB-42C1-B1F6-EB7C0EBA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73D9-C1B6-4325-A30D-380DD6D2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CB98-1442-487A-B46D-D3ABD2D72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56564-6EDA-4889-ACC3-C7C55858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E6933-514C-434A-8E12-CC86C1D8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C20E0-BCD2-4075-A174-76CC312A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6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3B7D-6105-4031-892C-06B42A5D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60A7B-8054-4725-8086-9948FA63D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B9B31-79DB-4B80-8771-5992F4D68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54F34-57F7-4AA8-B6BF-1DCDAA828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73860-35D2-438B-8EEE-19028595A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FB456-B226-4F02-BF0A-634E2C3D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3B6EA-71F9-4CDB-BEFC-B5F63071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BE7BC-0556-4F57-8FF1-81873991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2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612A-60D3-4B75-B96E-41375082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719E3-78C0-4B7C-9971-D7824A3A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E2AA8-9EBA-4D67-B042-EC9E2FFD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93663-B27C-4568-AD1A-77988D89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2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BEBE3-BBDE-4858-A080-46E946ED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36613-1CA4-445B-B88C-CFA16043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B099A-C06B-445D-8F31-BC3C6307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2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FB8C-AAB6-4E82-81CD-0238D0230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33D1C-4685-4611-B982-34E8FAC60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6C5C3-9BAB-4B37-9466-70B966FCF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E6236-B2A7-4887-A256-BC768FCA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5DEE-1568-42FD-969A-CE3E67B1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1EB04-B6FC-4E36-9ED0-E7C06E41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A52C-3460-40AD-B19A-9CFE7646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EA15A-46D9-43ED-B8D5-4890D1BA7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B3C5E-B5E7-42BF-BEEE-58FFB1F35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BEEA7-2288-401F-8DEF-C0A2EF74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E03E7-B165-4A04-931F-FD41C2A9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1A991-0B88-42A8-A9D7-114F96E7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B15FD-C2B4-47CA-A0F7-7C32A24E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81FEC-435B-43F9-A814-94D7B0091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9CFB8-6481-4AE8-88E8-4F8081F00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9CD5-2318-4DCD-9AF4-11B8DA21DA3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B7F2E-4992-4031-A39E-FA1E5C203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B28A-50BB-4BC6-87F8-719BAA2AE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6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estaurant background">
            <a:extLst>
              <a:ext uri="{FF2B5EF4-FFF2-40B4-BE49-F238E27FC236}">
                <a16:creationId xmlns:a16="http://schemas.microsoft.com/office/drawing/2014/main" id="{81462C84-4AB6-49D6-A481-E7A96C4F0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5640"/>
            <a:ext cx="12192000" cy="751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183F7F6A-7A57-48F6-9CEA-74BE7F159617}"/>
              </a:ext>
            </a:extLst>
          </p:cNvPr>
          <p:cNvSpPr txBox="1">
            <a:spLocks/>
          </p:cNvSpPr>
          <p:nvPr/>
        </p:nvSpPr>
        <p:spPr>
          <a:xfrm>
            <a:off x="0" y="2881745"/>
            <a:ext cx="12192000" cy="1094509"/>
          </a:xfrm>
          <a:prstGeom prst="snip2DiagRect">
            <a:avLst/>
          </a:prstGeom>
          <a:solidFill>
            <a:srgbClr val="843C0C">
              <a:alpha val="34118"/>
            </a:srgbClr>
          </a:solidFill>
          <a:ln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Predicting Restaurants Closure</a:t>
            </a:r>
          </a:p>
        </p:txBody>
      </p:sp>
    </p:spTree>
    <p:extLst>
      <p:ext uri="{BB962C8B-B14F-4D97-AF65-F5344CB8AC3E}">
        <p14:creationId xmlns:p14="http://schemas.microsoft.com/office/powerpoint/2010/main" val="3694220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1398054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3)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Data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Analysis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6F0202-55C7-461E-98E6-A4E1D367C726}"/>
              </a:ext>
            </a:extLst>
          </p:cNvPr>
          <p:cNvSpPr txBox="1"/>
          <p:nvPr/>
        </p:nvSpPr>
        <p:spPr>
          <a:xfrm>
            <a:off x="1" y="1579988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Closure Rate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00589B-A00E-474B-B36C-0948CE723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9" y="2029576"/>
            <a:ext cx="6243825" cy="48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9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1398054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3)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Data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Analysis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6F0202-55C7-461E-98E6-A4E1D367C726}"/>
              </a:ext>
            </a:extLst>
          </p:cNvPr>
          <p:cNvSpPr txBox="1"/>
          <p:nvPr/>
        </p:nvSpPr>
        <p:spPr>
          <a:xfrm>
            <a:off x="3048001" y="1718537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Number of Reviews by Year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AFB07E-CAB1-4D54-A96F-616FBC6EC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63" y="2241757"/>
            <a:ext cx="11770828" cy="46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47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1398054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3)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Data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Analysis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9E2AA52-CAE9-4BAE-866F-836507EBB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" t="7892"/>
          <a:stretch/>
        </p:blipFill>
        <p:spPr bwMode="auto">
          <a:xfrm>
            <a:off x="955342" y="1700368"/>
            <a:ext cx="7833816" cy="524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B47634-450C-4E35-B60D-58518E753FBD}"/>
              </a:ext>
            </a:extLst>
          </p:cNvPr>
          <p:cNvSpPr txBox="1"/>
          <p:nvPr/>
        </p:nvSpPr>
        <p:spPr>
          <a:xfrm>
            <a:off x="8911988" y="2272605"/>
            <a:ext cx="32800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Most open restaurants received reviews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this 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1FBB8C-FEB8-4D40-BBA5-FD04ADB977BB}"/>
              </a:ext>
            </a:extLst>
          </p:cNvPr>
          <p:cNvSpPr txBox="1"/>
          <p:nvPr/>
        </p:nvSpPr>
        <p:spPr>
          <a:xfrm>
            <a:off x="8911988" y="5144320"/>
            <a:ext cx="3280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Many restaurants were closed in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2016</a:t>
            </a:r>
            <a:r>
              <a:rPr lang="en-US" sz="2800" dirty="0"/>
              <a:t> 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29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1398054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3)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Data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Analysis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2BFD376-A84E-4129-A17D-29D1CB28D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4" y="2367499"/>
            <a:ext cx="6061706" cy="434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123504C-9702-4980-8C22-4CA00D4C0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855" y="2334940"/>
            <a:ext cx="5755851" cy="44112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E678D3-7FFF-43A5-9082-494AE8C29A6A}"/>
              </a:ext>
            </a:extLst>
          </p:cNvPr>
          <p:cNvSpPr txBox="1"/>
          <p:nvPr/>
        </p:nvSpPr>
        <p:spPr>
          <a:xfrm>
            <a:off x="3048001" y="1718537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81146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2041152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Feature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Engineering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0A583-90CF-449D-B874-1B6C9ED264E8}"/>
              </a:ext>
            </a:extLst>
          </p:cNvPr>
          <p:cNvSpPr txBox="1"/>
          <p:nvPr/>
        </p:nvSpPr>
        <p:spPr>
          <a:xfrm>
            <a:off x="2905431" y="1687831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Age of a Restaurant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2D4129-7F53-493F-952E-F95810C5CE7A}"/>
              </a:ext>
            </a:extLst>
          </p:cNvPr>
          <p:cNvSpPr txBox="1"/>
          <p:nvPr/>
        </p:nvSpPr>
        <p:spPr>
          <a:xfrm>
            <a:off x="237293" y="2403016"/>
            <a:ext cx="5863988" cy="277114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#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num_of_reviews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 =  5e6,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chunk_size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 = 1e6</a:t>
            </a: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for each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chunk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in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chunks_of_reviews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:</a:t>
            </a: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  merge with businesses</a:t>
            </a: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    group by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business_id</a:t>
            </a:r>
            <a:b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    find the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earliest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year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b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    find the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most recent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year 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	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append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the years to a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dataframe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0A4705-4364-4A87-BF0A-2979292FD633}"/>
              </a:ext>
            </a:extLst>
          </p:cNvPr>
          <p:cNvSpPr/>
          <p:nvPr/>
        </p:nvSpPr>
        <p:spPr>
          <a:xfrm>
            <a:off x="6096000" y="2477827"/>
            <a:ext cx="6096000" cy="1616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using the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dataframe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>
              <a:lnSpc>
                <a:spcPts val="3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 Find the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earliest year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for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each business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</a:p>
          <a:p>
            <a:pPr>
              <a:lnSpc>
                <a:spcPts val="3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 Find the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recent year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for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each business</a:t>
            </a:r>
            <a:b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age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= 2018 -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earliest_review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_ year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CBDF304-2284-4E50-9F68-D965B3451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794037"/>
              </p:ext>
            </p:extLst>
          </p:nvPr>
        </p:nvGraphicFramePr>
        <p:xfrm>
          <a:off x="91716" y="5394960"/>
          <a:ext cx="12100283" cy="146304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802225">
                  <a:extLst>
                    <a:ext uri="{9D8B030D-6E8A-4147-A177-3AD203B41FA5}">
                      <a16:colId xmlns:a16="http://schemas.microsoft.com/office/drawing/2014/main" val="1774264886"/>
                    </a:ext>
                  </a:extLst>
                </a:gridCol>
                <a:gridCol w="1282713">
                  <a:extLst>
                    <a:ext uri="{9D8B030D-6E8A-4147-A177-3AD203B41FA5}">
                      <a16:colId xmlns:a16="http://schemas.microsoft.com/office/drawing/2014/main" val="1020245628"/>
                    </a:ext>
                  </a:extLst>
                </a:gridCol>
                <a:gridCol w="1732636">
                  <a:extLst>
                    <a:ext uri="{9D8B030D-6E8A-4147-A177-3AD203B41FA5}">
                      <a16:colId xmlns:a16="http://schemas.microsoft.com/office/drawing/2014/main" val="1185645561"/>
                    </a:ext>
                  </a:extLst>
                </a:gridCol>
                <a:gridCol w="1831242">
                  <a:extLst>
                    <a:ext uri="{9D8B030D-6E8A-4147-A177-3AD203B41FA5}">
                      <a16:colId xmlns:a16="http://schemas.microsoft.com/office/drawing/2014/main" val="2026847344"/>
                    </a:ext>
                  </a:extLst>
                </a:gridCol>
                <a:gridCol w="1535426">
                  <a:extLst>
                    <a:ext uri="{9D8B030D-6E8A-4147-A177-3AD203B41FA5}">
                      <a16:colId xmlns:a16="http://schemas.microsoft.com/office/drawing/2014/main" val="2940409431"/>
                    </a:ext>
                  </a:extLst>
                </a:gridCol>
                <a:gridCol w="1605858">
                  <a:extLst>
                    <a:ext uri="{9D8B030D-6E8A-4147-A177-3AD203B41FA5}">
                      <a16:colId xmlns:a16="http://schemas.microsoft.com/office/drawing/2014/main" val="2193451075"/>
                    </a:ext>
                  </a:extLst>
                </a:gridCol>
                <a:gridCol w="2310183">
                  <a:extLst>
                    <a:ext uri="{9D8B030D-6E8A-4147-A177-3AD203B41FA5}">
                      <a16:colId xmlns:a16="http://schemas.microsoft.com/office/drawing/2014/main" val="4045814034"/>
                    </a:ext>
                  </a:extLst>
                </a:gridCol>
              </a:tblGrid>
              <a:tr h="219843">
                <a:tc>
                  <a:txBody>
                    <a:bodyPr/>
                    <a:lstStyle/>
                    <a:p>
                      <a:pPr algn="r" fontAlgn="ctr"/>
                      <a:endParaRPr lang="en-US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is_open</a:t>
                      </a:r>
                      <a:endParaRPr lang="en-US" sz="18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average_stars</a:t>
                      </a:r>
                      <a:endParaRPr lang="en-US" sz="18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review_count</a:t>
                      </a:r>
                      <a:r>
                        <a:rPr lang="en-US" sz="18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latitude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longitude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age_of_restaurant</a:t>
                      </a:r>
                      <a:endParaRPr lang="en-US" sz="18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647696"/>
                  </a:ext>
                </a:extLst>
              </a:tr>
              <a:tr h="21984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51.049673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-114.079977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396322"/>
                  </a:ext>
                </a:extLst>
              </a:tr>
              <a:tr h="21984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43.840905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-79.399604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49961"/>
                  </a:ext>
                </a:extLst>
              </a:tr>
              <a:tr h="21984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43.677807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-79.444674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8548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944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2D4129-7F53-493F-952E-F95810C5CE7A}"/>
              </a:ext>
            </a:extLst>
          </p:cNvPr>
          <p:cNvSpPr txBox="1"/>
          <p:nvPr/>
        </p:nvSpPr>
        <p:spPr>
          <a:xfrm>
            <a:off x="6362880" y="2591345"/>
            <a:ext cx="5524320" cy="31558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#  I used only one chunk </a:t>
            </a: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# due to memory limitation</a:t>
            </a:r>
          </a:p>
          <a:p>
            <a:pPr algn="l">
              <a:lnSpc>
                <a:spcPts val="3000"/>
              </a:lnSpc>
            </a:pP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dict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=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distinct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business ids :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indices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of reviews</a:t>
            </a: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for each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business_id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in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dict_keys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:</a:t>
            </a:r>
          </a:p>
          <a:p>
            <a:pPr>
              <a:lnSpc>
                <a:spcPts val="3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    indices =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dict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[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dict_keys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]</a:t>
            </a: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    find the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average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word count 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     append data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0A583-90CF-449D-B874-1B6C9ED264E8}"/>
              </a:ext>
            </a:extLst>
          </p:cNvPr>
          <p:cNvSpPr txBox="1"/>
          <p:nvPr/>
        </p:nvSpPr>
        <p:spPr>
          <a:xfrm>
            <a:off x="121287" y="1749385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Bag of Words</a:t>
            </a:r>
          </a:p>
        </p:txBody>
      </p:sp>
      <p:pic>
        <p:nvPicPr>
          <p:cNvPr id="11271" name="Picture 7" descr="Image result for bag of words sparse">
            <a:extLst>
              <a:ext uri="{FF2B5EF4-FFF2-40B4-BE49-F238E27FC236}">
                <a16:creationId xmlns:a16="http://schemas.microsoft.com/office/drawing/2014/main" id="{F4961F17-8455-45A3-96A9-FBB78BFEC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66" t="12005" r="25541" b="9056"/>
          <a:stretch/>
        </p:blipFill>
        <p:spPr bwMode="auto">
          <a:xfrm>
            <a:off x="5593695" y="1565808"/>
            <a:ext cx="1004611" cy="105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2041152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Feature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Engineering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F97B26-E03E-4395-BC03-E222D20342C1}"/>
              </a:ext>
            </a:extLst>
          </p:cNvPr>
          <p:cNvSpPr txBox="1"/>
          <p:nvPr/>
        </p:nvSpPr>
        <p:spPr>
          <a:xfrm>
            <a:off x="142215" y="5054711"/>
            <a:ext cx="5707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are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56387</a:t>
            </a:r>
            <a:r>
              <a:rPr lang="en-US" sz="2800" dirty="0"/>
              <a:t> restaurants</a:t>
            </a:r>
          </a:p>
          <a:p>
            <a:r>
              <a:rPr lang="en-US" sz="2800" dirty="0"/>
              <a:t>An average of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47505 </a:t>
            </a:r>
            <a:r>
              <a:rPr lang="en-US" sz="2800" dirty="0">
                <a:solidFill>
                  <a:srgbClr val="0D0D0D"/>
                </a:solidFill>
              </a:rPr>
              <a:t>businesses in each chunk have review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9EF2DB-950C-4290-B8A6-4B9BA581C2F1}"/>
              </a:ext>
            </a:extLst>
          </p:cNvPr>
          <p:cNvSpPr txBox="1"/>
          <p:nvPr/>
        </p:nvSpPr>
        <p:spPr>
          <a:xfrm>
            <a:off x="6114947" y="1738009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Bag of Words Per Business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F2B2BE-ECFD-4A5A-8F62-BC31D1035491}"/>
              </a:ext>
            </a:extLst>
          </p:cNvPr>
          <p:cNvSpPr txBox="1"/>
          <p:nvPr/>
        </p:nvSpPr>
        <p:spPr>
          <a:xfrm>
            <a:off x="142216" y="2591345"/>
            <a:ext cx="5686906" cy="23864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#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num_of_reviews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 =  5e6</a:t>
            </a:r>
            <a:br>
              <a:rPr lang="en-US" sz="24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#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chunk_size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 =  1e6</a:t>
            </a: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for each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chunk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in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chunks_of_reviews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:</a:t>
            </a: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   merge with businesses</a:t>
            </a: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   apply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CountVectorizer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solidFill>
                  <a:srgbClr val="0D0D0D"/>
                </a:solidFill>
                <a:latin typeface="Palatino Linotype" panose="02040502050505030304" pitchFamily="18" charset="0"/>
              </a:rPr>
              <a:t>to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review_text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    save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the data</a:t>
            </a:r>
          </a:p>
        </p:txBody>
      </p:sp>
      <p:pic>
        <p:nvPicPr>
          <p:cNvPr id="11273" name="Picture 9" descr="Related image">
            <a:extLst>
              <a:ext uri="{FF2B5EF4-FFF2-40B4-BE49-F238E27FC236}">
                <a16:creationId xmlns:a16="http://schemas.microsoft.com/office/drawing/2014/main" id="{4355AEBE-C990-411F-B7C9-FD9D725D9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286" y="5941100"/>
            <a:ext cx="882909" cy="86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3D637D-9ACD-4B95-BF91-C34E3B9EDAA3}"/>
              </a:ext>
            </a:extLst>
          </p:cNvPr>
          <p:cNvSpPr txBox="1"/>
          <p:nvPr/>
        </p:nvSpPr>
        <p:spPr>
          <a:xfrm>
            <a:off x="6933063" y="6069725"/>
            <a:ext cx="275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Sparse Matrices</a:t>
            </a:r>
          </a:p>
        </p:txBody>
      </p:sp>
    </p:spTree>
    <p:extLst>
      <p:ext uri="{BB962C8B-B14F-4D97-AF65-F5344CB8AC3E}">
        <p14:creationId xmlns:p14="http://schemas.microsoft.com/office/powerpoint/2010/main" val="3927104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E0A583-90CF-449D-B874-1B6C9ED264E8}"/>
              </a:ext>
            </a:extLst>
          </p:cNvPr>
          <p:cNvSpPr txBox="1"/>
          <p:nvPr/>
        </p:nvSpPr>
        <p:spPr>
          <a:xfrm>
            <a:off x="121287" y="1749385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Sparse + Dense</a:t>
            </a:r>
          </a:p>
        </p:txBody>
      </p:sp>
      <p:pic>
        <p:nvPicPr>
          <p:cNvPr id="11271" name="Picture 7" descr="Image result for bag of words sparse">
            <a:extLst>
              <a:ext uri="{FF2B5EF4-FFF2-40B4-BE49-F238E27FC236}">
                <a16:creationId xmlns:a16="http://schemas.microsoft.com/office/drawing/2014/main" id="{F4961F17-8455-45A3-96A9-FBB78BFEC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66" t="12005" r="25541" b="9056"/>
          <a:stretch/>
        </p:blipFill>
        <p:spPr bwMode="auto">
          <a:xfrm>
            <a:off x="217728" y="2431297"/>
            <a:ext cx="569430" cy="59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2041152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Feature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Engineering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F97B26-E03E-4395-BC03-E222D20342C1}"/>
              </a:ext>
            </a:extLst>
          </p:cNvPr>
          <p:cNvSpPr txBox="1"/>
          <p:nvPr/>
        </p:nvSpPr>
        <p:spPr>
          <a:xfrm>
            <a:off x="0" y="5418240"/>
            <a:ext cx="5707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are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56387</a:t>
            </a:r>
            <a:r>
              <a:rPr lang="en-US" sz="2800" dirty="0"/>
              <a:t> restaurants</a:t>
            </a:r>
          </a:p>
          <a:p>
            <a:r>
              <a:rPr lang="en-US" sz="2800" dirty="0"/>
              <a:t>An average of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47505 </a:t>
            </a:r>
            <a:r>
              <a:rPr lang="en-US" sz="2800" dirty="0">
                <a:solidFill>
                  <a:srgbClr val="0D0D0D"/>
                </a:solidFill>
              </a:rPr>
              <a:t>businesses in each chunk have review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9EF2DB-950C-4290-B8A6-4B9BA581C2F1}"/>
              </a:ext>
            </a:extLst>
          </p:cNvPr>
          <p:cNvSpPr txBox="1"/>
          <p:nvPr/>
        </p:nvSpPr>
        <p:spPr>
          <a:xfrm>
            <a:off x="6114947" y="1738009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Train/Test Split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FB7FA1-0EAD-485E-97C8-5503AB764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82" y="2504841"/>
            <a:ext cx="4327091" cy="52322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47490 x </a:t>
            </a: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</a:rPr>
              <a:t>3994</a:t>
            </a:r>
            <a:r>
              <a:rPr lang="en-US" altLang="en-US" sz="2800" dirty="0"/>
              <a:t> sparse matrix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3D0A04-83B6-4E44-9E69-ABEDF4D6D823}"/>
              </a:ext>
            </a:extLst>
          </p:cNvPr>
          <p:cNvGrpSpPr/>
          <p:nvPr/>
        </p:nvGrpSpPr>
        <p:grpSpPr>
          <a:xfrm>
            <a:off x="2200963" y="3032200"/>
            <a:ext cx="596764" cy="596764"/>
            <a:chOff x="1675964" y="2159760"/>
            <a:chExt cx="1099145" cy="1099145"/>
          </a:xfrm>
          <a:solidFill>
            <a:schemeClr val="accent2">
              <a:lumMod val="50000"/>
            </a:schemeClr>
          </a:solidFill>
        </p:grpSpPr>
        <p:sp>
          <p:nvSpPr>
            <p:cNvPr id="18" name="Plus Sign 17">
              <a:extLst>
                <a:ext uri="{FF2B5EF4-FFF2-40B4-BE49-F238E27FC236}">
                  <a16:creationId xmlns:a16="http://schemas.microsoft.com/office/drawing/2014/main" id="{D1A13F8F-3D86-4C03-8A5B-5EB73510A34F}"/>
                </a:ext>
              </a:extLst>
            </p:cNvPr>
            <p:cNvSpPr/>
            <p:nvPr/>
          </p:nvSpPr>
          <p:spPr>
            <a:xfrm>
              <a:off x="1675964" y="2159760"/>
              <a:ext cx="1099145" cy="1099145"/>
            </a:xfrm>
            <a:prstGeom prst="mathPlus">
              <a:avLst/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lus Sign 4">
              <a:extLst>
                <a:ext uri="{FF2B5EF4-FFF2-40B4-BE49-F238E27FC236}">
                  <a16:creationId xmlns:a16="http://schemas.microsoft.com/office/drawing/2014/main" id="{C2A6294D-FDD2-4361-854D-482AAD9089F3}"/>
                </a:ext>
              </a:extLst>
            </p:cNvPr>
            <p:cNvSpPr txBox="1"/>
            <p:nvPr/>
          </p:nvSpPr>
          <p:spPr>
            <a:xfrm>
              <a:off x="1821656" y="2580073"/>
              <a:ext cx="807761" cy="25851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sp>
        <p:nvSpPr>
          <p:cNvPr id="21" name="Equals 20">
            <a:extLst>
              <a:ext uri="{FF2B5EF4-FFF2-40B4-BE49-F238E27FC236}">
                <a16:creationId xmlns:a16="http://schemas.microsoft.com/office/drawing/2014/main" id="{A00C9D7E-D177-4B72-9C08-2758FCBA7AA5}"/>
              </a:ext>
            </a:extLst>
          </p:cNvPr>
          <p:cNvSpPr/>
          <p:nvPr/>
        </p:nvSpPr>
        <p:spPr>
          <a:xfrm>
            <a:off x="2200963" y="4160461"/>
            <a:ext cx="596764" cy="596764"/>
          </a:xfrm>
          <a:prstGeom prst="mathEqual">
            <a:avLst/>
          </a:prstGeom>
          <a:solidFill>
            <a:srgbClr val="843C0C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8DA012-6B38-4BA9-B178-CA19FBCC3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426" y="3633103"/>
            <a:ext cx="4327091" cy="52322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47490 x </a:t>
            </a: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</a:rPr>
              <a:t>6</a:t>
            </a:r>
            <a:r>
              <a:rPr lang="en-US" altLang="en-US" sz="2800" dirty="0"/>
              <a:t> dense matrix </a:t>
            </a:r>
          </a:p>
        </p:txBody>
      </p:sp>
      <p:pic>
        <p:nvPicPr>
          <p:cNvPr id="24" name="Picture 6" descr="Image result for geographical">
            <a:extLst>
              <a:ext uri="{FF2B5EF4-FFF2-40B4-BE49-F238E27FC236}">
                <a16:creationId xmlns:a16="http://schemas.microsoft.com/office/drawing/2014/main" id="{03CE5F92-9160-4868-B66A-6D842CA1A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28" y="3579952"/>
            <a:ext cx="642154" cy="64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28C962C-4B76-4BA1-9009-A573C0C26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251" y="4832458"/>
            <a:ext cx="4327091" cy="52322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47490 x </a:t>
            </a: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</a:rPr>
              <a:t>3999</a:t>
            </a:r>
            <a:r>
              <a:rPr lang="en-US" altLang="en-US" sz="2800" dirty="0"/>
              <a:t> sparse matrix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10B210-46C2-45B7-B8B1-96C86D5EEC87}"/>
              </a:ext>
            </a:extLst>
          </p:cNvPr>
          <p:cNvSpPr txBox="1"/>
          <p:nvPr/>
        </p:nvSpPr>
        <p:spPr>
          <a:xfrm>
            <a:off x="6926419" y="3936403"/>
            <a:ext cx="50478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Pipelines</a:t>
            </a:r>
            <a:r>
              <a:rPr lang="en-US" sz="2800" dirty="0">
                <a:solidFill>
                  <a:srgbClr val="0D0D0D"/>
                </a:solidFill>
              </a:rPr>
              <a:t> can apply all transformations across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folds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8EB578-3243-413A-B7EB-9D50ECFBD105}"/>
              </a:ext>
            </a:extLst>
          </p:cNvPr>
          <p:cNvSpPr txBox="1"/>
          <p:nvPr/>
        </p:nvSpPr>
        <p:spPr>
          <a:xfrm>
            <a:off x="6225646" y="2298749"/>
            <a:ext cx="57349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The train-test split is done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before</a:t>
            </a:r>
            <a:r>
              <a:rPr lang="en-US" sz="2800" dirty="0">
                <a:solidFill>
                  <a:srgbClr val="0D0D0D"/>
                </a:solidFill>
              </a:rPr>
              <a:t> any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feature transformation </a:t>
            </a:r>
            <a:r>
              <a:rPr lang="en-US" sz="2800" dirty="0">
                <a:solidFill>
                  <a:srgbClr val="0D0D0D"/>
                </a:solidFill>
              </a:rPr>
              <a:t>that uses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all data</a:t>
            </a:r>
            <a:r>
              <a:rPr lang="en-US" sz="2800" dirty="0">
                <a:solidFill>
                  <a:srgbClr val="0D0D0D"/>
                </a:solidFill>
              </a:rPr>
              <a:t> to prevent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data leakage</a:t>
            </a:r>
          </a:p>
        </p:txBody>
      </p:sp>
      <p:pic>
        <p:nvPicPr>
          <p:cNvPr id="15363" name="Picture 3" descr="Image result for sklearn">
            <a:extLst>
              <a:ext uri="{FF2B5EF4-FFF2-40B4-BE49-F238E27FC236}">
                <a16:creationId xmlns:a16="http://schemas.microsoft.com/office/drawing/2014/main" id="{B600CF54-2EDC-489B-80E1-8933DDF6F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679" y="3905274"/>
            <a:ext cx="932687" cy="50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Image result for sklearn">
            <a:extLst>
              <a:ext uri="{FF2B5EF4-FFF2-40B4-BE49-F238E27FC236}">
                <a16:creationId xmlns:a16="http://schemas.microsoft.com/office/drawing/2014/main" id="{4D5EAB93-268C-4184-AF85-BB4C0689F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029" y="5126311"/>
            <a:ext cx="932687" cy="50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C1E8D70-5150-4852-AF1C-08117C3AC6F7}"/>
              </a:ext>
            </a:extLst>
          </p:cNvPr>
          <p:cNvSpPr txBox="1"/>
          <p:nvPr/>
        </p:nvSpPr>
        <p:spPr>
          <a:xfrm>
            <a:off x="6912764" y="4969985"/>
            <a:ext cx="5047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A pipeline can be used to transform train set and test set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separately</a:t>
            </a:r>
          </a:p>
        </p:txBody>
      </p:sp>
    </p:spTree>
    <p:extLst>
      <p:ext uri="{BB962C8B-B14F-4D97-AF65-F5344CB8AC3E}">
        <p14:creationId xmlns:p14="http://schemas.microsoft.com/office/powerpoint/2010/main" val="3124353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2041152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Feature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Engineering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4338" name="Picture 2" descr="Image result for geopy">
            <a:extLst>
              <a:ext uri="{FF2B5EF4-FFF2-40B4-BE49-F238E27FC236}">
                <a16:creationId xmlns:a16="http://schemas.microsoft.com/office/drawing/2014/main" id="{E55E4A95-A78A-4CAC-87CA-41F5E17F9F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0" b="20723"/>
          <a:stretch/>
        </p:blipFill>
        <p:spPr bwMode="auto">
          <a:xfrm>
            <a:off x="5235135" y="1751715"/>
            <a:ext cx="1721731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lated image">
            <a:extLst>
              <a:ext uri="{FF2B5EF4-FFF2-40B4-BE49-F238E27FC236}">
                <a16:creationId xmlns:a16="http://schemas.microsoft.com/office/drawing/2014/main" id="{95E014A7-A80C-4488-A9DD-3B7CD5560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1" y="4237389"/>
            <a:ext cx="6072115" cy="256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B57A69-BAF7-41AC-932E-FBCBA903A19E}"/>
              </a:ext>
            </a:extLst>
          </p:cNvPr>
          <p:cNvSpPr txBox="1"/>
          <p:nvPr/>
        </p:nvSpPr>
        <p:spPr>
          <a:xfrm>
            <a:off x="121287" y="1749385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Distance Features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443399-147A-4A2E-9CC0-30ECF3A91C73}"/>
              </a:ext>
            </a:extLst>
          </p:cNvPr>
          <p:cNvSpPr txBox="1"/>
          <p:nvPr/>
        </p:nvSpPr>
        <p:spPr>
          <a:xfrm>
            <a:off x="-1" y="2532302"/>
            <a:ext cx="61149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Adopted </a:t>
            </a:r>
            <a:r>
              <a:rPr lang="en-US" sz="2800" dirty="0" err="1">
                <a:solidFill>
                  <a:srgbClr val="0D0D0D"/>
                </a:solidFill>
              </a:rPr>
              <a:t>GeoPy’s</a:t>
            </a:r>
            <a:r>
              <a:rPr lang="en-US" sz="2800" dirty="0">
                <a:solidFill>
                  <a:srgbClr val="0D0D0D"/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great_circle</a:t>
            </a:r>
            <a:r>
              <a:rPr lang="en-US" sz="2800" dirty="0">
                <a:solidFill>
                  <a:srgbClr val="0D0D0D"/>
                </a:solidFill>
              </a:rPr>
              <a:t> method to work in a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vectorized</a:t>
            </a:r>
            <a:r>
              <a:rPr lang="en-US" sz="2800" dirty="0">
                <a:solidFill>
                  <a:srgbClr val="0D0D0D"/>
                </a:solidFill>
              </a:rPr>
              <a:t> way</a:t>
            </a:r>
          </a:p>
          <a:p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3602EB-436D-4DBD-BF93-6DA25CF6C962}"/>
              </a:ext>
            </a:extLst>
          </p:cNvPr>
          <p:cNvSpPr/>
          <p:nvPr/>
        </p:nvSpPr>
        <p:spPr>
          <a:xfrm>
            <a:off x="0" y="3830489"/>
            <a:ext cx="4722125" cy="461665"/>
          </a:xfrm>
          <a:prstGeom prst="rect">
            <a:avLst/>
          </a:prstGeom>
          <a:solidFill>
            <a:srgbClr val="203864">
              <a:alpha val="87059"/>
            </a:srgb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Nearest Average Number of Reviews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230CFE-90D6-4B50-A1BF-37CA8B3E0E6C}"/>
              </a:ext>
            </a:extLst>
          </p:cNvPr>
          <p:cNvSpPr/>
          <p:nvPr/>
        </p:nvSpPr>
        <p:spPr>
          <a:xfrm>
            <a:off x="-17729" y="4312234"/>
            <a:ext cx="3096617" cy="461665"/>
          </a:xfrm>
          <a:prstGeom prst="rect">
            <a:avLst/>
          </a:prstGeom>
          <a:solidFill>
            <a:srgbClr val="203864">
              <a:alpha val="87059"/>
            </a:srgb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Nearest Average Rating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2EA715-EFFC-4B38-A51C-946FF9E50AB3}"/>
              </a:ext>
            </a:extLst>
          </p:cNvPr>
          <p:cNvSpPr txBox="1"/>
          <p:nvPr/>
        </p:nvSpPr>
        <p:spPr>
          <a:xfrm>
            <a:off x="5974714" y="1744893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Scaling and Normalizing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A2A3A2-10E2-4FEA-AA3C-B9C9F33724E1}"/>
              </a:ext>
            </a:extLst>
          </p:cNvPr>
          <p:cNvSpPr txBox="1"/>
          <p:nvPr/>
        </p:nvSpPr>
        <p:spPr>
          <a:xfrm>
            <a:off x="6337901" y="2584873"/>
            <a:ext cx="561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Removed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Longitude</a:t>
            </a:r>
            <a:r>
              <a:rPr lang="en-US" sz="2800" dirty="0">
                <a:solidFill>
                  <a:srgbClr val="0D0D0D"/>
                </a:solidFill>
              </a:rPr>
              <a:t> and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Latitude</a:t>
            </a:r>
            <a:r>
              <a:rPr lang="en-US" sz="2800" dirty="0">
                <a:solidFill>
                  <a:srgbClr val="0D0D0D"/>
                </a:solidFill>
              </a:rPr>
              <a:t> because they are correlated with many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A90AB7-FE59-4491-8FCD-D0E9F4DF3C6F}"/>
              </a:ext>
            </a:extLst>
          </p:cNvPr>
          <p:cNvSpPr txBox="1"/>
          <p:nvPr/>
        </p:nvSpPr>
        <p:spPr>
          <a:xfrm>
            <a:off x="6337901" y="4048031"/>
            <a:ext cx="561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StandardScaler</a:t>
            </a:r>
            <a:r>
              <a:rPr lang="en-US" sz="2800" dirty="0">
                <a:solidFill>
                  <a:srgbClr val="0D0D0D"/>
                </a:solidFill>
              </a:rPr>
              <a:t>: </a:t>
            </a:r>
            <a:r>
              <a:rPr lang="en-US" sz="2800" dirty="0" err="1">
                <a:solidFill>
                  <a:srgbClr val="0D0D0D"/>
                </a:solidFill>
              </a:rPr>
              <a:t>distance_features</a:t>
            </a:r>
            <a:r>
              <a:rPr lang="en-US" sz="2800" dirty="0">
                <a:solidFill>
                  <a:srgbClr val="0D0D0D"/>
                </a:solidFill>
              </a:rPr>
              <a:t> , average stars, </a:t>
            </a:r>
            <a:r>
              <a:rPr lang="en-US" sz="2800" dirty="0" err="1">
                <a:solidFill>
                  <a:srgbClr val="0D0D0D"/>
                </a:solidFill>
              </a:rPr>
              <a:t>review_count</a:t>
            </a:r>
            <a:r>
              <a:rPr lang="en-US" sz="2800" dirty="0">
                <a:solidFill>
                  <a:srgbClr val="0D0D0D"/>
                </a:solidFill>
              </a:rPr>
              <a:t>, age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1DF955-72D5-4222-BF06-5A8855013249}"/>
              </a:ext>
            </a:extLst>
          </p:cNvPr>
          <p:cNvSpPr txBox="1"/>
          <p:nvPr/>
        </p:nvSpPr>
        <p:spPr>
          <a:xfrm>
            <a:off x="6337902" y="5258702"/>
            <a:ext cx="561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Normalizer</a:t>
            </a:r>
            <a:r>
              <a:rPr lang="en-US" sz="2800" dirty="0">
                <a:solidFill>
                  <a:srgbClr val="0D0D0D"/>
                </a:solidFill>
              </a:rPr>
              <a:t>: bag of words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(3994)</a:t>
            </a:r>
            <a:endParaRPr lang="en-US" sz="28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36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BB57A69-BAF7-41AC-932E-FBCBA903A19E}"/>
              </a:ext>
            </a:extLst>
          </p:cNvPr>
          <p:cNvSpPr txBox="1"/>
          <p:nvPr/>
        </p:nvSpPr>
        <p:spPr>
          <a:xfrm>
            <a:off x="3169287" y="1696741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Class Imbalance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2041152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Feature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Engineering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C73499-5D8F-4AD8-81FA-A49AF997F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8" y="2281516"/>
            <a:ext cx="11766163" cy="442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91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BB57A69-BAF7-41AC-932E-FBCBA903A19E}"/>
              </a:ext>
            </a:extLst>
          </p:cNvPr>
          <p:cNvSpPr txBox="1"/>
          <p:nvPr/>
        </p:nvSpPr>
        <p:spPr>
          <a:xfrm>
            <a:off x="264637" y="1696741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Under sampled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2041152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Feature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Engineering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819D68-F6BE-409A-A762-32A0DCA80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37" y="2488569"/>
            <a:ext cx="5952649" cy="4269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C02D35-10AD-409D-9336-095A7161A1D5}"/>
              </a:ext>
            </a:extLst>
          </p:cNvPr>
          <p:cNvSpPr txBox="1"/>
          <p:nvPr/>
        </p:nvSpPr>
        <p:spPr>
          <a:xfrm>
            <a:off x="6096000" y="1696741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Pipeline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6FF74-904D-4728-951A-1507D5D61F87}"/>
              </a:ext>
            </a:extLst>
          </p:cNvPr>
          <p:cNvSpPr txBox="1"/>
          <p:nvPr/>
        </p:nvSpPr>
        <p:spPr>
          <a:xfrm>
            <a:off x="6360636" y="2543161"/>
            <a:ext cx="5524320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(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[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('DFC’, </a:t>
            </a:r>
          </a:p>
          <a:p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DistanceFeaturesCreator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()),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('imputer’,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SimpleImputer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(strategy="mean")), 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("scale-normalize", </a:t>
            </a:r>
          </a:p>
          <a:p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CustomNormalizer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())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]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01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90100C39-DE8E-4522-AD32-FC283B073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84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903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4EF188E-974E-43A3-BACC-7B89BF0B9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28" y="0"/>
            <a:ext cx="7353300" cy="664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388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2163982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Baseline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90A22E-F96B-4FC3-B9A5-92C8EFF0C4FC}"/>
              </a:ext>
            </a:extLst>
          </p:cNvPr>
          <p:cNvSpPr txBox="1"/>
          <p:nvPr/>
        </p:nvSpPr>
        <p:spPr>
          <a:xfrm>
            <a:off x="4188" y="1579417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Unbalanced Dataset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4AAB8262-3D9B-42F5-8544-011814A24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7" y="2142698"/>
            <a:ext cx="5865606" cy="471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80D9B9-EBC1-4F4B-BF02-B4F08C1F28CE}"/>
              </a:ext>
            </a:extLst>
          </p:cNvPr>
          <p:cNvSpPr txBox="1"/>
          <p:nvPr/>
        </p:nvSpPr>
        <p:spPr>
          <a:xfrm>
            <a:off x="6578221" y="1605264"/>
            <a:ext cx="4655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Balanced Dataset</a:t>
            </a:r>
          </a:p>
        </p:txBody>
      </p:sp>
      <p:pic>
        <p:nvPicPr>
          <p:cNvPr id="17416" name="Picture 8">
            <a:extLst>
              <a:ext uri="{FF2B5EF4-FFF2-40B4-BE49-F238E27FC236}">
                <a16:creationId xmlns:a16="http://schemas.microsoft.com/office/drawing/2014/main" id="{CCBE0644-2A25-4029-9F89-C370B2244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557" y="2113127"/>
            <a:ext cx="59531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887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0" y="649970"/>
            <a:ext cx="2655301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Secondary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69DEF2-FD17-435F-87A5-C531C7ADEBFF}"/>
              </a:ext>
            </a:extLst>
          </p:cNvPr>
          <p:cNvSpPr txBox="1"/>
          <p:nvPr/>
        </p:nvSpPr>
        <p:spPr>
          <a:xfrm>
            <a:off x="4188" y="1579417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Comparing Train/Test Accuracy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3781874E-884A-4549-8B39-7E435484F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9" y="2393521"/>
            <a:ext cx="589597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D1F5CA8D-3776-452B-B813-3743EA6E5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92042"/>
            <a:ext cx="5895974" cy="555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F19270-3BAD-4677-BBB1-6C68DFD0CB06}"/>
              </a:ext>
            </a:extLst>
          </p:cNvPr>
          <p:cNvSpPr txBox="1"/>
          <p:nvPr/>
        </p:nvSpPr>
        <p:spPr>
          <a:xfrm>
            <a:off x="6626661" y="1579416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XG-Boost</a:t>
            </a:r>
          </a:p>
        </p:txBody>
      </p:sp>
    </p:spTree>
    <p:extLst>
      <p:ext uri="{BB962C8B-B14F-4D97-AF65-F5344CB8AC3E}">
        <p14:creationId xmlns:p14="http://schemas.microsoft.com/office/powerpoint/2010/main" val="1978314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0" y="649970"/>
            <a:ext cx="3947290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09" y="739699"/>
            <a:ext cx="655733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Hyperparameter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Tuning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C6C681-BC93-4992-BB1D-AF7732363689}"/>
              </a:ext>
            </a:extLst>
          </p:cNvPr>
          <p:cNvSpPr/>
          <p:nvPr/>
        </p:nvSpPr>
        <p:spPr>
          <a:xfrm>
            <a:off x="260650" y="2534215"/>
            <a:ext cx="5331726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Best parameter (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CV score=0.714</a:t>
            </a:r>
            <a:r>
              <a:rPr lang="en-US" sz="2800" dirty="0"/>
              <a:t>):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'C': 1.25, </a:t>
            </a:r>
          </a:p>
          <a:p>
            <a:r>
              <a:rPr lang="en-US" sz="2800" dirty="0"/>
              <a:t>	penalty': 'l2’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B70CF-9C59-4CEE-98BD-B1C83CCEBB4D}"/>
              </a:ext>
            </a:extLst>
          </p:cNvPr>
          <p:cNvSpPr txBox="1"/>
          <p:nvPr/>
        </p:nvSpPr>
        <p:spPr>
          <a:xfrm>
            <a:off x="1" y="1743136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Logistic Regression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A8CF38-9234-4125-9B07-11A8C82DCAFA}"/>
              </a:ext>
            </a:extLst>
          </p:cNvPr>
          <p:cNvSpPr txBox="1"/>
          <p:nvPr/>
        </p:nvSpPr>
        <p:spPr>
          <a:xfrm>
            <a:off x="5823044" y="1743136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Final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8A7C8-9064-4411-906C-D694A85EDBB4}"/>
              </a:ext>
            </a:extLst>
          </p:cNvPr>
          <p:cNvSpPr/>
          <p:nvPr/>
        </p:nvSpPr>
        <p:spPr>
          <a:xfrm>
            <a:off x="8072938" y="3334434"/>
            <a:ext cx="1244251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0.723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36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0" y="649970"/>
            <a:ext cx="3947290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09" y="739699"/>
            <a:ext cx="655733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Hyperparameter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Tuning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C6C681-BC93-4992-BB1D-AF7732363689}"/>
              </a:ext>
            </a:extLst>
          </p:cNvPr>
          <p:cNvSpPr/>
          <p:nvPr/>
        </p:nvSpPr>
        <p:spPr>
          <a:xfrm>
            <a:off x="178763" y="2304339"/>
            <a:ext cx="3751792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Best parameter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	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(CV score = 0.716)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bagging_fraction</a:t>
            </a:r>
            <a:r>
              <a:rPr lang="en-US" sz="2800" dirty="0"/>
              <a:t>': 0.7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bagging_freq</a:t>
            </a:r>
            <a:r>
              <a:rPr lang="en-US" sz="2800" dirty="0"/>
              <a:t>': 10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boosting_type</a:t>
            </a:r>
            <a:r>
              <a:rPr lang="en-US" sz="2800" dirty="0"/>
              <a:t>': '</a:t>
            </a:r>
            <a:r>
              <a:rPr lang="en-US" sz="2800" dirty="0" err="1"/>
              <a:t>gbdt</a:t>
            </a:r>
            <a:r>
              <a:rPr lang="en-US" sz="2800" dirty="0"/>
              <a:t>’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feature_fraction</a:t>
            </a:r>
            <a:r>
              <a:rPr lang="en-US" sz="2800" dirty="0"/>
              <a:t>': 0.6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learning_rate</a:t>
            </a:r>
            <a:r>
              <a:rPr lang="en-US" sz="2800" dirty="0"/>
              <a:t>': 0.01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max_bin</a:t>
            </a:r>
            <a:r>
              <a:rPr lang="en-US" sz="2800" dirty="0"/>
              <a:t>': 300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max_depth</a:t>
            </a:r>
            <a:r>
              <a:rPr lang="en-US" sz="2800" dirty="0"/>
              <a:t>': 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5176F-2B22-40E9-8B32-CF3F0E8B3160}"/>
              </a:ext>
            </a:extLst>
          </p:cNvPr>
          <p:cNvSpPr txBox="1"/>
          <p:nvPr/>
        </p:nvSpPr>
        <p:spPr>
          <a:xfrm>
            <a:off x="3756546" y="1719564"/>
            <a:ext cx="4678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LightGBM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546846-4643-4D7C-8831-997E1BB4EDD3}"/>
              </a:ext>
            </a:extLst>
          </p:cNvPr>
          <p:cNvSpPr/>
          <p:nvPr/>
        </p:nvSpPr>
        <p:spPr>
          <a:xfrm>
            <a:off x="4235923" y="2304338"/>
            <a:ext cx="3884495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'metric': '</a:t>
            </a:r>
            <a:r>
              <a:rPr lang="en-US" sz="2800" dirty="0" err="1"/>
              <a:t>binary_error</a:t>
            </a:r>
            <a:r>
              <a:rPr lang="en-US" sz="2800" dirty="0"/>
              <a:t>’ 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min_data_in_leaf</a:t>
            </a:r>
            <a:r>
              <a:rPr lang="en-US" sz="2800" dirty="0"/>
              <a:t>': 50 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n_estimators</a:t>
            </a:r>
            <a:r>
              <a:rPr lang="en-US" sz="2800" dirty="0"/>
              <a:t>': 100 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num_leaves</a:t>
            </a:r>
            <a:r>
              <a:rPr lang="en-US" sz="2800" dirty="0"/>
              <a:t>': 100</a:t>
            </a:r>
          </a:p>
          <a:p>
            <a:r>
              <a:rPr lang="en-US" sz="2800" dirty="0"/>
              <a:t> 'objective': 'binary’</a:t>
            </a:r>
          </a:p>
          <a:p>
            <a:r>
              <a:rPr lang="en-US" sz="2800" dirty="0"/>
              <a:t> '</a:t>
            </a:r>
            <a:r>
              <a:rPr lang="en-US" sz="2800" dirty="0" err="1"/>
              <a:t>reg_alpha</a:t>
            </a:r>
            <a:r>
              <a:rPr lang="en-US" sz="2800" dirty="0"/>
              <a:t>': 1.2, 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reg_lambda</a:t>
            </a:r>
            <a:r>
              <a:rPr lang="en-US" sz="2800" dirty="0"/>
              <a:t>': 1.2</a:t>
            </a:r>
          </a:p>
          <a:p>
            <a:r>
              <a:rPr lang="en-US" sz="2800" dirty="0"/>
              <a:t>'subsample': 0.6</a:t>
            </a:r>
          </a:p>
          <a:p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B6CDB5-20EE-43ED-872A-38A80B4BF83F}"/>
              </a:ext>
            </a:extLst>
          </p:cNvPr>
          <p:cNvSpPr/>
          <p:nvPr/>
        </p:nvSpPr>
        <p:spPr>
          <a:xfrm>
            <a:off x="8307505" y="3395990"/>
            <a:ext cx="3884495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Overfitting Decreased !!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Training Score: 0.79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Testing Score: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0.71</a:t>
            </a:r>
          </a:p>
        </p:txBody>
      </p:sp>
    </p:spTree>
    <p:extLst>
      <p:ext uri="{BB962C8B-B14F-4D97-AF65-F5344CB8AC3E}">
        <p14:creationId xmlns:p14="http://schemas.microsoft.com/office/powerpoint/2010/main" val="1546432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0" y="649970"/>
            <a:ext cx="3947290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09" y="739699"/>
            <a:ext cx="655733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Hyperparameter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Tuning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53CF8E7-2C89-42BB-915D-63881EB22B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20"/>
          <a:stretch/>
        </p:blipFill>
        <p:spPr bwMode="auto">
          <a:xfrm>
            <a:off x="5352202" y="1965882"/>
            <a:ext cx="6904439" cy="446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DB4A676-C5B4-4937-A354-ABB169F91D48}"/>
              </a:ext>
            </a:extLst>
          </p:cNvPr>
          <p:cNvGrpSpPr/>
          <p:nvPr/>
        </p:nvGrpSpPr>
        <p:grpSpPr>
          <a:xfrm>
            <a:off x="0" y="1954945"/>
            <a:ext cx="6904439" cy="4482438"/>
            <a:chOff x="133677" y="1579417"/>
            <a:chExt cx="6113760" cy="396912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545D53E-FB45-4038-A306-67C6960FCB03}"/>
                </a:ext>
              </a:extLst>
            </p:cNvPr>
            <p:cNvGrpSpPr/>
            <p:nvPr/>
          </p:nvGrpSpPr>
          <p:grpSpPr>
            <a:xfrm>
              <a:off x="133677" y="1579417"/>
              <a:ext cx="6113760" cy="3893128"/>
              <a:chOff x="-50305" y="1863043"/>
              <a:chExt cx="6197552" cy="3946485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2464104C-AC17-4D05-90E2-38A63DD059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59" b="54801"/>
              <a:stretch/>
            </p:blipFill>
            <p:spPr bwMode="auto">
              <a:xfrm>
                <a:off x="-50305" y="1863043"/>
                <a:ext cx="6197552" cy="33389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>
                <a:extLst>
                  <a:ext uri="{FF2B5EF4-FFF2-40B4-BE49-F238E27FC236}">
                    <a16:creationId xmlns:a16="http://schemas.microsoft.com/office/drawing/2014/main" id="{D3ACE680-F4FA-4879-B493-4A89B3E554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1811"/>
              <a:stretch/>
            </p:blipFill>
            <p:spPr bwMode="auto">
              <a:xfrm>
                <a:off x="-50305" y="5215912"/>
                <a:ext cx="6146306" cy="593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3D9DA874-C6E2-4213-9EB9-762CDC3DE0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811"/>
            <a:stretch/>
          </p:blipFill>
          <p:spPr bwMode="auto">
            <a:xfrm>
              <a:off x="158953" y="4962948"/>
              <a:ext cx="6063207" cy="585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9230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0" y="649970"/>
            <a:ext cx="1781845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09" y="739699"/>
            <a:ext cx="655733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Future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Work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6B8F9-0B97-4278-9E94-9DCC40E4AFFC}"/>
              </a:ext>
            </a:extLst>
          </p:cNvPr>
          <p:cNvSpPr txBox="1"/>
          <p:nvPr/>
        </p:nvSpPr>
        <p:spPr>
          <a:xfrm>
            <a:off x="6480156" y="3111154"/>
            <a:ext cx="5827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Health Inspection Data is publicly available for many cities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FC099-33FC-44C3-BF1A-558C5D188B88}"/>
              </a:ext>
            </a:extLst>
          </p:cNvPr>
          <p:cNvSpPr txBox="1"/>
          <p:nvPr/>
        </p:nvSpPr>
        <p:spPr>
          <a:xfrm>
            <a:off x="6540282" y="1793581"/>
            <a:ext cx="5827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Getting more data about any city is possible by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scraping</a:t>
            </a:r>
            <a:r>
              <a:rPr lang="en-US" sz="2800" dirty="0"/>
              <a:t> the website or contacting them.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695F7-AB87-4059-BEB0-8C7A81C925E3}"/>
              </a:ext>
            </a:extLst>
          </p:cNvPr>
          <p:cNvSpPr/>
          <p:nvPr/>
        </p:nvSpPr>
        <p:spPr>
          <a:xfrm>
            <a:off x="697037" y="1815592"/>
            <a:ext cx="53833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11 metropolitan areas, which are used in the Yelp public dataset, don’t have complete health inspection data</a:t>
            </a:r>
          </a:p>
        </p:txBody>
      </p:sp>
      <p:sp>
        <p:nvSpPr>
          <p:cNvPr id="19" name="Freeform 132">
            <a:extLst>
              <a:ext uri="{FF2B5EF4-FFF2-40B4-BE49-F238E27FC236}">
                <a16:creationId xmlns:a16="http://schemas.microsoft.com/office/drawing/2014/main" id="{B95BC361-38CC-47FF-BE08-09EFDA5B2E3E}"/>
              </a:ext>
            </a:extLst>
          </p:cNvPr>
          <p:cNvSpPr>
            <a:spLocks/>
          </p:cNvSpPr>
          <p:nvPr/>
        </p:nvSpPr>
        <p:spPr bwMode="auto">
          <a:xfrm>
            <a:off x="373006" y="1898805"/>
            <a:ext cx="203781" cy="404949"/>
          </a:xfrm>
          <a:custGeom>
            <a:avLst/>
            <a:gdLst>
              <a:gd name="T0" fmla="*/ 0 w 156"/>
              <a:gd name="T1" fmla="*/ 182 h 310"/>
              <a:gd name="T2" fmla="*/ 46 w 156"/>
              <a:gd name="T3" fmla="*/ 182 h 310"/>
              <a:gd name="T4" fmla="*/ 29 w 156"/>
              <a:gd name="T5" fmla="*/ 310 h 310"/>
              <a:gd name="T6" fmla="*/ 156 w 156"/>
              <a:gd name="T7" fmla="*/ 123 h 310"/>
              <a:gd name="T8" fmla="*/ 113 w 156"/>
              <a:gd name="T9" fmla="*/ 123 h 310"/>
              <a:gd name="T10" fmla="*/ 131 w 156"/>
              <a:gd name="T11" fmla="*/ 0 h 310"/>
              <a:gd name="T12" fmla="*/ 0 w 156"/>
              <a:gd name="T13" fmla="*/ 1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310">
                <a:moveTo>
                  <a:pt x="0" y="182"/>
                </a:moveTo>
                <a:lnTo>
                  <a:pt x="46" y="182"/>
                </a:lnTo>
                <a:lnTo>
                  <a:pt x="29" y="310"/>
                </a:lnTo>
                <a:lnTo>
                  <a:pt x="156" y="123"/>
                </a:lnTo>
                <a:lnTo>
                  <a:pt x="113" y="123"/>
                </a:lnTo>
                <a:lnTo>
                  <a:pt x="131" y="0"/>
                </a:lnTo>
                <a:lnTo>
                  <a:pt x="0" y="18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32">
            <a:extLst>
              <a:ext uri="{FF2B5EF4-FFF2-40B4-BE49-F238E27FC236}">
                <a16:creationId xmlns:a16="http://schemas.microsoft.com/office/drawing/2014/main" id="{9EF7E9CE-A570-4AE8-8504-B1874BA40B80}"/>
              </a:ext>
            </a:extLst>
          </p:cNvPr>
          <p:cNvSpPr>
            <a:spLocks/>
          </p:cNvSpPr>
          <p:nvPr/>
        </p:nvSpPr>
        <p:spPr bwMode="auto">
          <a:xfrm>
            <a:off x="6216251" y="1898805"/>
            <a:ext cx="203781" cy="404949"/>
          </a:xfrm>
          <a:custGeom>
            <a:avLst/>
            <a:gdLst>
              <a:gd name="T0" fmla="*/ 0 w 156"/>
              <a:gd name="T1" fmla="*/ 182 h 310"/>
              <a:gd name="T2" fmla="*/ 46 w 156"/>
              <a:gd name="T3" fmla="*/ 182 h 310"/>
              <a:gd name="T4" fmla="*/ 29 w 156"/>
              <a:gd name="T5" fmla="*/ 310 h 310"/>
              <a:gd name="T6" fmla="*/ 156 w 156"/>
              <a:gd name="T7" fmla="*/ 123 h 310"/>
              <a:gd name="T8" fmla="*/ 113 w 156"/>
              <a:gd name="T9" fmla="*/ 123 h 310"/>
              <a:gd name="T10" fmla="*/ 131 w 156"/>
              <a:gd name="T11" fmla="*/ 0 h 310"/>
              <a:gd name="T12" fmla="*/ 0 w 156"/>
              <a:gd name="T13" fmla="*/ 1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310">
                <a:moveTo>
                  <a:pt x="0" y="182"/>
                </a:moveTo>
                <a:lnTo>
                  <a:pt x="46" y="182"/>
                </a:lnTo>
                <a:lnTo>
                  <a:pt x="29" y="310"/>
                </a:lnTo>
                <a:lnTo>
                  <a:pt x="156" y="123"/>
                </a:lnTo>
                <a:lnTo>
                  <a:pt x="113" y="123"/>
                </a:lnTo>
                <a:lnTo>
                  <a:pt x="131" y="0"/>
                </a:lnTo>
                <a:lnTo>
                  <a:pt x="0" y="18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32">
            <a:extLst>
              <a:ext uri="{FF2B5EF4-FFF2-40B4-BE49-F238E27FC236}">
                <a16:creationId xmlns:a16="http://schemas.microsoft.com/office/drawing/2014/main" id="{6AB2249F-C3E6-46FD-9A35-29CDC15A6F5D}"/>
              </a:ext>
            </a:extLst>
          </p:cNvPr>
          <p:cNvSpPr>
            <a:spLocks/>
          </p:cNvSpPr>
          <p:nvPr/>
        </p:nvSpPr>
        <p:spPr bwMode="auto">
          <a:xfrm>
            <a:off x="6156125" y="3226525"/>
            <a:ext cx="203781" cy="404949"/>
          </a:xfrm>
          <a:custGeom>
            <a:avLst/>
            <a:gdLst>
              <a:gd name="T0" fmla="*/ 0 w 156"/>
              <a:gd name="T1" fmla="*/ 182 h 310"/>
              <a:gd name="T2" fmla="*/ 46 w 156"/>
              <a:gd name="T3" fmla="*/ 182 h 310"/>
              <a:gd name="T4" fmla="*/ 29 w 156"/>
              <a:gd name="T5" fmla="*/ 310 h 310"/>
              <a:gd name="T6" fmla="*/ 156 w 156"/>
              <a:gd name="T7" fmla="*/ 123 h 310"/>
              <a:gd name="T8" fmla="*/ 113 w 156"/>
              <a:gd name="T9" fmla="*/ 123 h 310"/>
              <a:gd name="T10" fmla="*/ 131 w 156"/>
              <a:gd name="T11" fmla="*/ 0 h 310"/>
              <a:gd name="T12" fmla="*/ 0 w 156"/>
              <a:gd name="T13" fmla="*/ 1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310">
                <a:moveTo>
                  <a:pt x="0" y="182"/>
                </a:moveTo>
                <a:lnTo>
                  <a:pt x="46" y="182"/>
                </a:lnTo>
                <a:lnTo>
                  <a:pt x="29" y="310"/>
                </a:lnTo>
                <a:lnTo>
                  <a:pt x="156" y="123"/>
                </a:lnTo>
                <a:lnTo>
                  <a:pt x="113" y="123"/>
                </a:lnTo>
                <a:lnTo>
                  <a:pt x="131" y="0"/>
                </a:lnTo>
                <a:lnTo>
                  <a:pt x="0" y="18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DE4352-B33B-4FC4-A628-D56587554F44}"/>
              </a:ext>
            </a:extLst>
          </p:cNvPr>
          <p:cNvSpPr/>
          <p:nvPr/>
        </p:nvSpPr>
        <p:spPr>
          <a:xfrm>
            <a:off x="697037" y="3850800"/>
            <a:ext cx="53989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 tried to merge health inspection data of Las Vegas with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Nevada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restaurants </a:t>
            </a:r>
            <a:r>
              <a:rPr lang="en-US" sz="2800" dirty="0"/>
              <a:t>on Yelp Dataset.</a:t>
            </a:r>
          </a:p>
          <a:p>
            <a:r>
              <a:rPr lang="en-US" sz="2800" dirty="0"/>
              <a:t>Found only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1000</a:t>
            </a:r>
            <a:r>
              <a:rPr lang="en-US" sz="2800" dirty="0"/>
              <a:t> restaurants</a:t>
            </a:r>
          </a:p>
        </p:txBody>
      </p:sp>
      <p:sp>
        <p:nvSpPr>
          <p:cNvPr id="24" name="Freeform 132">
            <a:extLst>
              <a:ext uri="{FF2B5EF4-FFF2-40B4-BE49-F238E27FC236}">
                <a16:creationId xmlns:a16="http://schemas.microsoft.com/office/drawing/2014/main" id="{F56BA7FA-B099-4F63-8EF7-08C8FE8D270A}"/>
              </a:ext>
            </a:extLst>
          </p:cNvPr>
          <p:cNvSpPr>
            <a:spLocks/>
          </p:cNvSpPr>
          <p:nvPr/>
        </p:nvSpPr>
        <p:spPr bwMode="auto">
          <a:xfrm>
            <a:off x="363986" y="3970914"/>
            <a:ext cx="203781" cy="404949"/>
          </a:xfrm>
          <a:custGeom>
            <a:avLst/>
            <a:gdLst>
              <a:gd name="T0" fmla="*/ 0 w 156"/>
              <a:gd name="T1" fmla="*/ 182 h 310"/>
              <a:gd name="T2" fmla="*/ 46 w 156"/>
              <a:gd name="T3" fmla="*/ 182 h 310"/>
              <a:gd name="T4" fmla="*/ 29 w 156"/>
              <a:gd name="T5" fmla="*/ 310 h 310"/>
              <a:gd name="T6" fmla="*/ 156 w 156"/>
              <a:gd name="T7" fmla="*/ 123 h 310"/>
              <a:gd name="T8" fmla="*/ 113 w 156"/>
              <a:gd name="T9" fmla="*/ 123 h 310"/>
              <a:gd name="T10" fmla="*/ 131 w 156"/>
              <a:gd name="T11" fmla="*/ 0 h 310"/>
              <a:gd name="T12" fmla="*/ 0 w 156"/>
              <a:gd name="T13" fmla="*/ 1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310">
                <a:moveTo>
                  <a:pt x="0" y="182"/>
                </a:moveTo>
                <a:lnTo>
                  <a:pt x="46" y="182"/>
                </a:lnTo>
                <a:lnTo>
                  <a:pt x="29" y="310"/>
                </a:lnTo>
                <a:lnTo>
                  <a:pt x="156" y="123"/>
                </a:lnTo>
                <a:lnTo>
                  <a:pt x="113" y="123"/>
                </a:lnTo>
                <a:lnTo>
                  <a:pt x="131" y="0"/>
                </a:lnTo>
                <a:lnTo>
                  <a:pt x="0" y="18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3A9DEF8-D548-4465-AC84-01C1EE2E24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97"/>
          <a:stretch/>
        </p:blipFill>
        <p:spPr>
          <a:xfrm>
            <a:off x="6073690" y="4274447"/>
            <a:ext cx="6118310" cy="19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40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0" y="649970"/>
            <a:ext cx="1781845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5)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09" y="739699"/>
            <a:ext cx="655733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Future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Work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695F7-AB87-4059-BEB0-8C7A81C925E3}"/>
              </a:ext>
            </a:extLst>
          </p:cNvPr>
          <p:cNvSpPr/>
          <p:nvPr/>
        </p:nvSpPr>
        <p:spPr>
          <a:xfrm>
            <a:off x="697037" y="1815592"/>
            <a:ext cx="53833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Use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more data </a:t>
            </a:r>
            <a:r>
              <a:rPr lang="en-US" sz="2800" dirty="0"/>
              <a:t>and do more hyperparameter tuning using high performance computer</a:t>
            </a:r>
          </a:p>
        </p:txBody>
      </p:sp>
      <p:sp>
        <p:nvSpPr>
          <p:cNvPr id="19" name="Freeform 132">
            <a:extLst>
              <a:ext uri="{FF2B5EF4-FFF2-40B4-BE49-F238E27FC236}">
                <a16:creationId xmlns:a16="http://schemas.microsoft.com/office/drawing/2014/main" id="{B95BC361-38CC-47FF-BE08-09EFDA5B2E3E}"/>
              </a:ext>
            </a:extLst>
          </p:cNvPr>
          <p:cNvSpPr>
            <a:spLocks/>
          </p:cNvSpPr>
          <p:nvPr/>
        </p:nvSpPr>
        <p:spPr bwMode="auto">
          <a:xfrm>
            <a:off x="373006" y="1898805"/>
            <a:ext cx="203781" cy="404949"/>
          </a:xfrm>
          <a:custGeom>
            <a:avLst/>
            <a:gdLst>
              <a:gd name="T0" fmla="*/ 0 w 156"/>
              <a:gd name="T1" fmla="*/ 182 h 310"/>
              <a:gd name="T2" fmla="*/ 46 w 156"/>
              <a:gd name="T3" fmla="*/ 182 h 310"/>
              <a:gd name="T4" fmla="*/ 29 w 156"/>
              <a:gd name="T5" fmla="*/ 310 h 310"/>
              <a:gd name="T6" fmla="*/ 156 w 156"/>
              <a:gd name="T7" fmla="*/ 123 h 310"/>
              <a:gd name="T8" fmla="*/ 113 w 156"/>
              <a:gd name="T9" fmla="*/ 123 h 310"/>
              <a:gd name="T10" fmla="*/ 131 w 156"/>
              <a:gd name="T11" fmla="*/ 0 h 310"/>
              <a:gd name="T12" fmla="*/ 0 w 156"/>
              <a:gd name="T13" fmla="*/ 1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310">
                <a:moveTo>
                  <a:pt x="0" y="182"/>
                </a:moveTo>
                <a:lnTo>
                  <a:pt x="46" y="182"/>
                </a:lnTo>
                <a:lnTo>
                  <a:pt x="29" y="310"/>
                </a:lnTo>
                <a:lnTo>
                  <a:pt x="156" y="123"/>
                </a:lnTo>
                <a:lnTo>
                  <a:pt x="113" y="123"/>
                </a:lnTo>
                <a:lnTo>
                  <a:pt x="131" y="0"/>
                </a:lnTo>
                <a:lnTo>
                  <a:pt x="0" y="18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DE4352-B33B-4FC4-A628-D56587554F44}"/>
              </a:ext>
            </a:extLst>
          </p:cNvPr>
          <p:cNvSpPr/>
          <p:nvPr/>
        </p:nvSpPr>
        <p:spPr>
          <a:xfrm>
            <a:off x="681386" y="3911778"/>
            <a:ext cx="5398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Do advanced NLP techniques</a:t>
            </a:r>
          </a:p>
        </p:txBody>
      </p:sp>
      <p:sp>
        <p:nvSpPr>
          <p:cNvPr id="24" name="Freeform 132">
            <a:extLst>
              <a:ext uri="{FF2B5EF4-FFF2-40B4-BE49-F238E27FC236}">
                <a16:creationId xmlns:a16="http://schemas.microsoft.com/office/drawing/2014/main" id="{F56BA7FA-B099-4F63-8EF7-08C8FE8D270A}"/>
              </a:ext>
            </a:extLst>
          </p:cNvPr>
          <p:cNvSpPr>
            <a:spLocks/>
          </p:cNvSpPr>
          <p:nvPr/>
        </p:nvSpPr>
        <p:spPr bwMode="auto">
          <a:xfrm>
            <a:off x="363986" y="3970914"/>
            <a:ext cx="203781" cy="404949"/>
          </a:xfrm>
          <a:custGeom>
            <a:avLst/>
            <a:gdLst>
              <a:gd name="T0" fmla="*/ 0 w 156"/>
              <a:gd name="T1" fmla="*/ 182 h 310"/>
              <a:gd name="T2" fmla="*/ 46 w 156"/>
              <a:gd name="T3" fmla="*/ 182 h 310"/>
              <a:gd name="T4" fmla="*/ 29 w 156"/>
              <a:gd name="T5" fmla="*/ 310 h 310"/>
              <a:gd name="T6" fmla="*/ 156 w 156"/>
              <a:gd name="T7" fmla="*/ 123 h 310"/>
              <a:gd name="T8" fmla="*/ 113 w 156"/>
              <a:gd name="T9" fmla="*/ 123 h 310"/>
              <a:gd name="T10" fmla="*/ 131 w 156"/>
              <a:gd name="T11" fmla="*/ 0 h 310"/>
              <a:gd name="T12" fmla="*/ 0 w 156"/>
              <a:gd name="T13" fmla="*/ 1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310">
                <a:moveTo>
                  <a:pt x="0" y="182"/>
                </a:moveTo>
                <a:lnTo>
                  <a:pt x="46" y="182"/>
                </a:lnTo>
                <a:lnTo>
                  <a:pt x="29" y="310"/>
                </a:lnTo>
                <a:lnTo>
                  <a:pt x="156" y="123"/>
                </a:lnTo>
                <a:lnTo>
                  <a:pt x="113" y="123"/>
                </a:lnTo>
                <a:lnTo>
                  <a:pt x="131" y="0"/>
                </a:lnTo>
                <a:lnTo>
                  <a:pt x="0" y="18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0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0" y="649970"/>
            <a:ext cx="2201617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4" name="Picture 2" descr="Image result for Yelp restaurants reported as close">
            <a:extLst>
              <a:ext uri="{FF2B5EF4-FFF2-40B4-BE49-F238E27FC236}">
                <a16:creationId xmlns:a16="http://schemas.microsoft.com/office/drawing/2014/main" id="{08E8AC52-1A86-45A1-B3F4-73492FCD8B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058" y="5257152"/>
            <a:ext cx="2237076" cy="97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1)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278580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Problem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Statement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4ABF7-B36F-4161-A067-DE15AD9F76BA}"/>
              </a:ext>
            </a:extLst>
          </p:cNvPr>
          <p:cNvSpPr txBox="1"/>
          <p:nvPr/>
        </p:nvSpPr>
        <p:spPr>
          <a:xfrm>
            <a:off x="1" y="1815522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Predict restaurant closure</a:t>
            </a:r>
          </a:p>
        </p:txBody>
      </p:sp>
      <p:pic>
        <p:nvPicPr>
          <p:cNvPr id="3078" name="Picture 6" descr="Image result for geographical">
            <a:extLst>
              <a:ext uri="{FF2B5EF4-FFF2-40B4-BE49-F238E27FC236}">
                <a16:creationId xmlns:a16="http://schemas.microsoft.com/office/drawing/2014/main" id="{B8385A3F-A75E-4704-A5D2-2E4055B6A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7" y="3198783"/>
            <a:ext cx="1706393" cy="170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users opinion">
            <a:extLst>
              <a:ext uri="{FF2B5EF4-FFF2-40B4-BE49-F238E27FC236}">
                <a16:creationId xmlns:a16="http://schemas.microsoft.com/office/drawing/2014/main" id="{1D9EB424-3D71-403F-ADCC-93559DF20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107" y="3244614"/>
            <a:ext cx="2798618" cy="162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4DDD0D-9CF6-41D7-94F5-F85D4DE9E71B}"/>
              </a:ext>
            </a:extLst>
          </p:cNvPr>
          <p:cNvSpPr txBox="1"/>
          <p:nvPr/>
        </p:nvSpPr>
        <p:spPr>
          <a:xfrm>
            <a:off x="487037" y="2589193"/>
            <a:ext cx="1422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63610-B6B2-4658-99C0-13D17D126270}"/>
              </a:ext>
            </a:extLst>
          </p:cNvPr>
          <p:cNvSpPr txBox="1"/>
          <p:nvPr/>
        </p:nvSpPr>
        <p:spPr>
          <a:xfrm>
            <a:off x="3525336" y="2608665"/>
            <a:ext cx="2121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User Reviews</a:t>
            </a:r>
          </a:p>
        </p:txBody>
      </p:sp>
      <p:pic>
        <p:nvPicPr>
          <p:cNvPr id="3082" name="Picture 10" descr="Image result for bank icon">
            <a:extLst>
              <a:ext uri="{FF2B5EF4-FFF2-40B4-BE49-F238E27FC236}">
                <a16:creationId xmlns:a16="http://schemas.microsoft.com/office/drawing/2014/main" id="{F25F0852-871D-43DB-B1CB-FE51D5833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33" y="2461853"/>
            <a:ext cx="2121030" cy="205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A0DAFE-C58D-4352-8BC0-74491AA6E538}"/>
              </a:ext>
            </a:extLst>
          </p:cNvPr>
          <p:cNvSpPr txBox="1"/>
          <p:nvPr/>
        </p:nvSpPr>
        <p:spPr>
          <a:xfrm>
            <a:off x="5662828" y="1773305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Who is Benefited?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A885EA-8416-415D-B29B-F2CC30D35953}"/>
              </a:ext>
            </a:extLst>
          </p:cNvPr>
          <p:cNvSpPr/>
          <p:nvPr/>
        </p:nvSpPr>
        <p:spPr>
          <a:xfrm>
            <a:off x="8820934" y="2581867"/>
            <a:ext cx="326651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Banks can use this model to make informed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loan</a:t>
            </a:r>
            <a:r>
              <a:rPr lang="en-US" sz="2800" dirty="0"/>
              <a:t> decisions</a:t>
            </a:r>
          </a:p>
        </p:txBody>
      </p:sp>
      <p:pic>
        <p:nvPicPr>
          <p:cNvPr id="3086" name="Picture 14" descr="Image result for investors">
            <a:extLst>
              <a:ext uri="{FF2B5EF4-FFF2-40B4-BE49-F238E27FC236}">
                <a16:creationId xmlns:a16="http://schemas.microsoft.com/office/drawing/2014/main" id="{306CC8D9-DC37-437E-B008-3C5729D46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167" y="4883014"/>
            <a:ext cx="2398163" cy="1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B236AB3-7CDB-4914-AB8B-3FD4118A5225}"/>
              </a:ext>
            </a:extLst>
          </p:cNvPr>
          <p:cNvSpPr/>
          <p:nvPr/>
        </p:nvSpPr>
        <p:spPr>
          <a:xfrm>
            <a:off x="8820934" y="4434113"/>
            <a:ext cx="326651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Investors want to put their money on a restaurant that is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likely to remain </a:t>
            </a:r>
            <a:r>
              <a:rPr lang="en-US" sz="2800" dirty="0"/>
              <a:t>for many years.</a:t>
            </a:r>
          </a:p>
        </p:txBody>
      </p:sp>
    </p:spTree>
    <p:extLst>
      <p:ext uri="{BB962C8B-B14F-4D97-AF65-F5344CB8AC3E}">
        <p14:creationId xmlns:p14="http://schemas.microsoft.com/office/powerpoint/2010/main" val="140353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0" y="649970"/>
            <a:ext cx="2520271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4" name="Picture 2" descr="Image result for Yelp restaurants reported as close">
            <a:extLst>
              <a:ext uri="{FF2B5EF4-FFF2-40B4-BE49-F238E27FC236}">
                <a16:creationId xmlns:a16="http://schemas.microsoft.com/office/drawing/2014/main" id="{08E8AC52-1A86-45A1-B3F4-73492FCD8B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146" y="1793793"/>
            <a:ext cx="1799836" cy="69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2)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Gathering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Data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4ABF7-B36F-4161-A067-DE15AD9F76BA}"/>
              </a:ext>
            </a:extLst>
          </p:cNvPr>
          <p:cNvSpPr txBox="1"/>
          <p:nvPr/>
        </p:nvSpPr>
        <p:spPr>
          <a:xfrm>
            <a:off x="214168" y="2450133"/>
            <a:ext cx="5881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5,200,000</a:t>
            </a:r>
            <a:r>
              <a:rPr lang="en-US" sz="2800" dirty="0"/>
              <a:t> user reviews, </a:t>
            </a:r>
          </a:p>
          <a:p>
            <a:r>
              <a:rPr lang="en-US" sz="2800" dirty="0"/>
              <a:t>Information on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174,000</a:t>
            </a:r>
            <a:r>
              <a:rPr lang="en-US" sz="2800" dirty="0"/>
              <a:t> businesses. </a:t>
            </a:r>
          </a:p>
          <a:p>
            <a:r>
              <a:rPr lang="en-US" sz="2800" dirty="0"/>
              <a:t>It spans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11 metropolitan areas</a:t>
            </a:r>
            <a:endParaRPr lang="en-US" sz="2800" dirty="0"/>
          </a:p>
        </p:txBody>
      </p:sp>
      <p:pic>
        <p:nvPicPr>
          <p:cNvPr id="4098" name="Picture 2" descr="Image result for kaggle icon">
            <a:extLst>
              <a:ext uri="{FF2B5EF4-FFF2-40B4-BE49-F238E27FC236}">
                <a16:creationId xmlns:a16="http://schemas.microsoft.com/office/drawing/2014/main" id="{887E2F28-12D8-4EEC-9094-47AFC0C3C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7" y="1748076"/>
            <a:ext cx="1548246" cy="70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30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0" y="649970"/>
            <a:ext cx="2520271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2)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Gathering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Data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028" name="Picture 4" descr="https://www.kaggleusercontent.com/kf/2560548/eyJhbGciOiJkaXIiLCJlbmMiOiJBMTI4Q0JDLUhTMjU2In0..w50XmbDFaNqFkZitmYvg7Q.OD_MjxddW6aM9QcGZxZEi1RTnH4L7WFY6HSNrJ6z5T6njc2BSbc3jOZN9qud_MHHz6UFwSF1_W85kQp7Kp-BGzbn3Jl7frJlYZSkF3rmRAhRH7RcIYip_153tGwRieK_N1FfADQUmIr4s0XwzDhbmPJlHCZRUZdbH77zAUcdDhc.WE3EV7arucRbWsk_rQR4Fg/__results___files/__results___14_0.png">
            <a:extLst>
              <a:ext uri="{FF2B5EF4-FFF2-40B4-BE49-F238E27FC236}">
                <a16:creationId xmlns:a16="http://schemas.microsoft.com/office/drawing/2014/main" id="{DE8FFE25-252F-45CF-B904-DBCC4B693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389" y="1854912"/>
            <a:ext cx="12418779" cy="411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55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0" y="649970"/>
            <a:ext cx="2520271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2)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Gathering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Data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026" name="Picture 2" descr="https://www.kaggleusercontent.com/kf/2560548/eyJhbGciOiJkaXIiLCJlbmMiOiJBMTI4Q0JDLUhTMjU2In0..w50XmbDFaNqFkZitmYvg7Q.OD_MjxddW6aM9QcGZxZEi1RTnH4L7WFY6HSNrJ6z5T6njc2BSbc3jOZN9qud_MHHz6UFwSF1_W85kQp7Kp-BGzbn3Jl7frJlYZSkF3rmRAhRH7RcIYip_153tGwRieK_N1FfADQUmIr4s0XwzDhbmPJlHCZRUZdbH77zAUcdDhc.WE3EV7arucRbWsk_rQR4Fg/__results___files/__results___7_0.png">
            <a:extLst>
              <a:ext uri="{FF2B5EF4-FFF2-40B4-BE49-F238E27FC236}">
                <a16:creationId xmlns:a16="http://schemas.microsoft.com/office/drawing/2014/main" id="{E5A352C8-41FC-41EF-921B-3E8E725AF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14" y="1785132"/>
            <a:ext cx="10188772" cy="553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81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0EAD0A8-B04A-47AE-A223-53366D6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2" y="2573595"/>
            <a:ext cx="5652655" cy="4407338"/>
          </a:xfrm>
          <a:prstGeom prst="rect">
            <a:avLst/>
          </a:prstGeom>
        </p:spPr>
      </p:pic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0" y="649970"/>
            <a:ext cx="2520271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2)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Gathering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Data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8F7D4C-94AF-49FD-A6CE-02FD1741F5B5}"/>
              </a:ext>
            </a:extLst>
          </p:cNvPr>
          <p:cNvSpPr txBox="1"/>
          <p:nvPr/>
        </p:nvSpPr>
        <p:spPr>
          <a:xfrm>
            <a:off x="2337322" y="5305488"/>
            <a:ext cx="1025235" cy="400110"/>
          </a:xfrm>
          <a:prstGeom prst="rect">
            <a:avLst/>
          </a:prstGeom>
          <a:solidFill>
            <a:srgbClr val="843C0C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79C457-55D6-4232-A494-D0BC42E25ABA}"/>
              </a:ext>
            </a:extLst>
          </p:cNvPr>
          <p:cNvSpPr txBox="1"/>
          <p:nvPr/>
        </p:nvSpPr>
        <p:spPr>
          <a:xfrm>
            <a:off x="118391" y="3741933"/>
            <a:ext cx="1280918" cy="400110"/>
          </a:xfrm>
          <a:prstGeom prst="rect">
            <a:avLst/>
          </a:prstGeom>
          <a:solidFill>
            <a:srgbClr val="843C0C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longitude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805C5-76CC-4DD1-AA4E-1BD2F0006D7A}"/>
              </a:ext>
            </a:extLst>
          </p:cNvPr>
          <p:cNvSpPr txBox="1"/>
          <p:nvPr/>
        </p:nvSpPr>
        <p:spPr>
          <a:xfrm>
            <a:off x="2313710" y="4149593"/>
            <a:ext cx="1025235" cy="400110"/>
          </a:xfrm>
          <a:prstGeom prst="rect">
            <a:avLst/>
          </a:prstGeom>
          <a:solidFill>
            <a:srgbClr val="843C0C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latitude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DB370-83E7-4D13-B1D3-31693009AB5F}"/>
              </a:ext>
            </a:extLst>
          </p:cNvPr>
          <p:cNvSpPr txBox="1"/>
          <p:nvPr/>
        </p:nvSpPr>
        <p:spPr>
          <a:xfrm>
            <a:off x="3792995" y="2997744"/>
            <a:ext cx="875986" cy="400110"/>
          </a:xfrm>
          <a:prstGeom prst="rect">
            <a:avLst/>
          </a:prstGeom>
          <a:solidFill>
            <a:srgbClr val="843C0C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4A3999-EC0A-485D-9BE0-49827522356A}"/>
              </a:ext>
            </a:extLst>
          </p:cNvPr>
          <p:cNvSpPr txBox="1"/>
          <p:nvPr/>
        </p:nvSpPr>
        <p:spPr>
          <a:xfrm>
            <a:off x="2148709" y="3429122"/>
            <a:ext cx="1589557" cy="400110"/>
          </a:xfrm>
          <a:prstGeom prst="rect">
            <a:avLst/>
          </a:prstGeom>
          <a:solidFill>
            <a:srgbClr val="843C0C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average stars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F2BA7CE-56C4-4966-977C-7E8599C20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327" y="2573595"/>
            <a:ext cx="6178088" cy="35601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FFEA3EF-FD91-439E-BC2E-0E644EF99399}"/>
              </a:ext>
            </a:extLst>
          </p:cNvPr>
          <p:cNvSpPr txBox="1"/>
          <p:nvPr/>
        </p:nvSpPr>
        <p:spPr>
          <a:xfrm>
            <a:off x="10836197" y="4465600"/>
            <a:ext cx="663076" cy="400110"/>
          </a:xfrm>
          <a:prstGeom prst="rect">
            <a:avLst/>
          </a:prstGeom>
          <a:solidFill>
            <a:srgbClr val="843C0C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9E6FCF-C573-4984-B58B-4BFE8C0240E3}"/>
              </a:ext>
            </a:extLst>
          </p:cNvPr>
          <p:cNvSpPr txBox="1"/>
          <p:nvPr/>
        </p:nvSpPr>
        <p:spPr>
          <a:xfrm>
            <a:off x="10126465" y="2885605"/>
            <a:ext cx="709732" cy="400110"/>
          </a:xfrm>
          <a:prstGeom prst="rect">
            <a:avLst/>
          </a:prstGeom>
          <a:solidFill>
            <a:srgbClr val="843C0C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D4613A-4AED-4E2C-9485-63A68FF5C100}"/>
              </a:ext>
            </a:extLst>
          </p:cNvPr>
          <p:cNvSpPr txBox="1"/>
          <p:nvPr/>
        </p:nvSpPr>
        <p:spPr>
          <a:xfrm>
            <a:off x="8272138" y="6245650"/>
            <a:ext cx="830302" cy="400110"/>
          </a:xfrm>
          <a:prstGeom prst="rect">
            <a:avLst/>
          </a:prstGeom>
          <a:solidFill>
            <a:srgbClr val="843C0C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useful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7EEF9F-ECAC-4E31-84DE-BB97C85C9008}"/>
              </a:ext>
            </a:extLst>
          </p:cNvPr>
          <p:cNvSpPr txBox="1"/>
          <p:nvPr/>
        </p:nvSpPr>
        <p:spPr>
          <a:xfrm>
            <a:off x="9463625" y="6235427"/>
            <a:ext cx="830302" cy="400110"/>
          </a:xfrm>
          <a:prstGeom prst="rect">
            <a:avLst/>
          </a:prstGeom>
          <a:solidFill>
            <a:srgbClr val="843C0C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funny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E62389-CD32-4E3D-93E3-AFD68089CA41}"/>
              </a:ext>
            </a:extLst>
          </p:cNvPr>
          <p:cNvSpPr txBox="1"/>
          <p:nvPr/>
        </p:nvSpPr>
        <p:spPr>
          <a:xfrm>
            <a:off x="10558169" y="6235427"/>
            <a:ext cx="830302" cy="400110"/>
          </a:xfrm>
          <a:prstGeom prst="rect">
            <a:avLst/>
          </a:prstGeom>
          <a:solidFill>
            <a:srgbClr val="843C0C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6F0202-55C7-461E-98E6-A4E1D367C726}"/>
              </a:ext>
            </a:extLst>
          </p:cNvPr>
          <p:cNvSpPr txBox="1"/>
          <p:nvPr/>
        </p:nvSpPr>
        <p:spPr>
          <a:xfrm>
            <a:off x="0" y="1718537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Restaurant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F17A7-0754-4DA5-9B68-B7BBE705C893}"/>
              </a:ext>
            </a:extLst>
          </p:cNvPr>
          <p:cNvSpPr txBox="1"/>
          <p:nvPr/>
        </p:nvSpPr>
        <p:spPr>
          <a:xfrm>
            <a:off x="5964372" y="1718537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Reviews</a:t>
            </a:r>
          </a:p>
        </p:txBody>
      </p:sp>
    </p:spTree>
    <p:extLst>
      <p:ext uri="{BB962C8B-B14F-4D97-AF65-F5344CB8AC3E}">
        <p14:creationId xmlns:p14="http://schemas.microsoft.com/office/powerpoint/2010/main" val="198468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1398054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3)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Data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Analysis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6F0202-55C7-461E-98E6-A4E1D367C726}"/>
              </a:ext>
            </a:extLst>
          </p:cNvPr>
          <p:cNvSpPr txBox="1"/>
          <p:nvPr/>
        </p:nvSpPr>
        <p:spPr>
          <a:xfrm>
            <a:off x="0" y="1718537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Closed Business contain lesser nulls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F17A7-0754-4DA5-9B68-B7BBE705C893}"/>
              </a:ext>
            </a:extLst>
          </p:cNvPr>
          <p:cNvSpPr txBox="1"/>
          <p:nvPr/>
        </p:nvSpPr>
        <p:spPr>
          <a:xfrm>
            <a:off x="5964372" y="1718537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Huge Class Imbalance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594735C-E609-4A7A-A58E-76197EF51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60" y="2587579"/>
            <a:ext cx="5004478" cy="422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43EDEB3E-9C5D-4C20-98E6-0487381DE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574" y="2322583"/>
            <a:ext cx="5827594" cy="475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29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1398054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3)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Data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Analysis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6F0202-55C7-461E-98E6-A4E1D367C726}"/>
              </a:ext>
            </a:extLst>
          </p:cNvPr>
          <p:cNvSpPr txBox="1"/>
          <p:nvPr/>
        </p:nvSpPr>
        <p:spPr>
          <a:xfrm>
            <a:off x="3048001" y="1718537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Restaurants Surpass Others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6A6EDD8-A300-4B32-8CD5-B147F725BA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" t="1321" r="5959" b="54827"/>
          <a:stretch/>
        </p:blipFill>
        <p:spPr bwMode="auto">
          <a:xfrm>
            <a:off x="0" y="2470606"/>
            <a:ext cx="12093783" cy="343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4945</TotalTime>
  <Words>699</Words>
  <Application>Microsoft Office PowerPoint</Application>
  <PresentationFormat>Widescreen</PresentationFormat>
  <Paragraphs>201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Malgun Gothic</vt:lpstr>
      <vt:lpstr>Arial</vt:lpstr>
      <vt:lpstr>Calibri</vt:lpstr>
      <vt:lpstr>Calibri Light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Tinsae G. Alemayehu</dc:creator>
  <cp:lastModifiedBy>Tinsae G. Alemayehu</cp:lastModifiedBy>
  <cp:revision>120</cp:revision>
  <dcterms:created xsi:type="dcterms:W3CDTF">2019-01-28T03:48:14Z</dcterms:created>
  <dcterms:modified xsi:type="dcterms:W3CDTF">2019-02-05T18:56:39Z</dcterms:modified>
</cp:coreProperties>
</file>