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90" r:id="rId6"/>
    <p:sldId id="291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3" r:id="rId16"/>
    <p:sldId id="278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843C0C"/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323E-A758-421E-8DFA-41BE73D9D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5EC5-8BD5-4DFA-8402-0D253690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1BEE-4C27-44C2-8F5A-A15838D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47D2-1DE5-42D0-A4BE-2E8CF7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072-DA30-4A8F-A009-18D847B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FF7-431A-4852-9159-3B21BED3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28F9-7F31-473E-87BD-939FFAB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647F-5BCA-4753-B127-E7DD131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5827-3610-4D96-99F4-7A8A63F1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B9C6-E259-4FAE-B4A8-FDFF2321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97C44-3407-4BA7-8149-CBAFD3D4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3DE-A011-46C1-9D84-3350B2AF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621E-4B68-4663-B7EE-F7E5436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24AB-18FE-40F9-91E5-14B68C0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2C63-4472-40E5-968D-D51E8AD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D821-63D7-4B7F-AA3E-CDA60827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3C1B-212A-4F5C-8C95-40ECB6C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C8FB-29DB-49C2-9C77-ED9BF89B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5DBB-57A9-4DDA-80D9-4EC9B4CF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3F50-3340-41E6-8F0B-9323331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BBD-718E-4AE8-866B-AD567496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CDFC-AA6A-440E-8915-F231A83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9030-42D0-4A61-BD37-6839253F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9E83-405E-4024-AA69-BA125BC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379B-D89B-4FF8-B3CE-F77DB46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79C0-50CB-42C1-B1F6-EB7C0EBA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3D9-C1B6-4325-A30D-380DD6D2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CB98-1442-487A-B46D-D3ABD2D7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6564-6EDA-4889-ACC3-C7C55858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6933-514C-434A-8E12-CC86C1D8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20E0-BCD2-4075-A174-76CC312A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B7D-6105-4031-892C-06B42A5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0A7B-8054-4725-8086-9948FA63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B9B31-79DB-4B80-8771-5992F4D6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54F34-57F7-4AA8-B6BF-1DCDAA82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3860-35D2-438B-8EEE-19028595A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B456-B226-4F02-BF0A-634E2C3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3B6EA-71F9-4CDB-BEFC-B5F6307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E7BC-0556-4F57-8FF1-81873991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12A-60D3-4B75-B96E-41375082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19E3-78C0-4B7C-9971-D7824A3A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E2AA8-9EBA-4D67-B042-EC9E2FF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3663-B27C-4568-AD1A-77988D8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BEBE3-BBDE-4858-A080-46E946ED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36613-1CA4-445B-B88C-CFA16043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B099A-C06B-445D-8F31-BC3C6307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FB8C-AAB6-4E82-81CD-0238D023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3D1C-4685-4611-B982-34E8FAC6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C5C3-9BAB-4B37-9466-70B966FC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6236-B2A7-4887-A256-BC768FC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5DEE-1568-42FD-969A-CE3E67B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EB04-B6FC-4E36-9ED0-E7C06E4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52C-3460-40AD-B19A-9CFE7646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A15A-46D9-43ED-B8D5-4890D1BA7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3C5E-B5E7-42BF-BEEE-58FFB1F3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EEA7-2288-401F-8DEF-C0A2EF7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03E7-B165-4A04-931F-FD41C2A9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1A991-0B88-42A8-A9D7-114F96E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B15FD-C2B4-47CA-A0F7-7C32A24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1FEC-435B-43F9-A814-94D7B009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CFB8-6481-4AE8-88E8-4F8081F00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9CD5-2318-4DCD-9AF4-11B8DA21DA3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7F2E-4992-4031-A39E-FA1E5C20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B28A-50BB-4BC6-87F8-719BAA2AE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staurant background">
            <a:extLst>
              <a:ext uri="{FF2B5EF4-FFF2-40B4-BE49-F238E27FC236}">
                <a16:creationId xmlns:a16="http://schemas.microsoft.com/office/drawing/2014/main" id="{81462C84-4AB6-49D6-A481-E7A96C4F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5640"/>
            <a:ext cx="12192000" cy="75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83F7F6A-7A57-48F6-9CEA-74BE7F159617}"/>
              </a:ext>
            </a:extLst>
          </p:cNvPr>
          <p:cNvSpPr txBox="1">
            <a:spLocks/>
          </p:cNvSpPr>
          <p:nvPr/>
        </p:nvSpPr>
        <p:spPr>
          <a:xfrm>
            <a:off x="0" y="2881745"/>
            <a:ext cx="12192000" cy="1094509"/>
          </a:xfrm>
          <a:prstGeom prst="snip2DiagRect">
            <a:avLst/>
          </a:prstGeom>
          <a:solidFill>
            <a:srgbClr val="843C0C">
              <a:alpha val="34118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Predicting Restaurants Closure</a:t>
            </a:r>
          </a:p>
        </p:txBody>
      </p:sp>
    </p:spTree>
    <p:extLst>
      <p:ext uri="{BB962C8B-B14F-4D97-AF65-F5344CB8AC3E}">
        <p14:creationId xmlns:p14="http://schemas.microsoft.com/office/powerpoint/2010/main" val="36942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1" y="1579988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Closure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0589B-A00E-474B-B36C-0948CE72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" y="2029576"/>
            <a:ext cx="6243825" cy="48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Number of Reviews by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FB07E-CAB1-4D54-A96F-616FBC6E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3" y="2241757"/>
            <a:ext cx="11770828" cy="4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E2AA52-CAE9-4BAE-866F-836507EBB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7892"/>
          <a:stretch/>
        </p:blipFill>
        <p:spPr bwMode="auto">
          <a:xfrm>
            <a:off x="955342" y="1700368"/>
            <a:ext cx="7833816" cy="5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47634-450C-4E35-B60D-58518E753FBD}"/>
              </a:ext>
            </a:extLst>
          </p:cNvPr>
          <p:cNvSpPr txBox="1"/>
          <p:nvPr/>
        </p:nvSpPr>
        <p:spPr>
          <a:xfrm>
            <a:off x="8911988" y="2272605"/>
            <a:ext cx="3280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open restaurants received reviews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BB8C-FEB8-4D40-BBA5-FD04ADB977BB}"/>
              </a:ext>
            </a:extLst>
          </p:cNvPr>
          <p:cNvSpPr txBox="1"/>
          <p:nvPr/>
        </p:nvSpPr>
        <p:spPr>
          <a:xfrm>
            <a:off x="8911988" y="5144320"/>
            <a:ext cx="328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restaurants were closed 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2016</a:t>
            </a:r>
            <a:r>
              <a:rPr lang="en-US" sz="2800" dirty="0"/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BFD376-A84E-4129-A17D-29D1CB28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" y="2367499"/>
            <a:ext cx="6061706" cy="43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23504C-9702-4980-8C22-4CA00D4C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55" y="2334940"/>
            <a:ext cx="5755851" cy="4411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678D3-7FFF-43A5-9082-494AE8C29A6A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8114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2905431" y="168783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Age of a Restaurant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237293" y="2403016"/>
            <a:ext cx="5863988" cy="277114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group by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year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most recent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year 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append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the years to 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A4705-4364-4A87-BF0A-2979292FD633}"/>
              </a:ext>
            </a:extLst>
          </p:cNvPr>
          <p:cNvSpPr/>
          <p:nvPr/>
        </p:nvSpPr>
        <p:spPr>
          <a:xfrm>
            <a:off x="6096000" y="2477827"/>
            <a:ext cx="6096000" cy="1616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using the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recent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2018 -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earliest_review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_ year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BDF304-2284-4E50-9F68-D965B345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94037"/>
              </p:ext>
            </p:extLst>
          </p:nvPr>
        </p:nvGraphicFramePr>
        <p:xfrm>
          <a:off x="91716" y="5394960"/>
          <a:ext cx="12100283" cy="146304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802225">
                  <a:extLst>
                    <a:ext uri="{9D8B030D-6E8A-4147-A177-3AD203B41FA5}">
                      <a16:colId xmlns:a16="http://schemas.microsoft.com/office/drawing/2014/main" val="1774264886"/>
                    </a:ext>
                  </a:extLst>
                </a:gridCol>
                <a:gridCol w="1282713">
                  <a:extLst>
                    <a:ext uri="{9D8B030D-6E8A-4147-A177-3AD203B41FA5}">
                      <a16:colId xmlns:a16="http://schemas.microsoft.com/office/drawing/2014/main" val="1020245628"/>
                    </a:ext>
                  </a:extLst>
                </a:gridCol>
                <a:gridCol w="1732636">
                  <a:extLst>
                    <a:ext uri="{9D8B030D-6E8A-4147-A177-3AD203B41FA5}">
                      <a16:colId xmlns:a16="http://schemas.microsoft.com/office/drawing/2014/main" val="1185645561"/>
                    </a:ext>
                  </a:extLst>
                </a:gridCol>
                <a:gridCol w="1831242">
                  <a:extLst>
                    <a:ext uri="{9D8B030D-6E8A-4147-A177-3AD203B41FA5}">
                      <a16:colId xmlns:a16="http://schemas.microsoft.com/office/drawing/2014/main" val="2026847344"/>
                    </a:ext>
                  </a:extLst>
                </a:gridCol>
                <a:gridCol w="1535426">
                  <a:extLst>
                    <a:ext uri="{9D8B030D-6E8A-4147-A177-3AD203B41FA5}">
                      <a16:colId xmlns:a16="http://schemas.microsoft.com/office/drawing/2014/main" val="2940409431"/>
                    </a:ext>
                  </a:extLst>
                </a:gridCol>
                <a:gridCol w="1605858">
                  <a:extLst>
                    <a:ext uri="{9D8B030D-6E8A-4147-A177-3AD203B41FA5}">
                      <a16:colId xmlns:a16="http://schemas.microsoft.com/office/drawing/2014/main" val="2193451075"/>
                    </a:ext>
                  </a:extLst>
                </a:gridCol>
                <a:gridCol w="2310183">
                  <a:extLst>
                    <a:ext uri="{9D8B030D-6E8A-4147-A177-3AD203B41FA5}">
                      <a16:colId xmlns:a16="http://schemas.microsoft.com/office/drawing/2014/main" val="4045814034"/>
                    </a:ext>
                  </a:extLst>
                </a:gridCol>
              </a:tblGrid>
              <a:tr h="219843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is_open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average_stars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review_count</a:t>
                      </a:r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age_of_restaurant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47696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51.049673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-114.079977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96322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43.840905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-79.399604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9961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43.677807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-79.444674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5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6362880" y="2591345"/>
            <a:ext cx="5524320" cy="315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 I used only one chunk 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due to memory limitation</a:t>
            </a:r>
          </a:p>
          <a:p>
            <a:pPr algn="l">
              <a:lnSpc>
                <a:spcPts val="3000"/>
              </a:lnSpc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distinct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business ids :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indices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of reviews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indices =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[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]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average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word count 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    append data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5593695" y="1565808"/>
            <a:ext cx="1004611" cy="105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142215" y="5054711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 Per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2B2BE-ECFD-4A5A-8F62-BC31D1035491}"/>
              </a:ext>
            </a:extLst>
          </p:cNvPr>
          <p:cNvSpPr txBox="1"/>
          <p:nvPr/>
        </p:nvSpPr>
        <p:spPr>
          <a:xfrm>
            <a:off x="142216" y="2591345"/>
            <a:ext cx="5686906" cy="2386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apply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CountVectorizer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Palatino Linotype" panose="02040502050505030304" pitchFamily="18" charset="0"/>
              </a:rPr>
              <a:t>to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review_text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    save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the data</a:t>
            </a:r>
          </a:p>
        </p:txBody>
      </p:sp>
      <p:pic>
        <p:nvPicPr>
          <p:cNvPr id="11273" name="Picture 9" descr="Related image">
            <a:extLst>
              <a:ext uri="{FF2B5EF4-FFF2-40B4-BE49-F238E27FC236}">
                <a16:creationId xmlns:a16="http://schemas.microsoft.com/office/drawing/2014/main" id="{4355AEBE-C990-411F-B7C9-FD9D725D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86" y="5941100"/>
            <a:ext cx="882909" cy="8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D637D-9ACD-4B95-BF91-C34E3B9EDAA3}"/>
              </a:ext>
            </a:extLst>
          </p:cNvPr>
          <p:cNvSpPr txBox="1"/>
          <p:nvPr/>
        </p:nvSpPr>
        <p:spPr>
          <a:xfrm>
            <a:off x="6933063" y="6069725"/>
            <a:ext cx="275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392710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Sparse + Dense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217728" y="2431297"/>
            <a:ext cx="569430" cy="59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0" y="5418240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Train/Test Split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B7FA1-0EAD-485E-97C8-5503AB76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82" y="2504841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3994</a:t>
            </a:r>
            <a:r>
              <a:rPr lang="en-US" altLang="en-US" sz="2800" dirty="0"/>
              <a:t> sparse matrix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3D0A04-83B6-4E44-9E69-ABEDF4D6D823}"/>
              </a:ext>
            </a:extLst>
          </p:cNvPr>
          <p:cNvGrpSpPr/>
          <p:nvPr/>
        </p:nvGrpSpPr>
        <p:grpSpPr>
          <a:xfrm>
            <a:off x="2200963" y="3032200"/>
            <a:ext cx="596764" cy="596764"/>
            <a:chOff x="1675964" y="2159760"/>
            <a:chExt cx="1099145" cy="1099145"/>
          </a:xfrm>
          <a:solidFill>
            <a:schemeClr val="accent2">
              <a:lumMod val="50000"/>
            </a:schemeClr>
          </a:solidFill>
        </p:grpSpPr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D1A13F8F-3D86-4C03-8A5B-5EB73510A34F}"/>
                </a:ext>
              </a:extLst>
            </p:cNvPr>
            <p:cNvSpPr/>
            <p:nvPr/>
          </p:nvSpPr>
          <p:spPr>
            <a:xfrm>
              <a:off x="1675964" y="2159760"/>
              <a:ext cx="1099145" cy="1099145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lus Sign 4">
              <a:extLst>
                <a:ext uri="{FF2B5EF4-FFF2-40B4-BE49-F238E27FC236}">
                  <a16:creationId xmlns:a16="http://schemas.microsoft.com/office/drawing/2014/main" id="{C2A6294D-FDD2-4361-854D-482AAD9089F3}"/>
                </a:ext>
              </a:extLst>
            </p:cNvPr>
            <p:cNvSpPr txBox="1"/>
            <p:nvPr/>
          </p:nvSpPr>
          <p:spPr>
            <a:xfrm>
              <a:off x="1821656" y="2580073"/>
              <a:ext cx="807761" cy="2585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Equals 20">
            <a:extLst>
              <a:ext uri="{FF2B5EF4-FFF2-40B4-BE49-F238E27FC236}">
                <a16:creationId xmlns:a16="http://schemas.microsoft.com/office/drawing/2014/main" id="{A00C9D7E-D177-4B72-9C08-2758FCBA7AA5}"/>
              </a:ext>
            </a:extLst>
          </p:cNvPr>
          <p:cNvSpPr/>
          <p:nvPr/>
        </p:nvSpPr>
        <p:spPr>
          <a:xfrm>
            <a:off x="2200963" y="4160461"/>
            <a:ext cx="596764" cy="596764"/>
          </a:xfrm>
          <a:prstGeom prst="mathEqual">
            <a:avLst/>
          </a:prstGeom>
          <a:solidFill>
            <a:srgbClr val="843C0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8DA012-6B38-4BA9-B178-CA19FBCC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6" y="3633103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en-US" sz="2800" dirty="0"/>
              <a:t> dense matrix </a:t>
            </a:r>
          </a:p>
        </p:txBody>
      </p:sp>
      <p:pic>
        <p:nvPicPr>
          <p:cNvPr id="24" name="Picture 6" descr="Image result for geographical">
            <a:extLst>
              <a:ext uri="{FF2B5EF4-FFF2-40B4-BE49-F238E27FC236}">
                <a16:creationId xmlns:a16="http://schemas.microsoft.com/office/drawing/2014/main" id="{03CE5F92-9160-4868-B66A-6D842CA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8" y="3579952"/>
            <a:ext cx="642154" cy="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8C962C-4B76-4BA1-9009-A573C0C2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51" y="4832458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3999</a:t>
            </a:r>
            <a:r>
              <a:rPr lang="en-US" altLang="en-US" sz="2800" dirty="0"/>
              <a:t> sparse matrix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0B210-46C2-45B7-B8B1-96C86D5EEC87}"/>
              </a:ext>
            </a:extLst>
          </p:cNvPr>
          <p:cNvSpPr txBox="1"/>
          <p:nvPr/>
        </p:nvSpPr>
        <p:spPr>
          <a:xfrm>
            <a:off x="6926419" y="3936403"/>
            <a:ext cx="504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Pipelines</a:t>
            </a:r>
            <a:r>
              <a:rPr lang="en-US" sz="2800" dirty="0">
                <a:solidFill>
                  <a:srgbClr val="0D0D0D"/>
                </a:solidFill>
              </a:rPr>
              <a:t> can apply all transformations across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folds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8EB578-3243-413A-B7EB-9D50ECFBD105}"/>
              </a:ext>
            </a:extLst>
          </p:cNvPr>
          <p:cNvSpPr txBox="1"/>
          <p:nvPr/>
        </p:nvSpPr>
        <p:spPr>
          <a:xfrm>
            <a:off x="6225646" y="2298749"/>
            <a:ext cx="5734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The train-test split is done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before</a:t>
            </a:r>
            <a:r>
              <a:rPr lang="en-US" sz="2800" dirty="0">
                <a:solidFill>
                  <a:srgbClr val="0D0D0D"/>
                </a:solidFill>
              </a:rPr>
              <a:t> any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feature transformation </a:t>
            </a:r>
            <a:r>
              <a:rPr lang="en-US" sz="2800" dirty="0">
                <a:solidFill>
                  <a:srgbClr val="0D0D0D"/>
                </a:solidFill>
              </a:rPr>
              <a:t>that uses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all data</a:t>
            </a:r>
            <a:r>
              <a:rPr lang="en-US" sz="2800" dirty="0">
                <a:solidFill>
                  <a:srgbClr val="0D0D0D"/>
                </a:solidFill>
              </a:rPr>
              <a:t> to prevent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data leakage</a:t>
            </a:r>
          </a:p>
        </p:txBody>
      </p:sp>
      <p:pic>
        <p:nvPicPr>
          <p:cNvPr id="15363" name="Picture 3" descr="Image result for sklearn">
            <a:extLst>
              <a:ext uri="{FF2B5EF4-FFF2-40B4-BE49-F238E27FC236}">
                <a16:creationId xmlns:a16="http://schemas.microsoft.com/office/drawing/2014/main" id="{B600CF54-2EDC-489B-80E1-8933DDF6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79" y="3905274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Image result for sklearn">
            <a:extLst>
              <a:ext uri="{FF2B5EF4-FFF2-40B4-BE49-F238E27FC236}">
                <a16:creationId xmlns:a16="http://schemas.microsoft.com/office/drawing/2014/main" id="{4D5EAB93-268C-4184-AF85-BB4C0689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29" y="5126311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E8D70-5150-4852-AF1C-08117C3AC6F7}"/>
              </a:ext>
            </a:extLst>
          </p:cNvPr>
          <p:cNvSpPr txBox="1"/>
          <p:nvPr/>
        </p:nvSpPr>
        <p:spPr>
          <a:xfrm>
            <a:off x="6912764" y="4969985"/>
            <a:ext cx="5047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 pipeline can be used to transform train set and test set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separately</a:t>
            </a:r>
          </a:p>
        </p:txBody>
      </p:sp>
    </p:spTree>
    <p:extLst>
      <p:ext uri="{BB962C8B-B14F-4D97-AF65-F5344CB8AC3E}">
        <p14:creationId xmlns:p14="http://schemas.microsoft.com/office/powerpoint/2010/main" val="31243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338" name="Picture 2" descr="Image result for geopy">
            <a:extLst>
              <a:ext uri="{FF2B5EF4-FFF2-40B4-BE49-F238E27FC236}">
                <a16:creationId xmlns:a16="http://schemas.microsoft.com/office/drawing/2014/main" id="{E55E4A95-A78A-4CAC-87CA-41F5E17F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0" b="20723"/>
          <a:stretch/>
        </p:blipFill>
        <p:spPr bwMode="auto">
          <a:xfrm>
            <a:off x="5235135" y="1751715"/>
            <a:ext cx="172173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95E014A7-A80C-4488-A9DD-3B7CD556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" y="4237389"/>
            <a:ext cx="6072115" cy="25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Distance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3399-147A-4A2E-9CC0-30ECF3A91C73}"/>
              </a:ext>
            </a:extLst>
          </p:cNvPr>
          <p:cNvSpPr txBox="1"/>
          <p:nvPr/>
        </p:nvSpPr>
        <p:spPr>
          <a:xfrm>
            <a:off x="-1" y="2532302"/>
            <a:ext cx="6114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Adopted </a:t>
            </a:r>
            <a:r>
              <a:rPr lang="en-US" sz="2800" dirty="0" err="1">
                <a:solidFill>
                  <a:srgbClr val="0D0D0D"/>
                </a:solidFill>
              </a:rPr>
              <a:t>GeoPy’s</a:t>
            </a:r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great_circle</a:t>
            </a:r>
            <a:r>
              <a:rPr lang="en-US" sz="2800" dirty="0">
                <a:solidFill>
                  <a:srgbClr val="0D0D0D"/>
                </a:solidFill>
              </a:rPr>
              <a:t> method to work in a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vectorized</a:t>
            </a:r>
            <a:r>
              <a:rPr lang="en-US" sz="2800" dirty="0">
                <a:solidFill>
                  <a:srgbClr val="0D0D0D"/>
                </a:solidFill>
              </a:rPr>
              <a:t> way</a:t>
            </a:r>
          </a:p>
          <a:p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602EB-436D-4DBD-BF93-6DA25CF6C962}"/>
              </a:ext>
            </a:extLst>
          </p:cNvPr>
          <p:cNvSpPr/>
          <p:nvPr/>
        </p:nvSpPr>
        <p:spPr>
          <a:xfrm>
            <a:off x="0" y="3830489"/>
            <a:ext cx="4722125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Number of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30CFE-90D6-4B50-A1BF-37CA8B3E0E6C}"/>
              </a:ext>
            </a:extLst>
          </p:cNvPr>
          <p:cNvSpPr/>
          <p:nvPr/>
        </p:nvSpPr>
        <p:spPr>
          <a:xfrm>
            <a:off x="-17729" y="4312234"/>
            <a:ext cx="3096617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Rating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EA715-EFFC-4B38-A51C-946FF9E50AB3}"/>
              </a:ext>
            </a:extLst>
          </p:cNvPr>
          <p:cNvSpPr txBox="1"/>
          <p:nvPr/>
        </p:nvSpPr>
        <p:spPr>
          <a:xfrm>
            <a:off x="5974714" y="1744893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Scaling and Normalizing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2A3A2-10E2-4FEA-AA3C-B9C9F33724E1}"/>
              </a:ext>
            </a:extLst>
          </p:cNvPr>
          <p:cNvSpPr txBox="1"/>
          <p:nvPr/>
        </p:nvSpPr>
        <p:spPr>
          <a:xfrm>
            <a:off x="6337901" y="2584873"/>
            <a:ext cx="561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Removed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Longitude</a:t>
            </a:r>
            <a:r>
              <a:rPr lang="en-US" sz="2800" dirty="0">
                <a:solidFill>
                  <a:srgbClr val="0D0D0D"/>
                </a:solidFill>
              </a:rPr>
              <a:t> and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Latitude</a:t>
            </a:r>
            <a:r>
              <a:rPr lang="en-US" sz="2800" dirty="0">
                <a:solidFill>
                  <a:srgbClr val="0D0D0D"/>
                </a:solidFill>
              </a:rPr>
              <a:t> because they are correlated with many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90AB7-FE59-4491-8FCD-D0E9F4DF3C6F}"/>
              </a:ext>
            </a:extLst>
          </p:cNvPr>
          <p:cNvSpPr txBox="1"/>
          <p:nvPr/>
        </p:nvSpPr>
        <p:spPr>
          <a:xfrm>
            <a:off x="6337901" y="4048031"/>
            <a:ext cx="561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StandardScaler</a:t>
            </a:r>
            <a:r>
              <a:rPr lang="en-US" sz="2800" dirty="0">
                <a:solidFill>
                  <a:srgbClr val="0D0D0D"/>
                </a:solidFill>
              </a:rPr>
              <a:t>: </a:t>
            </a:r>
            <a:r>
              <a:rPr lang="en-US" sz="2800" dirty="0" err="1">
                <a:solidFill>
                  <a:srgbClr val="0D0D0D"/>
                </a:solidFill>
              </a:rPr>
              <a:t>distance_features</a:t>
            </a:r>
            <a:r>
              <a:rPr lang="en-US" sz="2800" dirty="0">
                <a:solidFill>
                  <a:srgbClr val="0D0D0D"/>
                </a:solidFill>
              </a:rPr>
              <a:t> , average stars, </a:t>
            </a:r>
            <a:r>
              <a:rPr lang="en-US" sz="2800" dirty="0" err="1">
                <a:solidFill>
                  <a:srgbClr val="0D0D0D"/>
                </a:solidFill>
              </a:rPr>
              <a:t>review_count</a:t>
            </a:r>
            <a:r>
              <a:rPr lang="en-US" sz="2800" dirty="0">
                <a:solidFill>
                  <a:srgbClr val="0D0D0D"/>
                </a:solidFill>
              </a:rPr>
              <a:t>, 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DF955-72D5-4222-BF06-5A8855013249}"/>
              </a:ext>
            </a:extLst>
          </p:cNvPr>
          <p:cNvSpPr txBox="1"/>
          <p:nvPr/>
        </p:nvSpPr>
        <p:spPr>
          <a:xfrm>
            <a:off x="6337902" y="5258702"/>
            <a:ext cx="56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Normalizer</a:t>
            </a:r>
            <a:r>
              <a:rPr lang="en-US" sz="2800" dirty="0">
                <a:solidFill>
                  <a:srgbClr val="0D0D0D"/>
                </a:solidFill>
              </a:rPr>
              <a:t>: bag of words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(3994)</a:t>
            </a:r>
            <a:endParaRPr lang="en-US" sz="2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316928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Class Imbalance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73499-5D8F-4AD8-81FA-A49AF997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8" y="2281516"/>
            <a:ext cx="11766163" cy="44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26463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Under sampled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9D68-F6BE-409A-A762-32A0DCA8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7" y="2488569"/>
            <a:ext cx="5952649" cy="4269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02D35-10AD-409D-9336-095A7161A1D5}"/>
              </a:ext>
            </a:extLst>
          </p:cNvPr>
          <p:cNvSpPr txBox="1"/>
          <p:nvPr/>
        </p:nvSpPr>
        <p:spPr>
          <a:xfrm>
            <a:off x="6096000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6FF74-904D-4728-951A-1507D5D61F87}"/>
              </a:ext>
            </a:extLst>
          </p:cNvPr>
          <p:cNvSpPr txBox="1"/>
          <p:nvPr/>
        </p:nvSpPr>
        <p:spPr>
          <a:xfrm>
            <a:off x="6360636" y="2543161"/>
            <a:ext cx="552432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[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('DFC’,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DistanceFeaturesCreator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('imputer’,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SimpleImputer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(strategy="mean")),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("scale-normalize",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CustomNormalizer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0100C39-DE8E-4522-AD32-FC283B07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0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BE364E-7E3F-4B71-A8E9-41CFAAC62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4" t="5458" r="3679" b="15753"/>
          <a:stretch/>
        </p:blipFill>
        <p:spPr>
          <a:xfrm>
            <a:off x="3248167" y="1579416"/>
            <a:ext cx="6564998" cy="5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16398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Baseline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0A22E-F96B-4FC3-B9A5-92C8EFF0C4FC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Unbalanced Dataset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AAB8262-3D9B-42F5-8544-011814A2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" y="2142698"/>
            <a:ext cx="5865606" cy="47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80D9B9-EBC1-4F4B-BF02-B4F08C1F28CE}"/>
              </a:ext>
            </a:extLst>
          </p:cNvPr>
          <p:cNvSpPr txBox="1"/>
          <p:nvPr/>
        </p:nvSpPr>
        <p:spPr>
          <a:xfrm>
            <a:off x="6578221" y="1605264"/>
            <a:ext cx="46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Balanced Dataset</a:t>
            </a:r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CCBE0644-2A25-4029-9F89-C370B224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57" y="2113127"/>
            <a:ext cx="59531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8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65530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Secondary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9DEF2-FD17-435F-87A5-C531C7ADEBFF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Comparing Train/Test Accuracy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781874E-884A-4549-8B39-7E435484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" y="2393521"/>
            <a:ext cx="58959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1F5CA8D-3776-452B-B813-3743EA6E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2042"/>
            <a:ext cx="5895974" cy="5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19270-3BAD-4677-BBB1-6C68DFD0CB06}"/>
              </a:ext>
            </a:extLst>
          </p:cNvPr>
          <p:cNvSpPr txBox="1"/>
          <p:nvPr/>
        </p:nvSpPr>
        <p:spPr>
          <a:xfrm>
            <a:off x="6626661" y="157941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XG-Boost</a:t>
            </a:r>
          </a:p>
        </p:txBody>
      </p:sp>
    </p:spTree>
    <p:extLst>
      <p:ext uri="{BB962C8B-B14F-4D97-AF65-F5344CB8AC3E}">
        <p14:creationId xmlns:p14="http://schemas.microsoft.com/office/powerpoint/2010/main" val="197831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260650" y="2534215"/>
            <a:ext cx="533172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Best parameter 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CV score=0.714</a:t>
            </a:r>
            <a:r>
              <a:rPr lang="en-US" sz="2800" dirty="0"/>
              <a:t>):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'C': 1.25, </a:t>
            </a:r>
          </a:p>
          <a:p>
            <a:r>
              <a:rPr lang="en-US" sz="2800" dirty="0"/>
              <a:t>	penalty': 'l2’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B70CF-9C59-4CEE-98BD-B1C83CCEBB4D}"/>
              </a:ext>
            </a:extLst>
          </p:cNvPr>
          <p:cNvSpPr txBox="1"/>
          <p:nvPr/>
        </p:nvSpPr>
        <p:spPr>
          <a:xfrm>
            <a:off x="1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8CF38-9234-4125-9B07-11A8C82DCAFA}"/>
              </a:ext>
            </a:extLst>
          </p:cNvPr>
          <p:cNvSpPr txBox="1"/>
          <p:nvPr/>
        </p:nvSpPr>
        <p:spPr>
          <a:xfrm>
            <a:off x="5823044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Final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8A7C8-9064-4411-906C-D694A85EDBB4}"/>
              </a:ext>
            </a:extLst>
          </p:cNvPr>
          <p:cNvSpPr/>
          <p:nvPr/>
        </p:nvSpPr>
        <p:spPr>
          <a:xfrm>
            <a:off x="8072938" y="3334434"/>
            <a:ext cx="124425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0.723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178763" y="2304339"/>
            <a:ext cx="375179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Best parameter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	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(CV score = 0.716)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bagging_fraction</a:t>
            </a:r>
            <a:r>
              <a:rPr lang="en-US" sz="2800" dirty="0"/>
              <a:t>': 0.7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bagging_freq</a:t>
            </a:r>
            <a:r>
              <a:rPr lang="en-US" sz="2800" dirty="0"/>
              <a:t>': 10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boosting_type</a:t>
            </a:r>
            <a:r>
              <a:rPr lang="en-US" sz="2800" dirty="0"/>
              <a:t>': '</a:t>
            </a:r>
            <a:r>
              <a:rPr lang="en-US" sz="2800" dirty="0" err="1"/>
              <a:t>gbdt</a:t>
            </a:r>
            <a:r>
              <a:rPr lang="en-US" sz="2800" dirty="0"/>
              <a:t>’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feature_fraction</a:t>
            </a:r>
            <a:r>
              <a:rPr lang="en-US" sz="2800" dirty="0"/>
              <a:t>': 0.6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learning_rate</a:t>
            </a:r>
            <a:r>
              <a:rPr lang="en-US" sz="2800" dirty="0"/>
              <a:t>': 0.01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max_bin</a:t>
            </a:r>
            <a:r>
              <a:rPr lang="en-US" sz="2800" dirty="0"/>
              <a:t>': 300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max_depth</a:t>
            </a:r>
            <a:r>
              <a:rPr lang="en-US" sz="2800" dirty="0"/>
              <a:t>':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176F-2B22-40E9-8B32-CF3F0E8B3160}"/>
              </a:ext>
            </a:extLst>
          </p:cNvPr>
          <p:cNvSpPr txBox="1"/>
          <p:nvPr/>
        </p:nvSpPr>
        <p:spPr>
          <a:xfrm>
            <a:off x="3756546" y="1719564"/>
            <a:ext cx="467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LightGBM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46846-4643-4D7C-8831-997E1BB4EDD3}"/>
              </a:ext>
            </a:extLst>
          </p:cNvPr>
          <p:cNvSpPr/>
          <p:nvPr/>
        </p:nvSpPr>
        <p:spPr>
          <a:xfrm>
            <a:off x="4235923" y="2304338"/>
            <a:ext cx="388449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'metric': '</a:t>
            </a:r>
            <a:r>
              <a:rPr lang="en-US" sz="2800" dirty="0" err="1"/>
              <a:t>binary_error</a:t>
            </a:r>
            <a:r>
              <a:rPr lang="en-US" sz="2800" dirty="0"/>
              <a:t>’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min_data_in_leaf</a:t>
            </a:r>
            <a:r>
              <a:rPr lang="en-US" sz="2800" dirty="0"/>
              <a:t>': 50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n_estimators</a:t>
            </a:r>
            <a:r>
              <a:rPr lang="en-US" sz="2800" dirty="0"/>
              <a:t>': 100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num_leaves</a:t>
            </a:r>
            <a:r>
              <a:rPr lang="en-US" sz="2800" dirty="0"/>
              <a:t>': 100</a:t>
            </a:r>
          </a:p>
          <a:p>
            <a:r>
              <a:rPr lang="en-US" sz="2800" dirty="0"/>
              <a:t> 'objective': 'binary’</a:t>
            </a:r>
          </a:p>
          <a:p>
            <a:r>
              <a:rPr lang="en-US" sz="2800" dirty="0"/>
              <a:t> '</a:t>
            </a:r>
            <a:r>
              <a:rPr lang="en-US" sz="2800" dirty="0" err="1"/>
              <a:t>reg_alpha</a:t>
            </a:r>
            <a:r>
              <a:rPr lang="en-US" sz="2800" dirty="0"/>
              <a:t>': 1.2,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reg_lambda</a:t>
            </a:r>
            <a:r>
              <a:rPr lang="en-US" sz="2800" dirty="0"/>
              <a:t>': 1.2</a:t>
            </a:r>
          </a:p>
          <a:p>
            <a:r>
              <a:rPr lang="en-US" sz="2800" dirty="0"/>
              <a:t>'subsample': 0.6</a:t>
            </a:r>
          </a:p>
          <a:p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6CDB5-20EE-43ED-872A-38A80B4BF83F}"/>
              </a:ext>
            </a:extLst>
          </p:cNvPr>
          <p:cNvSpPr/>
          <p:nvPr/>
        </p:nvSpPr>
        <p:spPr>
          <a:xfrm>
            <a:off x="8307505" y="3395990"/>
            <a:ext cx="388449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Overfitting Decreased !!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Training Score: 0.79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Testing Score: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0.71</a:t>
            </a:r>
          </a:p>
        </p:txBody>
      </p:sp>
    </p:spTree>
    <p:extLst>
      <p:ext uri="{BB962C8B-B14F-4D97-AF65-F5344CB8AC3E}">
        <p14:creationId xmlns:p14="http://schemas.microsoft.com/office/powerpoint/2010/main" val="154643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3CF8E7-2C89-42BB-915D-63881EB22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0"/>
          <a:stretch/>
        </p:blipFill>
        <p:spPr bwMode="auto">
          <a:xfrm>
            <a:off x="5352202" y="1965882"/>
            <a:ext cx="6904439" cy="44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B4A676-C5B4-4937-A354-ABB169F91D48}"/>
              </a:ext>
            </a:extLst>
          </p:cNvPr>
          <p:cNvGrpSpPr/>
          <p:nvPr/>
        </p:nvGrpSpPr>
        <p:grpSpPr>
          <a:xfrm>
            <a:off x="0" y="1954945"/>
            <a:ext cx="6904439" cy="4482438"/>
            <a:chOff x="133677" y="1579417"/>
            <a:chExt cx="6113760" cy="3969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45D53E-FB45-4038-A306-67C6960FCB03}"/>
                </a:ext>
              </a:extLst>
            </p:cNvPr>
            <p:cNvGrpSpPr/>
            <p:nvPr/>
          </p:nvGrpSpPr>
          <p:grpSpPr>
            <a:xfrm>
              <a:off x="133677" y="1579417"/>
              <a:ext cx="6113760" cy="3893128"/>
              <a:chOff x="-50305" y="1863043"/>
              <a:chExt cx="6197552" cy="394648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2464104C-AC17-4D05-90E2-38A63DD05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59" b="54801"/>
              <a:stretch/>
            </p:blipFill>
            <p:spPr bwMode="auto">
              <a:xfrm>
                <a:off x="-50305" y="1863043"/>
                <a:ext cx="6197552" cy="3338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D3ACE680-F4FA-4879-B493-4A89B3E55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811"/>
              <a:stretch/>
            </p:blipFill>
            <p:spPr bwMode="auto">
              <a:xfrm>
                <a:off x="-50305" y="5215912"/>
                <a:ext cx="6146306" cy="593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D9DA874-C6E2-4213-9EB9-762CDC3DE0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11"/>
            <a:stretch/>
          </p:blipFill>
          <p:spPr bwMode="auto">
            <a:xfrm>
              <a:off x="158953" y="4962948"/>
              <a:ext cx="6063207" cy="585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23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6B8F9-0B97-4278-9E94-9DCC40E4AFFC}"/>
              </a:ext>
            </a:extLst>
          </p:cNvPr>
          <p:cNvSpPr txBox="1"/>
          <p:nvPr/>
        </p:nvSpPr>
        <p:spPr>
          <a:xfrm>
            <a:off x="6480156" y="3111154"/>
            <a:ext cx="5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Health Inspection Data is publicly available for many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FC099-33FC-44C3-BF1A-558C5D188B88}"/>
              </a:ext>
            </a:extLst>
          </p:cNvPr>
          <p:cNvSpPr txBox="1"/>
          <p:nvPr/>
        </p:nvSpPr>
        <p:spPr>
          <a:xfrm>
            <a:off x="6540282" y="1793581"/>
            <a:ext cx="582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Getting more data about any city is possible by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scraping</a:t>
            </a:r>
            <a:r>
              <a:rPr lang="en-US" sz="2800" dirty="0"/>
              <a:t> the website or contacting them.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11 metropolitan areas, which are used in the Yelp public dataset, don’t have complete health inspection data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2">
            <a:extLst>
              <a:ext uri="{FF2B5EF4-FFF2-40B4-BE49-F238E27FC236}">
                <a16:creationId xmlns:a16="http://schemas.microsoft.com/office/drawing/2014/main" id="{9EF7E9CE-A570-4AE8-8504-B1874BA40B80}"/>
              </a:ext>
            </a:extLst>
          </p:cNvPr>
          <p:cNvSpPr>
            <a:spLocks/>
          </p:cNvSpPr>
          <p:nvPr/>
        </p:nvSpPr>
        <p:spPr bwMode="auto">
          <a:xfrm>
            <a:off x="6216251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32">
            <a:extLst>
              <a:ext uri="{FF2B5EF4-FFF2-40B4-BE49-F238E27FC236}">
                <a16:creationId xmlns:a16="http://schemas.microsoft.com/office/drawing/2014/main" id="{6AB2249F-C3E6-46FD-9A35-29CDC15A6F5D}"/>
              </a:ext>
            </a:extLst>
          </p:cNvPr>
          <p:cNvSpPr>
            <a:spLocks/>
          </p:cNvSpPr>
          <p:nvPr/>
        </p:nvSpPr>
        <p:spPr bwMode="auto">
          <a:xfrm>
            <a:off x="6156125" y="322652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97037" y="3850800"/>
            <a:ext cx="5398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tried to merge health inspection data of Las Vegas with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Nevada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restaurants </a:t>
            </a:r>
            <a:r>
              <a:rPr lang="en-US" sz="2800" dirty="0"/>
              <a:t>on Yelp Dataset.</a:t>
            </a:r>
          </a:p>
          <a:p>
            <a:r>
              <a:rPr lang="en-US" sz="2800" dirty="0"/>
              <a:t>Found only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1000</a:t>
            </a:r>
            <a:r>
              <a:rPr lang="en-US" sz="2800" dirty="0"/>
              <a:t> restaurants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A9DEF8-D548-4465-AC84-01C1EE2E2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7"/>
          <a:stretch/>
        </p:blipFill>
        <p:spPr>
          <a:xfrm>
            <a:off x="6073690" y="4274447"/>
            <a:ext cx="6118310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5)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more data </a:t>
            </a:r>
            <a:r>
              <a:rPr lang="en-US" sz="2800" dirty="0"/>
              <a:t>and do more hyperparameter tuning using high performance computer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81386" y="3911778"/>
            <a:ext cx="5398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 advanced NLP techniques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201617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58" y="5257152"/>
            <a:ext cx="2237076" cy="9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1)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278580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Problem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Statement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1" y="181552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Predict restaurant closure</a:t>
            </a:r>
          </a:p>
        </p:txBody>
      </p:sp>
      <p:pic>
        <p:nvPicPr>
          <p:cNvPr id="3078" name="Picture 6" descr="Image result for geographical">
            <a:extLst>
              <a:ext uri="{FF2B5EF4-FFF2-40B4-BE49-F238E27FC236}">
                <a16:creationId xmlns:a16="http://schemas.microsoft.com/office/drawing/2014/main" id="{B8385A3F-A75E-4704-A5D2-2E4055B6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7" y="3198783"/>
            <a:ext cx="1706393" cy="17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users opinion">
            <a:extLst>
              <a:ext uri="{FF2B5EF4-FFF2-40B4-BE49-F238E27FC236}">
                <a16:creationId xmlns:a16="http://schemas.microsoft.com/office/drawing/2014/main" id="{1D9EB424-3D71-403F-ADCC-93559DF2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07" y="3244614"/>
            <a:ext cx="2798618" cy="16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DDD0D-9CF6-41D7-94F5-F85D4DE9E71B}"/>
              </a:ext>
            </a:extLst>
          </p:cNvPr>
          <p:cNvSpPr txBox="1"/>
          <p:nvPr/>
        </p:nvSpPr>
        <p:spPr>
          <a:xfrm>
            <a:off x="487037" y="2589193"/>
            <a:ext cx="142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63610-B6B2-4658-99C0-13D17D126270}"/>
              </a:ext>
            </a:extLst>
          </p:cNvPr>
          <p:cNvSpPr txBox="1"/>
          <p:nvPr/>
        </p:nvSpPr>
        <p:spPr>
          <a:xfrm>
            <a:off x="3525336" y="2608665"/>
            <a:ext cx="21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User Reviews</a:t>
            </a:r>
          </a:p>
        </p:txBody>
      </p:sp>
      <p:pic>
        <p:nvPicPr>
          <p:cNvPr id="3082" name="Picture 10" descr="Image result for bank icon">
            <a:extLst>
              <a:ext uri="{FF2B5EF4-FFF2-40B4-BE49-F238E27FC236}">
                <a16:creationId xmlns:a16="http://schemas.microsoft.com/office/drawing/2014/main" id="{F25F0852-871D-43DB-B1CB-FE51D583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33" y="2461853"/>
            <a:ext cx="2121030" cy="205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A0DAFE-C58D-4352-8BC0-74491AA6E538}"/>
              </a:ext>
            </a:extLst>
          </p:cNvPr>
          <p:cNvSpPr txBox="1"/>
          <p:nvPr/>
        </p:nvSpPr>
        <p:spPr>
          <a:xfrm>
            <a:off x="5662828" y="177330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Who is Benefited?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885EA-8416-415D-B29B-F2CC30D35953}"/>
              </a:ext>
            </a:extLst>
          </p:cNvPr>
          <p:cNvSpPr/>
          <p:nvPr/>
        </p:nvSpPr>
        <p:spPr>
          <a:xfrm>
            <a:off x="8820934" y="2581867"/>
            <a:ext cx="326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Banks can use this model to make informed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loan</a:t>
            </a:r>
            <a:r>
              <a:rPr lang="en-US" sz="2800" dirty="0"/>
              <a:t> decisions</a:t>
            </a:r>
          </a:p>
        </p:txBody>
      </p:sp>
      <p:pic>
        <p:nvPicPr>
          <p:cNvPr id="3086" name="Picture 14" descr="Image result for investors">
            <a:extLst>
              <a:ext uri="{FF2B5EF4-FFF2-40B4-BE49-F238E27FC236}">
                <a16:creationId xmlns:a16="http://schemas.microsoft.com/office/drawing/2014/main" id="{306CC8D9-DC37-437E-B008-3C5729D4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67" y="4883014"/>
            <a:ext cx="2398163" cy="1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236AB3-7CDB-4914-AB8B-3FD4118A5225}"/>
              </a:ext>
            </a:extLst>
          </p:cNvPr>
          <p:cNvSpPr/>
          <p:nvPr/>
        </p:nvSpPr>
        <p:spPr>
          <a:xfrm>
            <a:off x="8820934" y="4434113"/>
            <a:ext cx="3266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Investors want to put their money on a restaurant that is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likely to remain </a:t>
            </a:r>
            <a:r>
              <a:rPr lang="en-US" sz="2800" dirty="0"/>
              <a:t>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14035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46" y="1793793"/>
            <a:ext cx="1799836" cy="69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214168" y="2450133"/>
            <a:ext cx="588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5,200,000</a:t>
            </a:r>
            <a:r>
              <a:rPr lang="en-US" sz="2800" dirty="0"/>
              <a:t> user reviews, </a:t>
            </a:r>
          </a:p>
          <a:p>
            <a:r>
              <a:rPr lang="en-US" sz="2800" dirty="0"/>
              <a:t>Information on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174,000</a:t>
            </a:r>
            <a:r>
              <a:rPr lang="en-US" sz="2800" dirty="0"/>
              <a:t> businesses. </a:t>
            </a:r>
          </a:p>
          <a:p>
            <a:r>
              <a:rPr lang="en-US" sz="2800" dirty="0"/>
              <a:t>It spans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11 metropolitan areas</a:t>
            </a:r>
            <a:endParaRPr lang="en-US" sz="2800" dirty="0"/>
          </a:p>
        </p:txBody>
      </p:sp>
      <p:pic>
        <p:nvPicPr>
          <p:cNvPr id="4098" name="Picture 2" descr="Image result for kaggle icon">
            <a:extLst>
              <a:ext uri="{FF2B5EF4-FFF2-40B4-BE49-F238E27FC236}">
                <a16:creationId xmlns:a16="http://schemas.microsoft.com/office/drawing/2014/main" id="{887E2F28-12D8-4EEC-9094-47AFC0C3C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" y="1748076"/>
            <a:ext cx="1548246" cy="7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https://www.kaggleusercontent.com/kf/2560548/eyJhbGciOiJkaXIiLCJlbmMiOiJBMTI4Q0JDLUhTMjU2In0..w50XmbDFaNqFkZitmYvg7Q.OD_MjxddW6aM9QcGZxZEi1RTnH4L7WFY6HSNrJ6z5T6njc2BSbc3jOZN9qud_MHHz6UFwSF1_W85kQp7Kp-BGzbn3Jl7frJlYZSkF3rmRAhRH7RcIYip_153tGwRieK_N1FfADQUmIr4s0XwzDhbmPJlHCZRUZdbH77zAUcdDhc.WE3EV7arucRbWsk_rQR4Fg/__results___files/__results___14_0.png">
            <a:extLst>
              <a:ext uri="{FF2B5EF4-FFF2-40B4-BE49-F238E27FC236}">
                <a16:creationId xmlns:a16="http://schemas.microsoft.com/office/drawing/2014/main" id="{DE8FFE25-252F-45CF-B904-DBCC4B69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89" y="1854912"/>
            <a:ext cx="12418779" cy="41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s://www.kaggleusercontent.com/kf/2560548/eyJhbGciOiJkaXIiLCJlbmMiOiJBMTI4Q0JDLUhTMjU2In0..w50XmbDFaNqFkZitmYvg7Q.OD_MjxddW6aM9QcGZxZEi1RTnH4L7WFY6HSNrJ6z5T6njc2BSbc3jOZN9qud_MHHz6UFwSF1_W85kQp7Kp-BGzbn3Jl7frJlYZSkF3rmRAhRH7RcIYip_153tGwRieK_N1FfADQUmIr4s0XwzDhbmPJlHCZRUZdbH77zAUcdDhc.WE3EV7arucRbWsk_rQR4Fg/__results___files/__results___7_0.png">
            <a:extLst>
              <a:ext uri="{FF2B5EF4-FFF2-40B4-BE49-F238E27FC236}">
                <a16:creationId xmlns:a16="http://schemas.microsoft.com/office/drawing/2014/main" id="{E5A352C8-41FC-41EF-921B-3E8E725A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4" y="1785132"/>
            <a:ext cx="10188772" cy="55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EAD0A8-B04A-47AE-A223-53366D6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2573595"/>
            <a:ext cx="5652655" cy="4407338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F7D4C-94AF-49FD-A6CE-02FD1741F5B5}"/>
              </a:ext>
            </a:extLst>
          </p:cNvPr>
          <p:cNvSpPr txBox="1"/>
          <p:nvPr/>
        </p:nvSpPr>
        <p:spPr>
          <a:xfrm>
            <a:off x="2337322" y="5305488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9C457-55D6-4232-A494-D0BC42E25ABA}"/>
              </a:ext>
            </a:extLst>
          </p:cNvPr>
          <p:cNvSpPr txBox="1"/>
          <p:nvPr/>
        </p:nvSpPr>
        <p:spPr>
          <a:xfrm>
            <a:off x="118391" y="3741933"/>
            <a:ext cx="1280918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longitude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805C5-76CC-4DD1-AA4E-1BD2F0006D7A}"/>
              </a:ext>
            </a:extLst>
          </p:cNvPr>
          <p:cNvSpPr txBox="1"/>
          <p:nvPr/>
        </p:nvSpPr>
        <p:spPr>
          <a:xfrm>
            <a:off x="2313710" y="4149593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B370-83E7-4D13-B1D3-31693009AB5F}"/>
              </a:ext>
            </a:extLst>
          </p:cNvPr>
          <p:cNvSpPr txBox="1"/>
          <p:nvPr/>
        </p:nvSpPr>
        <p:spPr>
          <a:xfrm>
            <a:off x="3792995" y="2997744"/>
            <a:ext cx="87598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A3999-EC0A-485D-9BE0-49827522356A}"/>
              </a:ext>
            </a:extLst>
          </p:cNvPr>
          <p:cNvSpPr txBox="1"/>
          <p:nvPr/>
        </p:nvSpPr>
        <p:spPr>
          <a:xfrm>
            <a:off x="2148709" y="3429122"/>
            <a:ext cx="1589557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average stars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2BA7CE-56C4-4966-977C-7E8599C2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27" y="2573595"/>
            <a:ext cx="6178088" cy="356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FEA3EF-FD91-439E-BC2E-0E644EF99399}"/>
              </a:ext>
            </a:extLst>
          </p:cNvPr>
          <p:cNvSpPr txBox="1"/>
          <p:nvPr/>
        </p:nvSpPr>
        <p:spPr>
          <a:xfrm>
            <a:off x="10836197" y="4465600"/>
            <a:ext cx="66307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E6FCF-C573-4984-B58B-4BFE8C0240E3}"/>
              </a:ext>
            </a:extLst>
          </p:cNvPr>
          <p:cNvSpPr txBox="1"/>
          <p:nvPr/>
        </p:nvSpPr>
        <p:spPr>
          <a:xfrm>
            <a:off x="10126465" y="2885605"/>
            <a:ext cx="70973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4613A-4AED-4E2C-9485-63A68FF5C100}"/>
              </a:ext>
            </a:extLst>
          </p:cNvPr>
          <p:cNvSpPr txBox="1"/>
          <p:nvPr/>
        </p:nvSpPr>
        <p:spPr>
          <a:xfrm>
            <a:off x="8272138" y="6245650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EEF9F-ECAC-4E31-84DE-BB97C85C9008}"/>
              </a:ext>
            </a:extLst>
          </p:cNvPr>
          <p:cNvSpPr txBox="1"/>
          <p:nvPr/>
        </p:nvSpPr>
        <p:spPr>
          <a:xfrm>
            <a:off x="9463625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62389-CD32-4E3D-93E3-AFD68089CA41}"/>
              </a:ext>
            </a:extLst>
          </p:cNvPr>
          <p:cNvSpPr txBox="1"/>
          <p:nvPr/>
        </p:nvSpPr>
        <p:spPr>
          <a:xfrm>
            <a:off x="10558169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98468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Closed Business contain lesser nulls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Huge Class Imbalance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94735C-E609-4A7A-A58E-76197EF5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0" y="2587579"/>
            <a:ext cx="5004478" cy="42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3EDEB3E-9C5D-4C20-98E6-0487381DE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74" y="2322583"/>
            <a:ext cx="5827594" cy="47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9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Restaurants Surpass Others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A6EDD8-A300-4B32-8CD5-B147F725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1321" r="5959" b="54827"/>
          <a:stretch/>
        </p:blipFill>
        <p:spPr bwMode="auto">
          <a:xfrm>
            <a:off x="0" y="2470606"/>
            <a:ext cx="12093783" cy="3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703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Malgun Gothic</vt:lpstr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Tinsae G. Alemayehu</dc:creator>
  <cp:lastModifiedBy>Tinsae G. Alemayehu</cp:lastModifiedBy>
  <cp:revision>118</cp:revision>
  <dcterms:created xsi:type="dcterms:W3CDTF">2019-01-28T03:48:14Z</dcterms:created>
  <dcterms:modified xsi:type="dcterms:W3CDTF">2019-02-05T04:06:56Z</dcterms:modified>
</cp:coreProperties>
</file>