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77" r:id="rId3"/>
    <p:sldId id="435" r:id="rId4"/>
    <p:sldId id="1113" r:id="rId5"/>
    <p:sldId id="1114" r:id="rId6"/>
    <p:sldId id="430" r:id="rId7"/>
    <p:sldId id="1110" r:id="rId8"/>
    <p:sldId id="1104" r:id="rId9"/>
    <p:sldId id="1105" r:id="rId10"/>
    <p:sldId id="1108" r:id="rId11"/>
    <p:sldId id="1107" r:id="rId12"/>
    <p:sldId id="1109" r:id="rId13"/>
    <p:sldId id="10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1" autoAdjust="0"/>
    <p:restoredTop sz="94660"/>
  </p:normalViewPr>
  <p:slideViewPr>
    <p:cSldViewPr snapToGrid="0">
      <p:cViewPr varScale="1">
        <p:scale>
          <a:sx n="102" d="100"/>
          <a:sy n="102" d="100"/>
        </p:scale>
        <p:origin x="22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extLst>
      <p:ext uri="{BB962C8B-B14F-4D97-AF65-F5344CB8AC3E}">
        <p14:creationId xmlns:p14="http://schemas.microsoft.com/office/powerpoint/2010/main" val="3005153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Does smart pointers always solve our problems?</a:t>
            </a:r>
          </a:p>
          <a:p>
            <a:r>
              <a:rPr lang="en-US" altLang="zh-CN"/>
              <a:t>Can we do this?</a:t>
            </a:r>
          </a:p>
        </p:txBody>
      </p:sp>
      <p:pic>
        <p:nvPicPr>
          <p:cNvPr id="4" name="图片 3"/>
          <p:cNvPicPr>
            <a:picLocks noChangeAspect="1"/>
          </p:cNvPicPr>
          <p:nvPr/>
        </p:nvPicPr>
        <p:blipFill>
          <a:blip r:embed="rId2"/>
          <a:stretch>
            <a:fillRect/>
          </a:stretch>
        </p:blipFill>
        <p:spPr>
          <a:xfrm>
            <a:off x="3543300" y="2663825"/>
            <a:ext cx="3123565" cy="2176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p:txBody>
          <a:bodyPr/>
          <a:lstStyle/>
          <a:p>
            <a:r>
              <a:rPr lang="en-US" altLang="zh-CN"/>
              <a:t>C++ provides shared pointer to help manage your dynamic memory.</a:t>
            </a:r>
          </a:p>
          <a:p>
            <a:r>
              <a:rPr lang="en-US" altLang="zh-CN"/>
              <a:t>You can make several shared pointers points to one piece of memory.</a:t>
            </a:r>
          </a:p>
          <a:p>
            <a:r>
              <a:rPr lang="en-US" altLang="zh-CN"/>
              <a:t>If the last one of them is released, the dynamic memory is released.</a:t>
            </a:r>
          </a:p>
        </p:txBody>
      </p:sp>
      <p:pic>
        <p:nvPicPr>
          <p:cNvPr id="4" name="图片 3"/>
          <p:cNvPicPr>
            <a:picLocks noChangeAspect="1"/>
          </p:cNvPicPr>
          <p:nvPr/>
        </p:nvPicPr>
        <p:blipFill>
          <a:blip r:embed="rId2"/>
          <a:stretch>
            <a:fillRect/>
          </a:stretch>
        </p:blipFill>
        <p:spPr>
          <a:xfrm>
            <a:off x="1534795" y="3199130"/>
            <a:ext cx="3612515" cy="2838450"/>
          </a:xfrm>
          <a:prstGeom prst="rect">
            <a:avLst/>
          </a:prstGeom>
        </p:spPr>
      </p:pic>
      <p:pic>
        <p:nvPicPr>
          <p:cNvPr id="5" name="图片 4"/>
          <p:cNvPicPr>
            <a:picLocks noChangeAspect="1"/>
          </p:cNvPicPr>
          <p:nvPr/>
        </p:nvPicPr>
        <p:blipFill>
          <a:blip r:embed="rId3"/>
          <a:stretch>
            <a:fillRect/>
          </a:stretch>
        </p:blipFill>
        <p:spPr>
          <a:xfrm>
            <a:off x="6203950" y="3451860"/>
            <a:ext cx="3608070" cy="1183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a:xfrm>
            <a:off x="838199" y="1003780"/>
            <a:ext cx="11053879" cy="4849968"/>
          </a:xfrm>
        </p:spPr>
        <p:txBody>
          <a:bodyPr/>
          <a:lstStyle/>
          <a:p>
            <a:r>
              <a:rPr lang="en-US" altLang="zh-CN"/>
              <a:t>Does shared pointer always releases memory?</a:t>
            </a:r>
          </a:p>
          <a:p>
            <a:r>
              <a:rPr lang="en-US" altLang="zh-CN"/>
              <a:t>Can we do this?</a:t>
            </a:r>
          </a:p>
        </p:txBody>
      </p:sp>
      <p:pic>
        <p:nvPicPr>
          <p:cNvPr id="4" name="图片 3"/>
          <p:cNvPicPr>
            <a:picLocks noChangeAspect="1"/>
          </p:cNvPicPr>
          <p:nvPr/>
        </p:nvPicPr>
        <p:blipFill>
          <a:blip r:embed="rId2"/>
          <a:stretch>
            <a:fillRect/>
          </a:stretch>
        </p:blipFill>
        <p:spPr>
          <a:xfrm>
            <a:off x="3834765" y="1464310"/>
            <a:ext cx="3462655" cy="5393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3" name="内容占位符 2"/>
          <p:cNvSpPr>
            <a:spLocks noGrp="1"/>
          </p:cNvSpPr>
          <p:nvPr>
            <p:ph idx="1"/>
          </p:nvPr>
        </p:nvSpPr>
        <p:spPr>
          <a:xfrm>
            <a:off x="197225" y="1326994"/>
            <a:ext cx="11694854" cy="5020017"/>
          </a:xfrm>
        </p:spPr>
        <p:txBody>
          <a:bodyPr>
            <a:normAutofit lnSpcReduction="10000"/>
          </a:bodyPr>
          <a:lstStyle/>
          <a:p>
            <a:r>
              <a:rPr lang="en-US" altLang="zh-CN" b="0" dirty="0">
                <a:effectLst/>
              </a:rPr>
              <a:t>Create a class Matrix </a:t>
            </a:r>
            <a:r>
              <a:rPr lang="en-US" altLang="zh-CN" dirty="0"/>
              <a:t>to describe a matrix</a:t>
            </a:r>
            <a:r>
              <a:rPr lang="en-US" altLang="zh-CN" b="0" dirty="0">
                <a:effectLst/>
              </a:rPr>
              <a:t>. The element type is float. </a:t>
            </a:r>
            <a:r>
              <a:rPr lang="en-US" altLang="zh-CN" dirty="0"/>
              <a:t>One member of the class is </a:t>
            </a:r>
            <a:r>
              <a:rPr lang="en-US" altLang="zh-CN" dirty="0" err="1">
                <a:solidFill>
                  <a:srgbClr val="0000CC"/>
                </a:solidFill>
              </a:rPr>
              <a:t>shared_ptr</a:t>
            </a:r>
            <a:r>
              <a:rPr lang="en-US" altLang="zh-CN" dirty="0">
                <a:solidFill>
                  <a:srgbClr val="0000CC"/>
                </a:solidFill>
              </a:rPr>
              <a:t>&lt;&gt;</a:t>
            </a:r>
            <a:r>
              <a:rPr lang="en-US" altLang="zh-CN" dirty="0"/>
              <a:t> for the matrix data. </a:t>
            </a:r>
            <a:endParaRPr lang="en-US" altLang="zh-CN" b="0" dirty="0">
              <a:effectLst/>
            </a:endParaRPr>
          </a:p>
          <a:p>
            <a:r>
              <a:rPr lang="en-US" altLang="zh-CN" dirty="0"/>
              <a:t>The two matrices can share the same data through a copy constructor or a copy assignment.</a:t>
            </a:r>
            <a:endParaRPr lang="en-US" altLang="zh-CN" b="0" dirty="0">
              <a:effectLst/>
            </a:endParaRPr>
          </a:p>
          <a:p>
            <a:r>
              <a:rPr lang="en-US" altLang="zh-CN" b="0" dirty="0">
                <a:effectLst/>
              </a:rPr>
              <a:t>The following code can run smoothly without memory problems.</a:t>
            </a:r>
            <a:endParaRPr lang="en-US" altLang="zh-CN" sz="1600" b="0" dirty="0">
              <a:effectLst/>
            </a:endParaRPr>
          </a:p>
          <a:p>
            <a:endParaRPr lang="en-US" altLang="zh-CN" sz="1600" dirty="0">
              <a:latin typeface="Consolas" panose="020B0609020204030204" pitchFamily="49" charset="0"/>
            </a:endParaRPr>
          </a:p>
          <a:p>
            <a:pPr marL="685800" lvl="1" indent="0">
              <a:buNone/>
            </a:pPr>
            <a:r>
              <a:rPr lang="en-US" altLang="zh-CN" sz="2000" dirty="0">
                <a:effectLst/>
                <a:latin typeface="Consolas" panose="020B0609020204030204" pitchFamily="49" charset="0"/>
                <a:cs typeface="Consolas" panose="020B0609020204030204" pitchFamily="49" charset="0"/>
              </a:rPr>
              <a:t>class Matrix{...};</a:t>
            </a:r>
          </a:p>
          <a:p>
            <a:pPr marL="685800" lvl="1" indent="0">
              <a:buNone/>
            </a:pPr>
            <a:r>
              <a:rPr lang="en-US" altLang="zh-CN" sz="2000" dirty="0">
                <a:effectLst/>
                <a:latin typeface="Consolas" panose="020B0609020204030204" pitchFamily="49" charset="0"/>
                <a:cs typeface="Consolas" panose="020B0609020204030204" pitchFamily="49" charset="0"/>
              </a:rPr>
              <a:t>Matrix a(3,4);</a:t>
            </a:r>
          </a:p>
          <a:p>
            <a:pPr marL="685800" lvl="1" indent="0">
              <a:buNone/>
            </a:pPr>
            <a:r>
              <a:rPr lang="en-US" altLang="zh-CN" sz="2000" dirty="0">
                <a:effectLst/>
                <a:latin typeface="Consolas" panose="020B0609020204030204" pitchFamily="49" charset="0"/>
                <a:cs typeface="Consolas" panose="020B0609020204030204" pitchFamily="49" charset="0"/>
              </a:rPr>
              <a:t>Matrix b(3,4);</a:t>
            </a:r>
          </a:p>
          <a:p>
            <a:pPr marL="685800" lvl="1" indent="0">
              <a:buNone/>
            </a:pPr>
            <a:r>
              <a:rPr lang="en-US" altLang="zh-CN" sz="2000" dirty="0">
                <a:effectLst/>
                <a:latin typeface="Consolas" panose="020B0609020204030204" pitchFamily="49" charset="0"/>
                <a:cs typeface="Consolas" panose="020B0609020204030204" pitchFamily="49" charset="0"/>
              </a:rPr>
              <a:t>Matrix c = a + b;</a:t>
            </a:r>
          </a:p>
          <a:p>
            <a:pPr marL="685800" lvl="1" indent="0">
              <a:buNone/>
            </a:pPr>
            <a:r>
              <a:rPr lang="en-US" altLang="zh-CN" sz="2000" dirty="0">
                <a:effectLst/>
                <a:latin typeface="Consolas" panose="020B0609020204030204" pitchFamily="49" charset="0"/>
                <a:cs typeface="Consolas" panose="020B0609020204030204" pitchFamily="49" charset="0"/>
              </a:rPr>
              <a:t>Matrix d = a;</a:t>
            </a:r>
          </a:p>
          <a:p>
            <a:pPr marL="685800" lvl="1" indent="0">
              <a:buNone/>
            </a:pPr>
            <a:r>
              <a:rPr lang="en-US" altLang="zh-CN" sz="2000" dirty="0">
                <a:effectLst/>
                <a:latin typeface="Consolas" panose="020B0609020204030204" pitchFamily="49" charset="0"/>
                <a:cs typeface="Consolas" panose="020B0609020204030204" pitchFamily="49" charset="0"/>
              </a:rPr>
              <a:t>d = b;</a:t>
            </a:r>
            <a:endParaRPr lang="en-US" altLang="zh-CN" sz="1200" dirty="0">
              <a:effectLst/>
              <a:latin typeface="Consolas" panose="020B0609020204030204" pitchFamily="49" charset="0"/>
              <a:cs typeface="Consolas" panose="020B0609020204030204" pitchFamily="49" charset="0"/>
            </a:endParaRP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Dynamic memory in classes</a:t>
            </a:r>
          </a:p>
        </p:txBody>
      </p:sp>
      <p:sp>
        <p:nvSpPr>
          <p:cNvPr id="3" name="内容占位符 2"/>
          <p:cNvSpPr>
            <a:spLocks noGrp="1"/>
          </p:cNvSpPr>
          <p:nvPr>
            <p:ph idx="1"/>
          </p:nvPr>
        </p:nvSpPr>
        <p:spPr>
          <a:xfrm>
            <a:off x="838200" y="1676618"/>
            <a:ext cx="11053879" cy="2387382"/>
          </a:xfrm>
        </p:spPr>
        <p:txBody>
          <a:bodyPr/>
          <a:lstStyle/>
          <a:p>
            <a:pPr marL="285750" indent="-285750">
              <a:buFont typeface="Arial" panose="020B0604020202020204" pitchFamily="34" charset="0"/>
              <a:buChar char="•"/>
            </a:pPr>
            <a:r>
              <a:rPr lang="en-US" altLang="zh-CN" dirty="0">
                <a:sym typeface="+mn-ea"/>
              </a:rPr>
              <a:t>Constructor, destructor, copy constructor and assignment operator</a:t>
            </a:r>
          </a:p>
          <a:p>
            <a:pPr marL="285750" indent="-285750">
              <a:buFont typeface="Arial" panose="020B0604020202020204" pitchFamily="34" charset="0"/>
              <a:buChar char="•"/>
            </a:pPr>
            <a:r>
              <a:rPr lang="en-US" altLang="zh-CN" dirty="0">
                <a:sym typeface="+mn-ea"/>
              </a:rPr>
              <a:t>Smart pointers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a:extLst>
              <a:ext uri="{FF2B5EF4-FFF2-40B4-BE49-F238E27FC236}">
                <a16:creationId xmlns:a16="http://schemas.microsoft.com/office/drawing/2014/main" id="{3B06219F-0D77-1C7B-A764-B8CA0646B2E7}"/>
              </a:ext>
            </a:extLst>
          </p:cNvPr>
          <p:cNvSpPr txBox="1"/>
          <p:nvPr/>
        </p:nvSpPr>
        <p:spPr>
          <a:xfrm>
            <a:off x="518648" y="4290059"/>
            <a:ext cx="11217558" cy="830997"/>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hard copy(deep copy) and another is soft copy(shallow copy).</a:t>
            </a:r>
            <a:endParaRPr lang="zh-CN" altLang="zh-CN"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6F5C86-8FD4-C879-607D-FC94F4085D33}"/>
              </a:ext>
            </a:extLst>
          </p:cNvPr>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a:extLst>
              <a:ext uri="{FF2B5EF4-FFF2-40B4-BE49-F238E27FC236}">
                <a16:creationId xmlns:a16="http://schemas.microsoft.com/office/drawing/2014/main" id="{BECC18DE-BE9D-9BDA-1780-04080B58EC19}"/>
              </a:ext>
            </a:extLst>
          </p:cNvPr>
          <p:cNvGrpSpPr/>
          <p:nvPr/>
        </p:nvGrpSpPr>
        <p:grpSpPr>
          <a:xfrm>
            <a:off x="1318608" y="3668180"/>
            <a:ext cx="10137151" cy="821114"/>
            <a:chOff x="1318608" y="3668180"/>
            <a:chExt cx="10137151" cy="821114"/>
          </a:xfrm>
        </p:grpSpPr>
        <p:sp>
          <p:nvSpPr>
            <p:cNvPr id="6" name="矩形 5">
              <a:extLst>
                <a:ext uri="{FF2B5EF4-FFF2-40B4-BE49-F238E27FC236}">
                  <a16:creationId xmlns:a16="http://schemas.microsoft.com/office/drawing/2014/main" id="{B868F367-AF08-8830-ECA0-88887B8A5C87}"/>
                </a:ext>
              </a:extLst>
            </p:cNvPr>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a:extLst>
                <a:ext uri="{FF2B5EF4-FFF2-40B4-BE49-F238E27FC236}">
                  <a16:creationId xmlns:a16="http://schemas.microsoft.com/office/drawing/2014/main" id="{CD822B66-9750-1112-0CEA-600B175B8EFB}"/>
                </a:ext>
              </a:extLst>
            </p:cNvPr>
            <p:cNvCxnSpPr>
              <a:cxnSpLocks/>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AE62E4-BA52-150D-B85D-1A0B4C6486EB}"/>
                </a:ext>
              </a:extLst>
            </p:cNvPr>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a:extLst>
              <a:ext uri="{FF2B5EF4-FFF2-40B4-BE49-F238E27FC236}">
                <a16:creationId xmlns:a16="http://schemas.microsoft.com/office/drawing/2014/main" id="{44B57ADD-1669-B956-BBA7-E97F48D268DE}"/>
              </a:ext>
            </a:extLst>
          </p:cNvPr>
          <p:cNvGrpSpPr/>
          <p:nvPr/>
        </p:nvGrpSpPr>
        <p:grpSpPr>
          <a:xfrm>
            <a:off x="1369412" y="4476351"/>
            <a:ext cx="10604362" cy="738545"/>
            <a:chOff x="1244720" y="3695890"/>
            <a:chExt cx="10604362" cy="738545"/>
          </a:xfrm>
        </p:grpSpPr>
        <p:sp>
          <p:nvSpPr>
            <p:cNvPr id="12" name="矩形 11">
              <a:extLst>
                <a:ext uri="{FF2B5EF4-FFF2-40B4-BE49-F238E27FC236}">
                  <a16:creationId xmlns:a16="http://schemas.microsoft.com/office/drawing/2014/main" id="{C9C30739-A47C-8B52-33A6-FC890E9EDD02}"/>
                </a:ext>
              </a:extLst>
            </p:cNvPr>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a:extLst>
                <a:ext uri="{FF2B5EF4-FFF2-40B4-BE49-F238E27FC236}">
                  <a16:creationId xmlns:a16="http://schemas.microsoft.com/office/drawing/2014/main" id="{E2155856-731A-D79C-C940-978E398D14DF}"/>
                </a:ext>
              </a:extLst>
            </p:cNvPr>
            <p:cNvCxnSpPr>
              <a:cxnSpLocks/>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1B3D923-5A19-68DF-6551-3C11854A9237}"/>
                </a:ext>
              </a:extLst>
            </p:cNvPr>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a:extLst>
              <a:ext uri="{FF2B5EF4-FFF2-40B4-BE49-F238E27FC236}">
                <a16:creationId xmlns:a16="http://schemas.microsoft.com/office/drawing/2014/main" id="{0E621F60-65EC-447C-E11C-DF07D490897B}"/>
              </a:ext>
            </a:extLst>
          </p:cNvPr>
          <p:cNvGrpSpPr/>
          <p:nvPr/>
        </p:nvGrpSpPr>
        <p:grpSpPr>
          <a:xfrm>
            <a:off x="920581" y="5544897"/>
            <a:ext cx="7157556" cy="1121203"/>
            <a:chOff x="1272428" y="3501930"/>
            <a:chExt cx="7157556" cy="1121203"/>
          </a:xfrm>
        </p:grpSpPr>
        <p:sp>
          <p:nvSpPr>
            <p:cNvPr id="19" name="矩形 18">
              <a:extLst>
                <a:ext uri="{FF2B5EF4-FFF2-40B4-BE49-F238E27FC236}">
                  <a16:creationId xmlns:a16="http://schemas.microsoft.com/office/drawing/2014/main" id="{0C970871-DB57-91B7-CDAA-606FEDCFBE26}"/>
                </a:ext>
              </a:extLst>
            </p:cNvPr>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a:extLst>
                <a:ext uri="{FF2B5EF4-FFF2-40B4-BE49-F238E27FC236}">
                  <a16:creationId xmlns:a16="http://schemas.microsoft.com/office/drawing/2014/main" id="{72B8D355-34A8-4E4E-4157-E59F01A78C7B}"/>
                </a:ext>
              </a:extLst>
            </p:cNvPr>
            <p:cNvCxnSpPr>
              <a:cxnSpLocks/>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68E70DB-7AC6-F1A1-39F9-C6FDB6D12CE1}"/>
                </a:ext>
              </a:extLst>
            </p:cNvPr>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a:extLst>
              <a:ext uri="{FF2B5EF4-FFF2-40B4-BE49-F238E27FC236}">
                <a16:creationId xmlns:a16="http://schemas.microsoft.com/office/drawing/2014/main" id="{F56192BA-D001-8CEB-60C0-56BC33985F56}"/>
              </a:ext>
            </a:extLst>
          </p:cNvPr>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a:extLst>
              <a:ext uri="{FF2B5EF4-FFF2-40B4-BE49-F238E27FC236}">
                <a16:creationId xmlns:a16="http://schemas.microsoft.com/office/drawing/2014/main" id="{462F82E7-B7D2-5808-4429-DE526A8F368E}"/>
              </a:ext>
            </a:extLst>
          </p:cNvPr>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a:extLst>
              <a:ext uri="{FF2B5EF4-FFF2-40B4-BE49-F238E27FC236}">
                <a16:creationId xmlns:a16="http://schemas.microsoft.com/office/drawing/2014/main" id="{CAA98FCD-BFAE-C90A-2950-BE0D88CD1920}"/>
              </a:ext>
            </a:extLst>
          </p:cNvPr>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a:extLst>
              <a:ext uri="{FF2B5EF4-FFF2-40B4-BE49-F238E27FC236}">
                <a16:creationId xmlns:a16="http://schemas.microsoft.com/office/drawing/2014/main" id="{FFFD822B-AF29-B878-3464-DAB2CC250E66}"/>
              </a:ext>
            </a:extLst>
          </p:cNvPr>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7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2A101-3DAD-AF6F-6205-A9EEC4C90546}"/>
              </a:ext>
            </a:extLst>
          </p:cNvPr>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a:extLst>
              <a:ext uri="{FF2B5EF4-FFF2-40B4-BE49-F238E27FC236}">
                <a16:creationId xmlns:a16="http://schemas.microsoft.com/office/drawing/2014/main" id="{11EBF146-B8F1-839B-18D8-E72DF403E447}"/>
              </a:ext>
            </a:extLst>
          </p:cNvPr>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a:extLst>
              <a:ext uri="{FF2B5EF4-FFF2-40B4-BE49-F238E27FC236}">
                <a16:creationId xmlns:a16="http://schemas.microsoft.com/office/drawing/2014/main" id="{09F34E45-F911-6925-0396-1E30414B356D}"/>
              </a:ext>
            </a:extLst>
          </p:cNvPr>
          <p:cNvGrpSpPr/>
          <p:nvPr/>
        </p:nvGrpSpPr>
        <p:grpSpPr>
          <a:xfrm>
            <a:off x="475271" y="1043705"/>
            <a:ext cx="4549669" cy="5284938"/>
            <a:chOff x="475271" y="748145"/>
            <a:chExt cx="4549669" cy="5284938"/>
          </a:xfrm>
        </p:grpSpPr>
        <p:pic>
          <p:nvPicPr>
            <p:cNvPr id="8" name="图片 7">
              <a:extLst>
                <a:ext uri="{FF2B5EF4-FFF2-40B4-BE49-F238E27FC236}">
                  <a16:creationId xmlns:a16="http://schemas.microsoft.com/office/drawing/2014/main" id="{F703C11C-5AF2-571C-4393-419ADE71309F}"/>
                </a:ext>
              </a:extLst>
            </p:cNvPr>
            <p:cNvPicPr>
              <a:picLocks noChangeAspect="1"/>
            </p:cNvPicPr>
            <p:nvPr/>
          </p:nvPicPr>
          <p:blipFill>
            <a:blip r:embed="rId3"/>
            <a:stretch>
              <a:fillRect/>
            </a:stretch>
          </p:blipFill>
          <p:spPr>
            <a:xfrm>
              <a:off x="475271" y="748145"/>
              <a:ext cx="4549669" cy="5033818"/>
            </a:xfrm>
            <a:prstGeom prst="rect">
              <a:avLst/>
            </a:prstGeom>
          </p:spPr>
        </p:pic>
        <p:pic>
          <p:nvPicPr>
            <p:cNvPr id="10" name="图片 9">
              <a:extLst>
                <a:ext uri="{FF2B5EF4-FFF2-40B4-BE49-F238E27FC236}">
                  <a16:creationId xmlns:a16="http://schemas.microsoft.com/office/drawing/2014/main" id="{BADB3365-AAF4-3D07-5ECA-35CB4395D79B}"/>
                </a:ext>
              </a:extLst>
            </p:cNvPr>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a:extLst>
              <a:ext uri="{FF2B5EF4-FFF2-40B4-BE49-F238E27FC236}">
                <a16:creationId xmlns:a16="http://schemas.microsoft.com/office/drawing/2014/main" id="{697FAAD3-0519-983E-AE20-2635EECBDAFE}"/>
              </a:ext>
            </a:extLst>
          </p:cNvPr>
          <p:cNvGrpSpPr/>
          <p:nvPr/>
        </p:nvGrpSpPr>
        <p:grpSpPr>
          <a:xfrm>
            <a:off x="775855" y="1860369"/>
            <a:ext cx="5292795" cy="923330"/>
            <a:chOff x="775855" y="1860369"/>
            <a:chExt cx="5292795" cy="923330"/>
          </a:xfrm>
        </p:grpSpPr>
        <p:sp>
          <p:nvSpPr>
            <p:cNvPr id="13" name="文本框 12">
              <a:extLst>
                <a:ext uri="{FF2B5EF4-FFF2-40B4-BE49-F238E27FC236}">
                  <a16:creationId xmlns:a16="http://schemas.microsoft.com/office/drawing/2014/main" id="{0CFD260A-1595-7F71-9AFB-C76D672B5816}"/>
                </a:ext>
              </a:extLst>
            </p:cNvPr>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a:extLst>
                <a:ext uri="{FF2B5EF4-FFF2-40B4-BE49-F238E27FC236}">
                  <a16:creationId xmlns:a16="http://schemas.microsoft.com/office/drawing/2014/main" id="{14D34A75-1A91-F54A-E3DA-D84DEF3054A1}"/>
                </a:ext>
              </a:extLst>
            </p:cNvPr>
            <p:cNvGrpSpPr/>
            <p:nvPr/>
          </p:nvGrpSpPr>
          <p:grpSpPr>
            <a:xfrm>
              <a:off x="775855" y="2225964"/>
              <a:ext cx="1344294" cy="498763"/>
              <a:chOff x="1496287" y="3482108"/>
              <a:chExt cx="1344294" cy="498763"/>
            </a:xfrm>
          </p:grpSpPr>
          <p:sp>
            <p:nvSpPr>
              <p:cNvPr id="15" name="矩形 14">
                <a:extLst>
                  <a:ext uri="{FF2B5EF4-FFF2-40B4-BE49-F238E27FC236}">
                    <a16:creationId xmlns:a16="http://schemas.microsoft.com/office/drawing/2014/main" id="{F2D6302D-F556-E00F-F332-3C0D7A64760D}"/>
                  </a:ext>
                </a:extLst>
              </p:cNvPr>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a:extLst>
                  <a:ext uri="{FF2B5EF4-FFF2-40B4-BE49-F238E27FC236}">
                    <a16:creationId xmlns:a16="http://schemas.microsoft.com/office/drawing/2014/main" id="{9F20061B-9E7E-CCEC-39A2-15C4B7929B26}"/>
                  </a:ext>
                </a:extLst>
              </p:cNvPr>
              <p:cNvCxnSpPr>
                <a:cxnSpLocks/>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23964AFC-933F-34D4-9604-AB3249BC0AF8}"/>
              </a:ext>
            </a:extLst>
          </p:cNvPr>
          <p:cNvGrpSpPr/>
          <p:nvPr/>
        </p:nvGrpSpPr>
        <p:grpSpPr>
          <a:xfrm>
            <a:off x="1050756" y="3252548"/>
            <a:ext cx="10734843" cy="821114"/>
            <a:chOff x="1318608" y="3668180"/>
            <a:chExt cx="10734843" cy="821114"/>
          </a:xfrm>
        </p:grpSpPr>
        <p:sp>
          <p:nvSpPr>
            <p:cNvPr id="26" name="矩形 25">
              <a:extLst>
                <a:ext uri="{FF2B5EF4-FFF2-40B4-BE49-F238E27FC236}">
                  <a16:creationId xmlns:a16="http://schemas.microsoft.com/office/drawing/2014/main" id="{57C61B08-0FFF-C9D0-32C3-FE850CE4374F}"/>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a:extLst>
                <a:ext uri="{FF2B5EF4-FFF2-40B4-BE49-F238E27FC236}">
                  <a16:creationId xmlns:a16="http://schemas.microsoft.com/office/drawing/2014/main" id="{49BB23A4-2645-2301-B43A-01F202B7F634}"/>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51AE322-F95D-8878-3BFB-509AD2A9F22D}"/>
                </a:ext>
              </a:extLst>
            </p:cNvPr>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a:extLst>
              <a:ext uri="{FF2B5EF4-FFF2-40B4-BE49-F238E27FC236}">
                <a16:creationId xmlns:a16="http://schemas.microsoft.com/office/drawing/2014/main" id="{945F4DE9-538E-5C2B-9494-2749131567AD}"/>
              </a:ext>
            </a:extLst>
          </p:cNvPr>
          <p:cNvGrpSpPr/>
          <p:nvPr/>
        </p:nvGrpSpPr>
        <p:grpSpPr>
          <a:xfrm>
            <a:off x="1027666" y="3802107"/>
            <a:ext cx="10734843" cy="1227420"/>
            <a:chOff x="1318608" y="3668180"/>
            <a:chExt cx="10734843" cy="1227420"/>
          </a:xfrm>
        </p:grpSpPr>
        <p:sp>
          <p:nvSpPr>
            <p:cNvPr id="32" name="矩形 31">
              <a:extLst>
                <a:ext uri="{FF2B5EF4-FFF2-40B4-BE49-F238E27FC236}">
                  <a16:creationId xmlns:a16="http://schemas.microsoft.com/office/drawing/2014/main" id="{E863542C-14E4-CE78-229E-00782FDF98F4}"/>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a:extLst>
                <a:ext uri="{FF2B5EF4-FFF2-40B4-BE49-F238E27FC236}">
                  <a16:creationId xmlns:a16="http://schemas.microsoft.com/office/drawing/2014/main" id="{28D02DF0-E180-B9D7-FE1A-22D49ECEACE9}"/>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DA332EC-55AA-8BF2-9881-368D1E5A4297}"/>
                </a:ext>
              </a:extLst>
            </p:cNvPr>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a:extLst>
              <a:ext uri="{FF2B5EF4-FFF2-40B4-BE49-F238E27FC236}">
                <a16:creationId xmlns:a16="http://schemas.microsoft.com/office/drawing/2014/main" id="{7A183538-4853-41B6-C3BA-3E409788582A}"/>
              </a:ext>
            </a:extLst>
          </p:cNvPr>
          <p:cNvGrpSpPr/>
          <p:nvPr/>
        </p:nvGrpSpPr>
        <p:grpSpPr>
          <a:xfrm>
            <a:off x="1032285" y="4933567"/>
            <a:ext cx="9015336" cy="1684759"/>
            <a:chOff x="1318608" y="3668180"/>
            <a:chExt cx="9015336" cy="1684759"/>
          </a:xfrm>
        </p:grpSpPr>
        <p:sp>
          <p:nvSpPr>
            <p:cNvPr id="36" name="矩形 35">
              <a:extLst>
                <a:ext uri="{FF2B5EF4-FFF2-40B4-BE49-F238E27FC236}">
                  <a16:creationId xmlns:a16="http://schemas.microsoft.com/office/drawing/2014/main" id="{3890A2EB-17CF-90CB-CF91-AB9DC9EB79D5}"/>
                </a:ext>
              </a:extLst>
            </p:cNvPr>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a:extLst>
                <a:ext uri="{FF2B5EF4-FFF2-40B4-BE49-F238E27FC236}">
                  <a16:creationId xmlns:a16="http://schemas.microsoft.com/office/drawing/2014/main" id="{748B362A-066E-9670-9E4A-6E342F30537A}"/>
                </a:ext>
              </a:extLst>
            </p:cNvPr>
            <p:cNvCxnSpPr>
              <a:cxnSpLocks/>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D42BBA8-D14F-E4EA-F25C-2A3EA279C1ED}"/>
                </a:ext>
              </a:extLst>
            </p:cNvPr>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a:extLst>
              <a:ext uri="{FF2B5EF4-FFF2-40B4-BE49-F238E27FC236}">
                <a16:creationId xmlns:a16="http://schemas.microsoft.com/office/drawing/2014/main" id="{82DB3B31-2FA2-3A69-2CF5-12818BBC347E}"/>
              </a:ext>
            </a:extLst>
          </p:cNvPr>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Tree>
    <p:extLst>
      <p:ext uri="{BB962C8B-B14F-4D97-AF65-F5344CB8AC3E}">
        <p14:creationId xmlns:p14="http://schemas.microsoft.com/office/powerpoint/2010/main" val="2797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5"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2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dirty="0"/>
              <a:t>Smart pointers</a:t>
            </a:r>
          </a:p>
        </p:txBody>
      </p:sp>
      <p:sp>
        <p:nvSpPr>
          <p:cNvPr id="2" name="TextBox 1"/>
          <p:cNvSpPr txBox="1"/>
          <p:nvPr/>
        </p:nvSpPr>
        <p:spPr>
          <a:xfrm>
            <a:off x="789327" y="1512612"/>
            <a:ext cx="10217990" cy="2308324"/>
          </a:xfrm>
          <a:prstGeom prst="rect">
            <a:avLst/>
          </a:prstGeom>
          <a:noFill/>
        </p:spPr>
        <p:txBody>
          <a:bodyPr wrap="none" rtlCol="0">
            <a:spAutoFit/>
          </a:bodyPr>
          <a:lstStyle/>
          <a:p>
            <a:r>
              <a:rPr lang="en-US" altLang="zh-CN" sz="2400" dirty="0"/>
              <a:t>To make using dynamic memory easier (and safer), the new library provides two </a:t>
            </a:r>
          </a:p>
          <a:p>
            <a:r>
              <a:rPr lang="en-US" altLang="zh-CN" sz="2400" dirty="0"/>
              <a:t>smart pointer types(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manage dynamic objects. </a:t>
            </a:r>
          </a:p>
          <a:p>
            <a:r>
              <a:rPr lang="en-US" altLang="zh-CN" sz="2400" dirty="0"/>
              <a:t>A smart pointer acts like a regular pointer with the important exception that it </a:t>
            </a:r>
          </a:p>
          <a:p>
            <a:r>
              <a:rPr lang="en-US" altLang="zh-CN" sz="2400" dirty="0"/>
              <a:t>automatically deletes the object to which it points. A</a:t>
            </a:r>
            <a:r>
              <a:rPr lang="en-US" altLang="zh-CN" sz="2400" b="0" i="0" dirty="0">
                <a:solidFill>
                  <a:srgbClr val="171717"/>
                </a:solidFill>
                <a:effectLst/>
                <a:latin typeface="Segoe UI" panose="020B0502040204020203" pitchFamily="34" charset="0"/>
              </a:rPr>
              <a:t> smart pointer is a class </a:t>
            </a:r>
          </a:p>
          <a:p>
            <a:r>
              <a:rPr lang="en-US" altLang="zh-CN" sz="2400" b="0" i="0" dirty="0">
                <a:solidFill>
                  <a:srgbClr val="171717"/>
                </a:solidFill>
                <a:effectLst/>
                <a:latin typeface="Segoe UI" panose="020B0502040204020203" pitchFamily="34" charset="0"/>
              </a:rPr>
              <a:t>template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defined in the </a:t>
            </a:r>
            <a:r>
              <a:rPr lang="en-US" altLang="zh-CN" sz="2400" b="1" dirty="0">
                <a:solidFill>
                  <a:srgbClr val="171717"/>
                </a:solidFill>
                <a:latin typeface="Segoe UI" panose="020B0502040204020203" pitchFamily="34" charset="0"/>
                <a:cs typeface="Segoe UI" panose="020B0502040204020203" pitchFamily="34" charset="0"/>
              </a:rPr>
              <a:t>s</a:t>
            </a:r>
            <a:r>
              <a:rPr kumimoji="0" lang="en-US"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td</a:t>
            </a:r>
            <a:r>
              <a:rPr kumimoji="0" lang="en-US"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&lt;memory&gt;</a:t>
            </a:r>
            <a:r>
              <a:rPr kumimoji="0" lang="zh-CN"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header file.</a:t>
            </a:r>
            <a:r>
              <a:rPr kumimoji="0" lang="zh-CN" altLang="zh-CN" sz="12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a:p>
            <a:r>
              <a:rPr lang="en-US" altLang="zh-CN" sz="2400" b="0" i="0" dirty="0">
                <a:solidFill>
                  <a:srgbClr val="171717"/>
                </a:solidFill>
                <a:effectLst/>
                <a:latin typeface="Segoe UI" panose="020B0502040204020203" pitchFamily="34" charset="0"/>
              </a:rPr>
              <a:t> </a:t>
            </a:r>
            <a:endParaRPr lang="zh-CN" altLang="en-US" sz="2400" dirty="0"/>
          </a:p>
        </p:txBody>
      </p:sp>
    </p:spTree>
    <p:extLst>
      <p:ext uri="{BB962C8B-B14F-4D97-AF65-F5344CB8AC3E}">
        <p14:creationId xmlns:p14="http://schemas.microsoft.com/office/powerpoint/2010/main" val="1138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C++ provides unique pointers to help manage your dynamic memory.</a:t>
            </a:r>
          </a:p>
          <a:p>
            <a:r>
              <a:rPr lang="en-US" altLang="zh-CN"/>
              <a:t>A unique pointer object take ownership of a pointer.</a:t>
            </a:r>
          </a:p>
          <a:p>
            <a:r>
              <a:rPr lang="en-US" altLang="zh-CN"/>
              <a:t>When the unique pointer is deleted, the memory is freed too.</a:t>
            </a:r>
          </a:p>
          <a:p>
            <a:r>
              <a:rPr lang="en-US" altLang="zh-CN"/>
              <a:t>You can initialize it with a raw pointer.</a:t>
            </a:r>
          </a:p>
        </p:txBody>
      </p:sp>
      <p:pic>
        <p:nvPicPr>
          <p:cNvPr id="7" name="图片 6"/>
          <p:cNvPicPr>
            <a:picLocks noChangeAspect="1"/>
          </p:cNvPicPr>
          <p:nvPr/>
        </p:nvPicPr>
        <p:blipFill>
          <a:blip r:embed="rId2"/>
          <a:stretch>
            <a:fillRect/>
          </a:stretch>
        </p:blipFill>
        <p:spPr>
          <a:xfrm>
            <a:off x="1248410" y="3505200"/>
            <a:ext cx="5843905" cy="2760980"/>
          </a:xfrm>
          <a:prstGeom prst="rect">
            <a:avLst/>
          </a:prstGeom>
        </p:spPr>
      </p:pic>
      <p:pic>
        <p:nvPicPr>
          <p:cNvPr id="8" name="图片 7"/>
          <p:cNvPicPr>
            <a:picLocks noChangeAspect="1"/>
          </p:cNvPicPr>
          <p:nvPr/>
        </p:nvPicPr>
        <p:blipFill>
          <a:blip r:embed="rId3"/>
          <a:stretch>
            <a:fillRect/>
          </a:stretch>
        </p:blipFill>
        <p:spPr>
          <a:xfrm>
            <a:off x="7639685" y="4057015"/>
            <a:ext cx="3829050" cy="894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There are several ways to use a unique pointer:</a:t>
            </a:r>
          </a:p>
        </p:txBody>
      </p:sp>
      <p:pic>
        <p:nvPicPr>
          <p:cNvPr id="5" name="图片 4"/>
          <p:cNvPicPr>
            <a:picLocks noChangeAspect="1"/>
          </p:cNvPicPr>
          <p:nvPr/>
        </p:nvPicPr>
        <p:blipFill>
          <a:blip r:embed="rId2"/>
          <a:stretch>
            <a:fillRect/>
          </a:stretch>
        </p:blipFill>
        <p:spPr>
          <a:xfrm>
            <a:off x="6917055" y="2327910"/>
            <a:ext cx="2816860" cy="1614805"/>
          </a:xfrm>
          <a:prstGeom prst="rect">
            <a:avLst/>
          </a:prstGeom>
        </p:spPr>
      </p:pic>
      <p:pic>
        <p:nvPicPr>
          <p:cNvPr id="6" name="图片 5"/>
          <p:cNvPicPr>
            <a:picLocks noChangeAspect="1"/>
          </p:cNvPicPr>
          <p:nvPr/>
        </p:nvPicPr>
        <p:blipFill>
          <a:blip r:embed="rId3"/>
          <a:stretch>
            <a:fillRect/>
          </a:stretch>
        </p:blipFill>
        <p:spPr>
          <a:xfrm>
            <a:off x="1267460" y="2327910"/>
            <a:ext cx="4728845" cy="3019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862</Words>
  <Application>Microsoft Macintosh PowerPoint</Application>
  <PresentationFormat>宽屏</PresentationFormat>
  <Paragraphs>78</Paragraphs>
  <Slides>13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Arial</vt:lpstr>
      <vt:lpstr>Calibri</vt:lpstr>
      <vt:lpstr>Consolas</vt:lpstr>
      <vt:lpstr>Franklin Gothic Demi</vt:lpstr>
      <vt:lpstr>Franklin Gothic Medium</vt:lpstr>
      <vt:lpstr>Segoe UI</vt:lpstr>
      <vt:lpstr>Wingdings</vt:lpstr>
      <vt:lpstr>Office 主题</vt:lpstr>
      <vt:lpstr>C/C++ Program Design</vt:lpstr>
      <vt:lpstr>Dynamic memory in classes</vt:lpstr>
      <vt:lpstr>Four important member functions</vt:lpstr>
      <vt:lpstr>PowerPoint 演示文稿</vt:lpstr>
      <vt:lpstr>PowerPoint 演示文稿</vt:lpstr>
      <vt:lpstr>PowerPoint 演示文稿</vt:lpstr>
      <vt:lpstr>Smart pointers</vt:lpstr>
      <vt:lpstr>Unique pointer</vt:lpstr>
      <vt:lpstr>Unique pointer</vt:lpstr>
      <vt:lpstr>Unique pointer</vt:lpstr>
      <vt:lpstr>Shared pointer</vt:lpstr>
      <vt:lpstr>Shared pointer</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863</cp:revision>
  <dcterms:created xsi:type="dcterms:W3CDTF">2020-09-05T08:11:00Z</dcterms:created>
  <dcterms:modified xsi:type="dcterms:W3CDTF">2022-11-24T06:28:17Z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