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hadows Into Light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83FCD3-3E96-449E-A373-4B436ACD8DF5}">
  <a:tblStyle styleId="{1D83FCD3-3E96-449E-A373-4B436ACD8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adowsIntoLigh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200fc0e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200fc0e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200fc0e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200fc0e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200fc0e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200fc0e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200fc0e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200fc0e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00fc0e2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00fc0e2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00fc0e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200fc0e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00fc0e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00fc0e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00fc0e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00fc0e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00fc0e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00fc0e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00fc0e2b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200fc0e2b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200fc0e2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200fc0e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200fc0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200fc0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Light-Weight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Face Detection Challenge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EE boys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hadows Into Light"/>
                <a:ea typeface="Shadows Into Light"/>
                <a:cs typeface="Shadows Into Light"/>
                <a:sym typeface="Shadows Into Light"/>
              </a:rPr>
              <a:t>吳軍霆 周子庭 陳昱銓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Model-Size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Size : 4.9MB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Try our best to max out 5MB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When trying DCN and BiFPN, backbone size drops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950" y="953200"/>
            <a:ext cx="2992049" cy="32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Model-Loss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zh-TW">
                <a:latin typeface="Times"/>
                <a:ea typeface="Times"/>
                <a:cs typeface="Times"/>
                <a:sym typeface="Times"/>
              </a:rPr>
              <a:t>oss = L</a:t>
            </a:r>
            <a:r>
              <a:rPr baseline="-25000" lang="zh-TW">
                <a:latin typeface="Times"/>
                <a:ea typeface="Times"/>
                <a:cs typeface="Times"/>
                <a:sym typeface="Times"/>
              </a:rPr>
              <a:t>classification </a:t>
            </a:r>
            <a:r>
              <a:rPr lang="zh-TW">
                <a:latin typeface="Times"/>
                <a:ea typeface="Times"/>
                <a:cs typeface="Times"/>
                <a:sym typeface="Times"/>
              </a:rPr>
              <a:t>+  α * L</a:t>
            </a:r>
            <a:r>
              <a:rPr baseline="-25000" lang="zh-TW">
                <a:latin typeface="Times"/>
                <a:ea typeface="Times"/>
                <a:cs typeface="Times"/>
                <a:sym typeface="Times"/>
              </a:rPr>
              <a:t>bbox_regression </a:t>
            </a:r>
            <a:r>
              <a:rPr lang="zh-TW">
                <a:latin typeface="Times"/>
                <a:ea typeface="Times"/>
                <a:cs typeface="Times"/>
                <a:sym typeface="Times"/>
              </a:rPr>
              <a:t>+ L</a:t>
            </a:r>
            <a:r>
              <a:rPr baseline="-25000" lang="zh-TW">
                <a:latin typeface="Times"/>
                <a:ea typeface="Times"/>
                <a:cs typeface="Times"/>
                <a:sym typeface="Times"/>
              </a:rPr>
              <a:t>five_landmark_regression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31" name="Google Shape;331;p23"/>
          <p:cNvPicPr preferRelativeResize="0"/>
          <p:nvPr/>
        </p:nvPicPr>
        <p:blipFill rotWithShape="1">
          <a:blip r:embed="rId3">
            <a:alphaModFix/>
          </a:blip>
          <a:srcRect b="0" l="0" r="76870" t="0"/>
          <a:stretch/>
        </p:blipFill>
        <p:spPr>
          <a:xfrm>
            <a:off x="1111315" y="2281238"/>
            <a:ext cx="12227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 rotWithShape="1">
          <a:blip r:embed="rId4">
            <a:alphaModFix/>
          </a:blip>
          <a:srcRect b="0" l="26900" r="0" t="0"/>
          <a:stretch/>
        </p:blipFill>
        <p:spPr>
          <a:xfrm>
            <a:off x="4041322" y="2281238"/>
            <a:ext cx="38642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994125" y="2983475"/>
            <a:ext cx="16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CrossEntropyLoss</a:t>
            </a:r>
            <a:endParaRPr b="1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5206275" y="2983475"/>
            <a:ext cx="1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SmoothL1Loss</a:t>
            </a:r>
            <a:endParaRPr b="1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648375" y="2169175"/>
            <a:ext cx="2301600" cy="138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3934425" y="2169175"/>
            <a:ext cx="4126500" cy="138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Experiment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3" name="Google Shape;343;p24"/>
          <p:cNvGraphicFramePr/>
          <p:nvPr/>
        </p:nvGraphicFramePr>
        <p:xfrm>
          <a:off x="952500" y="1672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{1D83FCD3-3E96-449E-A373-4B436ACD8DF5}</a:tableStyleId>
              </a:tblPr>
              <a:tblGrid>
                <a:gridCol w="3292700"/>
                <a:gridCol w="1630175"/>
                <a:gridCol w="1933275"/>
              </a:tblGrid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Retina-Face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77.01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inverted residual+FPN+SSH+DCN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6.373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inverted residual+BifFPN+SSH+DCN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79.04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inverted residual+FPN+SSH+2*DCN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80.82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6.25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inverted residual+BiFPN+SSH+2*DCN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7.45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Result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 we conclude that using DCN and FPN is a better choice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Backbone size matters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choose Inverted Residual,FPN,2 layers DCN as our final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Introduction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Retina-Face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Learn the model design flow of Retina Face.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16777" t="0"/>
          <a:stretch/>
        </p:blipFill>
        <p:spPr>
          <a:xfrm>
            <a:off x="14125" y="2241125"/>
            <a:ext cx="6809324" cy="27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88600" y="2890663"/>
            <a:ext cx="1942800" cy="175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501175" y="2890675"/>
            <a:ext cx="1830600" cy="175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64100" y="2571750"/>
            <a:ext cx="2235000" cy="1167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31350" y="2423100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Feature extraction Backbone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727075" y="2423100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Feature Pyramid</a:t>
            </a:r>
            <a:endParaRPr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852150" y="21715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FF"/>
                </a:solidFill>
                <a:latin typeface="Times"/>
                <a:ea typeface="Times"/>
                <a:cs typeface="Times"/>
                <a:sym typeface="Times"/>
              </a:rPr>
              <a:t>Context Module</a:t>
            </a:r>
            <a:endParaRPr>
              <a:solidFill>
                <a:srgbClr val="FF00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057325" y="2100175"/>
            <a:ext cx="187200" cy="867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057325" y="3125800"/>
            <a:ext cx="338100" cy="867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057325" y="4151425"/>
            <a:ext cx="514200" cy="867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>
            <a:stCxn id="65" idx="3"/>
            <a:endCxn id="69" idx="1"/>
          </p:cNvCxnSpPr>
          <p:nvPr/>
        </p:nvCxnSpPr>
        <p:spPr>
          <a:xfrm flipH="1" rot="10800000">
            <a:off x="6699100" y="2534100"/>
            <a:ext cx="3582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5" idx="3"/>
            <a:endCxn id="70" idx="1"/>
          </p:cNvCxnSpPr>
          <p:nvPr/>
        </p:nvCxnSpPr>
        <p:spPr>
          <a:xfrm>
            <a:off x="6699100" y="3155700"/>
            <a:ext cx="3582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5" idx="3"/>
            <a:endCxn id="71" idx="1"/>
          </p:cNvCxnSpPr>
          <p:nvPr/>
        </p:nvCxnSpPr>
        <p:spPr>
          <a:xfrm>
            <a:off x="6699100" y="3155700"/>
            <a:ext cx="358200" cy="14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7478400" y="2384475"/>
            <a:ext cx="11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Classification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508675" y="3416188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Bbox Regression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508675" y="4460725"/>
            <a:ext cx="17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Landmark Prediction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Introduction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Tina-Face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From Tina-face we noticed that using a DCN could improve convolution ability.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25" y="2764325"/>
            <a:ext cx="6623700" cy="22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173900" y="2511225"/>
            <a:ext cx="17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Original Convolution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492375" y="2511225"/>
            <a:ext cx="19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Times"/>
                <a:ea typeface="Times"/>
                <a:cs typeface="Times"/>
                <a:sym typeface="Times"/>
              </a:rPr>
              <a:t>Deformable</a:t>
            </a:r>
            <a:r>
              <a:rPr lang="zh-TW">
                <a:solidFill>
                  <a:srgbClr val="6AA84F"/>
                </a:solidFill>
                <a:latin typeface="Times"/>
                <a:ea typeface="Times"/>
                <a:cs typeface="Times"/>
                <a:sym typeface="Times"/>
              </a:rPr>
              <a:t> Convolution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Introduction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EfficientDet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Proposed a different FPN module, called BiFPN.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Which can further strength the ability of cross-scale connections.</a:t>
            </a:r>
            <a:endParaRPr sz="140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1605925" y="2627875"/>
            <a:ext cx="1545000" cy="1881800"/>
            <a:chOff x="887200" y="2627875"/>
            <a:chExt cx="1545000" cy="1881800"/>
          </a:xfrm>
        </p:grpSpPr>
        <p:grpSp>
          <p:nvGrpSpPr>
            <p:cNvPr id="94" name="Google Shape;94;p16"/>
            <p:cNvGrpSpPr/>
            <p:nvPr/>
          </p:nvGrpSpPr>
          <p:grpSpPr>
            <a:xfrm>
              <a:off x="887200" y="2627875"/>
              <a:ext cx="213300" cy="1881800"/>
              <a:chOff x="887200" y="2627875"/>
              <a:chExt cx="213300" cy="1881800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887200" y="2627875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887200" y="3045000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887200" y="3879250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887200" y="3462125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887200" y="4296375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1583500" y="2627875"/>
              <a:ext cx="213300" cy="1881800"/>
              <a:chOff x="1735900" y="2627875"/>
              <a:chExt cx="213300" cy="1881800"/>
            </a:xfrm>
          </p:grpSpPr>
          <p:grpSp>
            <p:nvGrpSpPr>
              <p:cNvPr id="101" name="Google Shape;101;p16"/>
              <p:cNvGrpSpPr/>
              <p:nvPr/>
            </p:nvGrpSpPr>
            <p:grpSpPr>
              <a:xfrm>
                <a:off x="1735900" y="2627875"/>
                <a:ext cx="213300" cy="1881800"/>
                <a:chOff x="887200" y="2627875"/>
                <a:chExt cx="213300" cy="1881800"/>
              </a:xfrm>
            </p:grpSpPr>
            <p:sp>
              <p:nvSpPr>
                <p:cNvPr id="102" name="Google Shape;102;p16"/>
                <p:cNvSpPr/>
                <p:nvPr/>
              </p:nvSpPr>
              <p:spPr>
                <a:xfrm>
                  <a:off x="887200" y="2627875"/>
                  <a:ext cx="213300" cy="213300"/>
                </a:xfrm>
                <a:prstGeom prst="flowChartConnector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6"/>
                <p:cNvSpPr/>
                <p:nvPr/>
              </p:nvSpPr>
              <p:spPr>
                <a:xfrm>
                  <a:off x="887200" y="3045000"/>
                  <a:ext cx="213300" cy="213300"/>
                </a:xfrm>
                <a:prstGeom prst="flowChartConnector">
                  <a:avLst/>
                </a:prstGeom>
                <a:solidFill>
                  <a:srgbClr val="D9EAD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6"/>
                <p:cNvSpPr/>
                <p:nvPr/>
              </p:nvSpPr>
              <p:spPr>
                <a:xfrm>
                  <a:off x="887200" y="3879250"/>
                  <a:ext cx="213300" cy="213300"/>
                </a:xfrm>
                <a:prstGeom prst="flowChartConnector">
                  <a:avLst/>
                </a:prstGeom>
                <a:solidFill>
                  <a:srgbClr val="D9D2E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6"/>
                <p:cNvSpPr/>
                <p:nvPr/>
              </p:nvSpPr>
              <p:spPr>
                <a:xfrm>
                  <a:off x="887200" y="3462125"/>
                  <a:ext cx="213300" cy="213300"/>
                </a:xfrm>
                <a:prstGeom prst="flowChartConnector">
                  <a:avLst/>
                </a:prstGeom>
                <a:solidFill>
                  <a:srgbClr val="C9DAF8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6"/>
                <p:cNvSpPr/>
                <p:nvPr/>
              </p:nvSpPr>
              <p:spPr>
                <a:xfrm>
                  <a:off x="887200" y="4296375"/>
                  <a:ext cx="213300" cy="213300"/>
                </a:xfrm>
                <a:prstGeom prst="flowChartConnector">
                  <a:avLst/>
                </a:prstGeom>
                <a:solidFill>
                  <a:srgbClr val="E6B8A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" name="Google Shape;107;p16"/>
              <p:cNvGrpSpPr/>
              <p:nvPr/>
            </p:nvGrpSpPr>
            <p:grpSpPr>
              <a:xfrm>
                <a:off x="1842550" y="2845263"/>
                <a:ext cx="0" cy="1447025"/>
                <a:chOff x="993850" y="2841300"/>
                <a:chExt cx="0" cy="1447025"/>
              </a:xfrm>
            </p:grpSpPr>
            <p:cxnSp>
              <p:nvCxnSpPr>
                <p:cNvPr id="108" name="Google Shape;108;p16"/>
                <p:cNvCxnSpPr/>
                <p:nvPr/>
              </p:nvCxnSpPr>
              <p:spPr>
                <a:xfrm>
                  <a:off x="993850" y="2841300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09" name="Google Shape;109;p16"/>
                <p:cNvCxnSpPr/>
                <p:nvPr/>
              </p:nvCxnSpPr>
              <p:spPr>
                <a:xfrm>
                  <a:off x="993850" y="3274450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10" name="Google Shape;110;p16"/>
                <p:cNvCxnSpPr/>
                <p:nvPr/>
              </p:nvCxnSpPr>
              <p:spPr>
                <a:xfrm>
                  <a:off x="993850" y="3679538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11" name="Google Shape;111;p16"/>
                <p:cNvCxnSpPr/>
                <p:nvPr/>
              </p:nvCxnSpPr>
              <p:spPr>
                <a:xfrm>
                  <a:off x="993850" y="4084625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grpSp>
          <p:nvGrpSpPr>
            <p:cNvPr id="112" name="Google Shape;112;p16"/>
            <p:cNvGrpSpPr/>
            <p:nvPr/>
          </p:nvGrpSpPr>
          <p:grpSpPr>
            <a:xfrm>
              <a:off x="1100524" y="2734525"/>
              <a:ext cx="494214" cy="1651625"/>
              <a:chOff x="1100500" y="2734525"/>
              <a:chExt cx="635400" cy="1651625"/>
            </a:xfrm>
          </p:grpSpPr>
          <p:cxnSp>
            <p:nvCxnSpPr>
              <p:cNvPr id="113" name="Google Shape;113;p16"/>
              <p:cNvCxnSpPr/>
              <p:nvPr/>
            </p:nvCxnSpPr>
            <p:spPr>
              <a:xfrm>
                <a:off x="1100500" y="2734525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4" name="Google Shape;114;p16"/>
              <p:cNvCxnSpPr/>
              <p:nvPr/>
            </p:nvCxnSpPr>
            <p:spPr>
              <a:xfrm>
                <a:off x="1100500" y="3156450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5" name="Google Shape;115;p16"/>
              <p:cNvCxnSpPr/>
              <p:nvPr/>
            </p:nvCxnSpPr>
            <p:spPr>
              <a:xfrm>
                <a:off x="1100500" y="3568775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" name="Google Shape;116;p16"/>
              <p:cNvCxnSpPr/>
              <p:nvPr/>
            </p:nvCxnSpPr>
            <p:spPr>
              <a:xfrm>
                <a:off x="1100500" y="4000325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6"/>
              <p:cNvCxnSpPr/>
              <p:nvPr/>
            </p:nvCxnSpPr>
            <p:spPr>
              <a:xfrm>
                <a:off x="1100500" y="4386150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18" name="Google Shape;118;p16"/>
            <p:cNvCxnSpPr/>
            <p:nvPr/>
          </p:nvCxnSpPr>
          <p:spPr>
            <a:xfrm>
              <a:off x="1796800" y="2742963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6"/>
            <p:cNvCxnSpPr/>
            <p:nvPr/>
          </p:nvCxnSpPr>
          <p:spPr>
            <a:xfrm>
              <a:off x="1796800" y="3164888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6"/>
            <p:cNvCxnSpPr/>
            <p:nvPr/>
          </p:nvCxnSpPr>
          <p:spPr>
            <a:xfrm>
              <a:off x="1796800" y="3577213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16"/>
            <p:cNvCxnSpPr/>
            <p:nvPr/>
          </p:nvCxnSpPr>
          <p:spPr>
            <a:xfrm>
              <a:off x="1796800" y="4008763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2" name="Google Shape;122;p16"/>
            <p:cNvCxnSpPr/>
            <p:nvPr/>
          </p:nvCxnSpPr>
          <p:spPr>
            <a:xfrm>
              <a:off x="1796800" y="4394588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3" name="Google Shape;123;p16"/>
          <p:cNvGrpSpPr/>
          <p:nvPr/>
        </p:nvGrpSpPr>
        <p:grpSpPr>
          <a:xfrm>
            <a:off x="5509275" y="2625775"/>
            <a:ext cx="2100149" cy="1886000"/>
            <a:chOff x="3645050" y="2627875"/>
            <a:chExt cx="2100149" cy="1886000"/>
          </a:xfrm>
        </p:grpSpPr>
        <p:cxnSp>
          <p:nvCxnSpPr>
            <p:cNvPr id="124" name="Google Shape;124;p16"/>
            <p:cNvCxnSpPr/>
            <p:nvPr/>
          </p:nvCxnSpPr>
          <p:spPr>
            <a:xfrm>
              <a:off x="4448000" y="3683500"/>
              <a:ext cx="0" cy="20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25" name="Google Shape;125;p16"/>
            <p:cNvGrpSpPr/>
            <p:nvPr/>
          </p:nvGrpSpPr>
          <p:grpSpPr>
            <a:xfrm>
              <a:off x="3645050" y="2627875"/>
              <a:ext cx="2100149" cy="1886000"/>
              <a:chOff x="3645050" y="2627875"/>
              <a:chExt cx="2100149" cy="1886000"/>
            </a:xfrm>
          </p:grpSpPr>
          <p:grpSp>
            <p:nvGrpSpPr>
              <p:cNvPr id="126" name="Google Shape;126;p16"/>
              <p:cNvGrpSpPr/>
              <p:nvPr/>
            </p:nvGrpSpPr>
            <p:grpSpPr>
              <a:xfrm>
                <a:off x="3645050" y="2627875"/>
                <a:ext cx="213300" cy="1881800"/>
                <a:chOff x="887200" y="2627875"/>
                <a:chExt cx="213300" cy="1881800"/>
              </a:xfrm>
            </p:grpSpPr>
            <p:sp>
              <p:nvSpPr>
                <p:cNvPr id="127" name="Google Shape;127;p16"/>
                <p:cNvSpPr/>
                <p:nvPr/>
              </p:nvSpPr>
              <p:spPr>
                <a:xfrm>
                  <a:off x="887200" y="2627875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6"/>
                <p:cNvSpPr/>
                <p:nvPr/>
              </p:nvSpPr>
              <p:spPr>
                <a:xfrm>
                  <a:off x="887200" y="3045000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6"/>
                <p:cNvSpPr/>
                <p:nvPr/>
              </p:nvSpPr>
              <p:spPr>
                <a:xfrm>
                  <a:off x="887200" y="3879250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887200" y="3462125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887200" y="4296375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" name="Google Shape;132;p16"/>
              <p:cNvSpPr/>
              <p:nvPr/>
            </p:nvSpPr>
            <p:spPr>
              <a:xfrm>
                <a:off x="4341350" y="3045000"/>
                <a:ext cx="213300" cy="213300"/>
              </a:xfrm>
              <a:prstGeom prst="flowChartConnector">
                <a:avLst/>
              </a:prstGeom>
              <a:solidFill>
                <a:srgbClr val="D9EAD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341350" y="3879250"/>
                <a:ext cx="213300" cy="213300"/>
              </a:xfrm>
              <a:prstGeom prst="flowChartConnector">
                <a:avLst/>
              </a:prstGeom>
              <a:solidFill>
                <a:srgbClr val="D9D2E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341350" y="3462125"/>
                <a:ext cx="213300" cy="213300"/>
              </a:xfrm>
              <a:prstGeom prst="flowChartConnector">
                <a:avLst/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16"/>
              <p:cNvCxnSpPr>
                <a:stCxn id="127" idx="6"/>
              </p:cNvCxnSpPr>
              <p:nvPr/>
            </p:nvCxnSpPr>
            <p:spPr>
              <a:xfrm>
                <a:off x="3858350" y="2734525"/>
                <a:ext cx="589800" cy="31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>
                <a:off x="4448000" y="3278413"/>
                <a:ext cx="0" cy="20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7" name="Google Shape;137;p16"/>
              <p:cNvCxnSpPr>
                <a:stCxn id="133" idx="4"/>
              </p:cNvCxnSpPr>
              <p:nvPr/>
            </p:nvCxnSpPr>
            <p:spPr>
              <a:xfrm>
                <a:off x="4448000" y="4092550"/>
                <a:ext cx="589500" cy="31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>
                <a:off x="3858374" y="3156450"/>
                <a:ext cx="49421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9" name="Google Shape;139;p16"/>
              <p:cNvCxnSpPr/>
              <p:nvPr/>
            </p:nvCxnSpPr>
            <p:spPr>
              <a:xfrm>
                <a:off x="3858374" y="3568775"/>
                <a:ext cx="49421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0" name="Google Shape;140;p16"/>
              <p:cNvCxnSpPr/>
              <p:nvPr/>
            </p:nvCxnSpPr>
            <p:spPr>
              <a:xfrm>
                <a:off x="3858374" y="4000325"/>
                <a:ext cx="49421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" name="Google Shape;141;p16"/>
              <p:cNvCxnSpPr/>
              <p:nvPr/>
            </p:nvCxnSpPr>
            <p:spPr>
              <a:xfrm>
                <a:off x="3858350" y="4386275"/>
                <a:ext cx="1179300" cy="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3858350" y="2734525"/>
                <a:ext cx="11793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3" name="Google Shape;143;p16"/>
              <p:cNvCxnSpPr>
                <a:stCxn id="132" idx="6"/>
              </p:cNvCxnSpPr>
              <p:nvPr/>
            </p:nvCxnSpPr>
            <p:spPr>
              <a:xfrm>
                <a:off x="4554650" y="3151650"/>
                <a:ext cx="482700" cy="1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4" name="Google Shape;144;p16"/>
              <p:cNvCxnSpPr>
                <a:stCxn id="134" idx="6"/>
              </p:cNvCxnSpPr>
              <p:nvPr/>
            </p:nvCxnSpPr>
            <p:spPr>
              <a:xfrm>
                <a:off x="4554650" y="3568775"/>
                <a:ext cx="4827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" name="Google Shape;145;p16"/>
              <p:cNvCxnSpPr>
                <a:stCxn id="133" idx="6"/>
              </p:cNvCxnSpPr>
              <p:nvPr/>
            </p:nvCxnSpPr>
            <p:spPr>
              <a:xfrm>
                <a:off x="4554650" y="3985900"/>
                <a:ext cx="482700" cy="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46" name="Google Shape;146;p16"/>
              <p:cNvGrpSpPr/>
              <p:nvPr/>
            </p:nvGrpSpPr>
            <p:grpSpPr>
              <a:xfrm>
                <a:off x="5037650" y="2632075"/>
                <a:ext cx="213300" cy="1881800"/>
                <a:chOff x="5190050" y="2636325"/>
                <a:chExt cx="213300" cy="18818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5190050" y="2636325"/>
                  <a:ext cx="213300" cy="213300"/>
                </a:xfrm>
                <a:prstGeom prst="flowChartConnector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5190050" y="4304825"/>
                  <a:ext cx="213300" cy="213300"/>
                </a:xfrm>
                <a:prstGeom prst="flowChartConnector">
                  <a:avLst/>
                </a:prstGeom>
                <a:solidFill>
                  <a:srgbClr val="E6B8A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9" name="Google Shape;149;p16"/>
                <p:cNvCxnSpPr>
                  <a:stCxn id="148" idx="0"/>
                  <a:endCxn id="150" idx="4"/>
                </p:cNvCxnSpPr>
                <p:nvPr/>
              </p:nvCxnSpPr>
              <p:spPr>
                <a:xfrm rot="10800000">
                  <a:off x="5296700" y="4101125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51" name="Google Shape;151;p16"/>
                <p:cNvSpPr/>
                <p:nvPr/>
              </p:nvSpPr>
              <p:spPr>
                <a:xfrm>
                  <a:off x="5190050" y="3053450"/>
                  <a:ext cx="213300" cy="213300"/>
                </a:xfrm>
                <a:prstGeom prst="flowChartConnector">
                  <a:avLst/>
                </a:prstGeom>
                <a:solidFill>
                  <a:srgbClr val="D9EAD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5190050" y="3470575"/>
                  <a:ext cx="213300" cy="213300"/>
                </a:xfrm>
                <a:prstGeom prst="flowChartConnector">
                  <a:avLst/>
                </a:prstGeom>
                <a:solidFill>
                  <a:srgbClr val="C9DAF8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6"/>
                <p:cNvSpPr/>
                <p:nvPr/>
              </p:nvSpPr>
              <p:spPr>
                <a:xfrm>
                  <a:off x="5190050" y="3887700"/>
                  <a:ext cx="213300" cy="213300"/>
                </a:xfrm>
                <a:prstGeom prst="flowChartConnector">
                  <a:avLst/>
                </a:prstGeom>
                <a:solidFill>
                  <a:srgbClr val="D9D2E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3" name="Google Shape;153;p16"/>
                <p:cNvCxnSpPr/>
                <p:nvPr/>
              </p:nvCxnSpPr>
              <p:spPr>
                <a:xfrm rot="10800000">
                  <a:off x="5296700" y="3683938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4" name="Google Shape;154;p16"/>
                <p:cNvCxnSpPr/>
                <p:nvPr/>
              </p:nvCxnSpPr>
              <p:spPr>
                <a:xfrm rot="10800000">
                  <a:off x="5296700" y="3258300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5" name="Google Shape;155;p16"/>
                <p:cNvCxnSpPr/>
                <p:nvPr/>
              </p:nvCxnSpPr>
              <p:spPr>
                <a:xfrm rot="10800000">
                  <a:off x="5296700" y="2849625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156" name="Google Shape;156;p16"/>
              <p:cNvCxnSpPr/>
              <p:nvPr/>
            </p:nvCxnSpPr>
            <p:spPr>
              <a:xfrm>
                <a:off x="5241049" y="3151038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7" name="Google Shape;157;p16"/>
              <p:cNvCxnSpPr/>
              <p:nvPr/>
            </p:nvCxnSpPr>
            <p:spPr>
              <a:xfrm>
                <a:off x="5241049" y="356336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8" name="Google Shape;158;p16"/>
              <p:cNvCxnSpPr/>
              <p:nvPr/>
            </p:nvCxnSpPr>
            <p:spPr>
              <a:xfrm>
                <a:off x="5241049" y="399491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9" name="Google Shape;159;p16"/>
              <p:cNvCxnSpPr/>
              <p:nvPr/>
            </p:nvCxnSpPr>
            <p:spPr>
              <a:xfrm>
                <a:off x="5251099" y="439886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>
                <a:off x="5251099" y="273871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61" name="Google Shape;161;p16"/>
          <p:cNvSpPr txBox="1"/>
          <p:nvPr/>
        </p:nvSpPr>
        <p:spPr>
          <a:xfrm>
            <a:off x="1235425" y="42389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F2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235425" y="38022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F3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235425" y="34417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F4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235425" y="30050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F5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1235425" y="25683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F6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5138775" y="2548825"/>
            <a:ext cx="370500" cy="2039900"/>
            <a:chOff x="5093850" y="2606450"/>
            <a:chExt cx="370500" cy="20399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5093850" y="42770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F2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5093850" y="38403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F3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5093850" y="34798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F4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5093850" y="30431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F5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5093850" y="26064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F6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72" name="Google Shape;172;p16"/>
          <p:cNvSpPr txBox="1"/>
          <p:nvPr/>
        </p:nvSpPr>
        <p:spPr>
          <a:xfrm>
            <a:off x="6198300" y="4608250"/>
            <a:ext cx="7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Bi</a:t>
            </a: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FPN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2065975" y="4608250"/>
            <a:ext cx="6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FPN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3370300" y="2610175"/>
            <a:ext cx="2276100" cy="2276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Novelty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Model size constraint: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Because of 5 MB model size constraint, the feature extracor backbone needs to be more effectively and efficiently.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Therefore we introduced several solutions.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773400" y="3332575"/>
            <a:ext cx="159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>
                <a:latin typeface="Times"/>
                <a:ea typeface="Times"/>
                <a:cs typeface="Times"/>
                <a:sym typeface="Times"/>
              </a:rPr>
              <a:t>5 MB</a:t>
            </a:r>
            <a:endParaRPr sz="4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Novelty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Inverted residule module: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Change the feature extraction backbone from mobilenet v1 into mobilenet v2. Simply take the idea of inverted residual.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Prevent data from being lost during convolution downsampling.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We also did an experiment that, we expanded stage number from 3 to 4, we must cut down each stage’s inverted residual number, the result was not better.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50" y="3312950"/>
            <a:ext cx="6419774" cy="18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Novelty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FPN vs. BiFPN: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We tried both original FPN &amp; BiFPN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By using BiFPN we thought that we could get more informations across different stages and different layers of FPN.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1605925" y="2627875"/>
            <a:ext cx="1545000" cy="1881800"/>
            <a:chOff x="887200" y="2627875"/>
            <a:chExt cx="1545000" cy="1881800"/>
          </a:xfrm>
        </p:grpSpPr>
        <p:grpSp>
          <p:nvGrpSpPr>
            <p:cNvPr id="196" name="Google Shape;196;p19"/>
            <p:cNvGrpSpPr/>
            <p:nvPr/>
          </p:nvGrpSpPr>
          <p:grpSpPr>
            <a:xfrm>
              <a:off x="887200" y="2627875"/>
              <a:ext cx="213300" cy="1881800"/>
              <a:chOff x="887200" y="2627875"/>
              <a:chExt cx="213300" cy="1881800"/>
            </a:xfrm>
          </p:grpSpPr>
          <p:sp>
            <p:nvSpPr>
              <p:cNvPr id="197" name="Google Shape;197;p19"/>
              <p:cNvSpPr/>
              <p:nvPr/>
            </p:nvSpPr>
            <p:spPr>
              <a:xfrm>
                <a:off x="887200" y="2627875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887200" y="3045000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887200" y="3879250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887200" y="3462125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887200" y="4296375"/>
                <a:ext cx="213300" cy="2133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9"/>
            <p:cNvGrpSpPr/>
            <p:nvPr/>
          </p:nvGrpSpPr>
          <p:grpSpPr>
            <a:xfrm>
              <a:off x="1583500" y="2627875"/>
              <a:ext cx="213300" cy="1881800"/>
              <a:chOff x="1735900" y="2627875"/>
              <a:chExt cx="213300" cy="1881800"/>
            </a:xfrm>
          </p:grpSpPr>
          <p:grpSp>
            <p:nvGrpSpPr>
              <p:cNvPr id="203" name="Google Shape;203;p19"/>
              <p:cNvGrpSpPr/>
              <p:nvPr/>
            </p:nvGrpSpPr>
            <p:grpSpPr>
              <a:xfrm>
                <a:off x="1735900" y="2627875"/>
                <a:ext cx="213300" cy="1881800"/>
                <a:chOff x="887200" y="2627875"/>
                <a:chExt cx="213300" cy="1881800"/>
              </a:xfrm>
            </p:grpSpPr>
            <p:sp>
              <p:nvSpPr>
                <p:cNvPr id="204" name="Google Shape;204;p19"/>
                <p:cNvSpPr/>
                <p:nvPr/>
              </p:nvSpPr>
              <p:spPr>
                <a:xfrm>
                  <a:off x="887200" y="2627875"/>
                  <a:ext cx="213300" cy="213300"/>
                </a:xfrm>
                <a:prstGeom prst="flowChartConnector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9"/>
                <p:cNvSpPr/>
                <p:nvPr/>
              </p:nvSpPr>
              <p:spPr>
                <a:xfrm>
                  <a:off x="887200" y="3045000"/>
                  <a:ext cx="213300" cy="213300"/>
                </a:xfrm>
                <a:prstGeom prst="flowChartConnector">
                  <a:avLst/>
                </a:prstGeom>
                <a:solidFill>
                  <a:srgbClr val="D9EAD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887200" y="3879250"/>
                  <a:ext cx="213300" cy="213300"/>
                </a:xfrm>
                <a:prstGeom prst="flowChartConnector">
                  <a:avLst/>
                </a:prstGeom>
                <a:solidFill>
                  <a:srgbClr val="D9D2E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9"/>
                <p:cNvSpPr/>
                <p:nvPr/>
              </p:nvSpPr>
              <p:spPr>
                <a:xfrm>
                  <a:off x="887200" y="3462125"/>
                  <a:ext cx="213300" cy="213300"/>
                </a:xfrm>
                <a:prstGeom prst="flowChartConnector">
                  <a:avLst/>
                </a:prstGeom>
                <a:solidFill>
                  <a:srgbClr val="C9DAF8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9"/>
                <p:cNvSpPr/>
                <p:nvPr/>
              </p:nvSpPr>
              <p:spPr>
                <a:xfrm>
                  <a:off x="887200" y="4296375"/>
                  <a:ext cx="213300" cy="213300"/>
                </a:xfrm>
                <a:prstGeom prst="flowChartConnector">
                  <a:avLst/>
                </a:prstGeom>
                <a:solidFill>
                  <a:srgbClr val="E6B8A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" name="Google Shape;209;p19"/>
              <p:cNvGrpSpPr/>
              <p:nvPr/>
            </p:nvGrpSpPr>
            <p:grpSpPr>
              <a:xfrm>
                <a:off x="1842550" y="2845263"/>
                <a:ext cx="0" cy="1447025"/>
                <a:chOff x="993850" y="2841300"/>
                <a:chExt cx="0" cy="1447025"/>
              </a:xfrm>
            </p:grpSpPr>
            <p:cxnSp>
              <p:nvCxnSpPr>
                <p:cNvPr id="210" name="Google Shape;210;p19"/>
                <p:cNvCxnSpPr/>
                <p:nvPr/>
              </p:nvCxnSpPr>
              <p:spPr>
                <a:xfrm>
                  <a:off x="993850" y="2841300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11" name="Google Shape;211;p19"/>
                <p:cNvCxnSpPr/>
                <p:nvPr/>
              </p:nvCxnSpPr>
              <p:spPr>
                <a:xfrm>
                  <a:off x="993850" y="3274450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12" name="Google Shape;212;p19"/>
                <p:cNvCxnSpPr/>
                <p:nvPr/>
              </p:nvCxnSpPr>
              <p:spPr>
                <a:xfrm>
                  <a:off x="993850" y="3679538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13" name="Google Shape;213;p19"/>
                <p:cNvCxnSpPr/>
                <p:nvPr/>
              </p:nvCxnSpPr>
              <p:spPr>
                <a:xfrm>
                  <a:off x="993850" y="4084625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grpSp>
          <p:nvGrpSpPr>
            <p:cNvPr id="214" name="Google Shape;214;p19"/>
            <p:cNvGrpSpPr/>
            <p:nvPr/>
          </p:nvGrpSpPr>
          <p:grpSpPr>
            <a:xfrm>
              <a:off x="1100524" y="2734525"/>
              <a:ext cx="494214" cy="1651625"/>
              <a:chOff x="1100500" y="2734525"/>
              <a:chExt cx="635400" cy="1651625"/>
            </a:xfrm>
          </p:grpSpPr>
          <p:cxnSp>
            <p:nvCxnSpPr>
              <p:cNvPr id="215" name="Google Shape;215;p19"/>
              <p:cNvCxnSpPr/>
              <p:nvPr/>
            </p:nvCxnSpPr>
            <p:spPr>
              <a:xfrm>
                <a:off x="1100500" y="2734525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6" name="Google Shape;216;p19"/>
              <p:cNvCxnSpPr/>
              <p:nvPr/>
            </p:nvCxnSpPr>
            <p:spPr>
              <a:xfrm>
                <a:off x="1100500" y="3156450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7" name="Google Shape;217;p19"/>
              <p:cNvCxnSpPr/>
              <p:nvPr/>
            </p:nvCxnSpPr>
            <p:spPr>
              <a:xfrm>
                <a:off x="1100500" y="3568775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8" name="Google Shape;218;p19"/>
              <p:cNvCxnSpPr/>
              <p:nvPr/>
            </p:nvCxnSpPr>
            <p:spPr>
              <a:xfrm>
                <a:off x="1100500" y="4000325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9" name="Google Shape;219;p19"/>
              <p:cNvCxnSpPr/>
              <p:nvPr/>
            </p:nvCxnSpPr>
            <p:spPr>
              <a:xfrm>
                <a:off x="1100500" y="4386150"/>
                <a:ext cx="63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20" name="Google Shape;220;p19"/>
            <p:cNvCxnSpPr/>
            <p:nvPr/>
          </p:nvCxnSpPr>
          <p:spPr>
            <a:xfrm>
              <a:off x="1796800" y="2742963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19"/>
            <p:cNvCxnSpPr/>
            <p:nvPr/>
          </p:nvCxnSpPr>
          <p:spPr>
            <a:xfrm>
              <a:off x="1796800" y="3164888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19"/>
            <p:cNvCxnSpPr/>
            <p:nvPr/>
          </p:nvCxnSpPr>
          <p:spPr>
            <a:xfrm>
              <a:off x="1796800" y="3577213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19"/>
            <p:cNvCxnSpPr/>
            <p:nvPr/>
          </p:nvCxnSpPr>
          <p:spPr>
            <a:xfrm>
              <a:off x="1796800" y="4008763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19"/>
            <p:cNvCxnSpPr/>
            <p:nvPr/>
          </p:nvCxnSpPr>
          <p:spPr>
            <a:xfrm>
              <a:off x="1796800" y="4394588"/>
              <a:ext cx="635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5" name="Google Shape;225;p19"/>
          <p:cNvGrpSpPr/>
          <p:nvPr/>
        </p:nvGrpSpPr>
        <p:grpSpPr>
          <a:xfrm>
            <a:off x="5509275" y="2625775"/>
            <a:ext cx="2100149" cy="1886000"/>
            <a:chOff x="3645050" y="2627875"/>
            <a:chExt cx="2100149" cy="1886000"/>
          </a:xfrm>
        </p:grpSpPr>
        <p:cxnSp>
          <p:nvCxnSpPr>
            <p:cNvPr id="226" name="Google Shape;226;p19"/>
            <p:cNvCxnSpPr/>
            <p:nvPr/>
          </p:nvCxnSpPr>
          <p:spPr>
            <a:xfrm>
              <a:off x="4448000" y="3683500"/>
              <a:ext cx="0" cy="20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27" name="Google Shape;227;p19"/>
            <p:cNvGrpSpPr/>
            <p:nvPr/>
          </p:nvGrpSpPr>
          <p:grpSpPr>
            <a:xfrm>
              <a:off x="3645050" y="2627875"/>
              <a:ext cx="2100149" cy="1886000"/>
              <a:chOff x="3645050" y="2627875"/>
              <a:chExt cx="2100149" cy="1886000"/>
            </a:xfrm>
          </p:grpSpPr>
          <p:grpSp>
            <p:nvGrpSpPr>
              <p:cNvPr id="228" name="Google Shape;228;p19"/>
              <p:cNvGrpSpPr/>
              <p:nvPr/>
            </p:nvGrpSpPr>
            <p:grpSpPr>
              <a:xfrm>
                <a:off x="3645050" y="2627875"/>
                <a:ext cx="213300" cy="1881800"/>
                <a:chOff x="887200" y="2627875"/>
                <a:chExt cx="213300" cy="1881800"/>
              </a:xfrm>
            </p:grpSpPr>
            <p:sp>
              <p:nvSpPr>
                <p:cNvPr id="229" name="Google Shape;229;p19"/>
                <p:cNvSpPr/>
                <p:nvPr/>
              </p:nvSpPr>
              <p:spPr>
                <a:xfrm>
                  <a:off x="887200" y="2627875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9"/>
                <p:cNvSpPr/>
                <p:nvPr/>
              </p:nvSpPr>
              <p:spPr>
                <a:xfrm>
                  <a:off x="887200" y="3045000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9"/>
                <p:cNvSpPr/>
                <p:nvPr/>
              </p:nvSpPr>
              <p:spPr>
                <a:xfrm>
                  <a:off x="887200" y="3879250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19"/>
                <p:cNvSpPr/>
                <p:nvPr/>
              </p:nvSpPr>
              <p:spPr>
                <a:xfrm>
                  <a:off x="887200" y="3462125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19"/>
                <p:cNvSpPr/>
                <p:nvPr/>
              </p:nvSpPr>
              <p:spPr>
                <a:xfrm>
                  <a:off x="887200" y="4296375"/>
                  <a:ext cx="213300" cy="213300"/>
                </a:xfrm>
                <a:prstGeom prst="flowChartConnector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" name="Google Shape;234;p19"/>
              <p:cNvSpPr/>
              <p:nvPr/>
            </p:nvSpPr>
            <p:spPr>
              <a:xfrm>
                <a:off x="4341350" y="3045000"/>
                <a:ext cx="213300" cy="213300"/>
              </a:xfrm>
              <a:prstGeom prst="flowChartConnector">
                <a:avLst/>
              </a:prstGeom>
              <a:solidFill>
                <a:srgbClr val="D9EAD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4341350" y="3879250"/>
                <a:ext cx="213300" cy="213300"/>
              </a:xfrm>
              <a:prstGeom prst="flowChartConnector">
                <a:avLst/>
              </a:prstGeom>
              <a:solidFill>
                <a:srgbClr val="D9D2E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4341350" y="3462125"/>
                <a:ext cx="213300" cy="213300"/>
              </a:xfrm>
              <a:prstGeom prst="flowChartConnector">
                <a:avLst/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7" name="Google Shape;237;p19"/>
              <p:cNvCxnSpPr>
                <a:stCxn id="229" idx="6"/>
              </p:cNvCxnSpPr>
              <p:nvPr/>
            </p:nvCxnSpPr>
            <p:spPr>
              <a:xfrm>
                <a:off x="3858350" y="2734525"/>
                <a:ext cx="589800" cy="31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4448000" y="3278413"/>
                <a:ext cx="0" cy="20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9" name="Google Shape;239;p19"/>
              <p:cNvCxnSpPr>
                <a:stCxn id="235" idx="4"/>
              </p:cNvCxnSpPr>
              <p:nvPr/>
            </p:nvCxnSpPr>
            <p:spPr>
              <a:xfrm>
                <a:off x="4448000" y="4092550"/>
                <a:ext cx="589500" cy="31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0" name="Google Shape;240;p19"/>
              <p:cNvCxnSpPr/>
              <p:nvPr/>
            </p:nvCxnSpPr>
            <p:spPr>
              <a:xfrm>
                <a:off x="3858374" y="3156450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1" name="Google Shape;241;p19"/>
              <p:cNvCxnSpPr/>
              <p:nvPr/>
            </p:nvCxnSpPr>
            <p:spPr>
              <a:xfrm>
                <a:off x="3858374" y="3568775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2" name="Google Shape;242;p19"/>
              <p:cNvCxnSpPr/>
              <p:nvPr/>
            </p:nvCxnSpPr>
            <p:spPr>
              <a:xfrm>
                <a:off x="3858374" y="4000325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3" name="Google Shape;243;p19"/>
              <p:cNvCxnSpPr/>
              <p:nvPr/>
            </p:nvCxnSpPr>
            <p:spPr>
              <a:xfrm>
                <a:off x="3858350" y="4386275"/>
                <a:ext cx="1179300" cy="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" name="Google Shape;244;p19"/>
              <p:cNvCxnSpPr/>
              <p:nvPr/>
            </p:nvCxnSpPr>
            <p:spPr>
              <a:xfrm>
                <a:off x="3858350" y="2734525"/>
                <a:ext cx="11793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5" name="Google Shape;245;p19"/>
              <p:cNvCxnSpPr>
                <a:stCxn id="234" idx="6"/>
              </p:cNvCxnSpPr>
              <p:nvPr/>
            </p:nvCxnSpPr>
            <p:spPr>
              <a:xfrm>
                <a:off x="4554650" y="3151650"/>
                <a:ext cx="482700" cy="1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6" name="Google Shape;246;p19"/>
              <p:cNvCxnSpPr>
                <a:stCxn id="236" idx="6"/>
              </p:cNvCxnSpPr>
              <p:nvPr/>
            </p:nvCxnSpPr>
            <p:spPr>
              <a:xfrm>
                <a:off x="4554650" y="3568775"/>
                <a:ext cx="482700" cy="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7" name="Google Shape;247;p19"/>
              <p:cNvCxnSpPr>
                <a:stCxn id="235" idx="6"/>
              </p:cNvCxnSpPr>
              <p:nvPr/>
            </p:nvCxnSpPr>
            <p:spPr>
              <a:xfrm>
                <a:off x="4554650" y="3985900"/>
                <a:ext cx="482700" cy="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248" name="Google Shape;248;p19"/>
              <p:cNvGrpSpPr/>
              <p:nvPr/>
            </p:nvGrpSpPr>
            <p:grpSpPr>
              <a:xfrm>
                <a:off x="5037650" y="2632075"/>
                <a:ext cx="213300" cy="1881800"/>
                <a:chOff x="5190050" y="2636325"/>
                <a:chExt cx="213300" cy="1881800"/>
              </a:xfrm>
            </p:grpSpPr>
            <p:sp>
              <p:nvSpPr>
                <p:cNvPr id="249" name="Google Shape;249;p19"/>
                <p:cNvSpPr/>
                <p:nvPr/>
              </p:nvSpPr>
              <p:spPr>
                <a:xfrm>
                  <a:off x="5190050" y="2636325"/>
                  <a:ext cx="213300" cy="213300"/>
                </a:xfrm>
                <a:prstGeom prst="flowChartConnector">
                  <a:avLst/>
                </a:prstGeom>
                <a:solidFill>
                  <a:srgbClr val="FFF2CC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9"/>
                <p:cNvSpPr/>
                <p:nvPr/>
              </p:nvSpPr>
              <p:spPr>
                <a:xfrm>
                  <a:off x="5190050" y="4304825"/>
                  <a:ext cx="213300" cy="213300"/>
                </a:xfrm>
                <a:prstGeom prst="flowChartConnector">
                  <a:avLst/>
                </a:prstGeom>
                <a:solidFill>
                  <a:srgbClr val="E6B8A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1" name="Google Shape;251;p19"/>
                <p:cNvCxnSpPr>
                  <a:stCxn id="250" idx="0"/>
                  <a:endCxn id="252" idx="4"/>
                </p:cNvCxnSpPr>
                <p:nvPr/>
              </p:nvCxnSpPr>
              <p:spPr>
                <a:xfrm rot="10800000">
                  <a:off x="5296700" y="4101125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253" name="Google Shape;253;p19"/>
                <p:cNvSpPr/>
                <p:nvPr/>
              </p:nvSpPr>
              <p:spPr>
                <a:xfrm>
                  <a:off x="5190050" y="3053450"/>
                  <a:ext cx="213300" cy="213300"/>
                </a:xfrm>
                <a:prstGeom prst="flowChartConnector">
                  <a:avLst/>
                </a:prstGeom>
                <a:solidFill>
                  <a:srgbClr val="D9EAD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19"/>
                <p:cNvSpPr/>
                <p:nvPr/>
              </p:nvSpPr>
              <p:spPr>
                <a:xfrm>
                  <a:off x="5190050" y="3470575"/>
                  <a:ext cx="213300" cy="213300"/>
                </a:xfrm>
                <a:prstGeom prst="flowChartConnector">
                  <a:avLst/>
                </a:prstGeom>
                <a:solidFill>
                  <a:srgbClr val="C9DAF8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9"/>
                <p:cNvSpPr/>
                <p:nvPr/>
              </p:nvSpPr>
              <p:spPr>
                <a:xfrm>
                  <a:off x="5190050" y="3887700"/>
                  <a:ext cx="213300" cy="213300"/>
                </a:xfrm>
                <a:prstGeom prst="flowChartConnector">
                  <a:avLst/>
                </a:prstGeom>
                <a:solidFill>
                  <a:srgbClr val="D9D2E9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55" name="Google Shape;255;p19"/>
                <p:cNvCxnSpPr/>
                <p:nvPr/>
              </p:nvCxnSpPr>
              <p:spPr>
                <a:xfrm rot="10800000">
                  <a:off x="5296700" y="3683938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56" name="Google Shape;256;p19"/>
                <p:cNvCxnSpPr/>
                <p:nvPr/>
              </p:nvCxnSpPr>
              <p:spPr>
                <a:xfrm rot="10800000">
                  <a:off x="5296700" y="3258300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57" name="Google Shape;257;p19"/>
                <p:cNvCxnSpPr/>
                <p:nvPr/>
              </p:nvCxnSpPr>
              <p:spPr>
                <a:xfrm rot="10800000">
                  <a:off x="5296700" y="2849625"/>
                  <a:ext cx="0" cy="20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258" name="Google Shape;258;p19"/>
              <p:cNvCxnSpPr/>
              <p:nvPr/>
            </p:nvCxnSpPr>
            <p:spPr>
              <a:xfrm>
                <a:off x="5241049" y="3151038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9" name="Google Shape;259;p19"/>
              <p:cNvCxnSpPr/>
              <p:nvPr/>
            </p:nvCxnSpPr>
            <p:spPr>
              <a:xfrm>
                <a:off x="5241049" y="356336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0" name="Google Shape;260;p19"/>
              <p:cNvCxnSpPr/>
              <p:nvPr/>
            </p:nvCxnSpPr>
            <p:spPr>
              <a:xfrm>
                <a:off x="5241049" y="399491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" name="Google Shape;261;p19"/>
              <p:cNvCxnSpPr/>
              <p:nvPr/>
            </p:nvCxnSpPr>
            <p:spPr>
              <a:xfrm>
                <a:off x="5251099" y="439886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" name="Google Shape;262;p19"/>
              <p:cNvCxnSpPr/>
              <p:nvPr/>
            </p:nvCxnSpPr>
            <p:spPr>
              <a:xfrm>
                <a:off x="5251099" y="2738713"/>
                <a:ext cx="49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63" name="Google Shape;263;p19"/>
          <p:cNvSpPr txBox="1"/>
          <p:nvPr/>
        </p:nvSpPr>
        <p:spPr>
          <a:xfrm>
            <a:off x="1235425" y="42389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F2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1235425" y="38022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F3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1235425" y="34417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F4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1235425" y="30050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F5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235425" y="2568350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Times"/>
                <a:ea typeface="Times"/>
                <a:cs typeface="Times"/>
                <a:sym typeface="Times"/>
              </a:rPr>
              <a:t>F6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68" name="Google Shape;268;p19"/>
          <p:cNvGrpSpPr/>
          <p:nvPr/>
        </p:nvGrpSpPr>
        <p:grpSpPr>
          <a:xfrm>
            <a:off x="5138775" y="2548825"/>
            <a:ext cx="370500" cy="2039900"/>
            <a:chOff x="5093850" y="2606450"/>
            <a:chExt cx="370500" cy="2039900"/>
          </a:xfrm>
        </p:grpSpPr>
        <p:sp>
          <p:nvSpPr>
            <p:cNvPr id="269" name="Google Shape;269;p19"/>
            <p:cNvSpPr txBox="1"/>
            <p:nvPr/>
          </p:nvSpPr>
          <p:spPr>
            <a:xfrm>
              <a:off x="5093850" y="42770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F2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5093850" y="38403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F3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5093850" y="34798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F4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2" name="Google Shape;272;p19"/>
            <p:cNvSpPr txBox="1"/>
            <p:nvPr/>
          </p:nvSpPr>
          <p:spPr>
            <a:xfrm>
              <a:off x="5093850" y="30431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F5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5093850" y="2606450"/>
              <a:ext cx="37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"/>
                  <a:ea typeface="Times"/>
                  <a:cs typeface="Times"/>
                  <a:sym typeface="Times"/>
                </a:rPr>
                <a:t>F6</a:t>
              </a:r>
              <a:endParaRPr sz="1200"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74" name="Google Shape;274;p19"/>
          <p:cNvSpPr txBox="1"/>
          <p:nvPr/>
        </p:nvSpPr>
        <p:spPr>
          <a:xfrm>
            <a:off x="6198300" y="4608250"/>
            <a:ext cx="7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BiFPN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2065975" y="4608250"/>
            <a:ext cx="6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FPN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Novelty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DCN layer: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Apply </a:t>
            </a:r>
            <a:r>
              <a:rPr lang="zh-TW">
                <a:latin typeface="Times"/>
                <a:ea typeface="Times"/>
                <a:cs typeface="Times"/>
                <a:sym typeface="Times"/>
              </a:rPr>
              <a:t>a DCN layer behind the output of Context module.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It works kind of like a weighted layer, focus on the place that really matters.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82" name="Google Shape;2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25" y="2373320"/>
            <a:ext cx="4418151" cy="2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"/>
                <a:ea typeface="Times"/>
                <a:cs typeface="Times"/>
                <a:sym typeface="Times"/>
              </a:rPr>
              <a:t>Model-Architecture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311700" y="2950175"/>
            <a:ext cx="2606700" cy="3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809100" y="2482225"/>
            <a:ext cx="1611900" cy="3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1135050" y="2014275"/>
            <a:ext cx="960000" cy="3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1107000" y="1978575"/>
            <a:ext cx="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 3</a:t>
            </a:r>
            <a:endParaRPr/>
          </a:p>
        </p:txBody>
      </p:sp>
      <p:sp>
        <p:nvSpPr>
          <p:cNvPr id="292" name="Google Shape;292;p21"/>
          <p:cNvSpPr txBox="1"/>
          <p:nvPr/>
        </p:nvSpPr>
        <p:spPr>
          <a:xfrm>
            <a:off x="830250" y="2464375"/>
            <a:ext cx="15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 2</a:t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311700" y="2950175"/>
            <a:ext cx="2606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Stage 1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830250" y="3400275"/>
            <a:ext cx="15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Backbone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 rot="-5400000">
            <a:off x="3174275" y="2138062"/>
            <a:ext cx="1653775" cy="10441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3577200" y="2029050"/>
            <a:ext cx="76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FPN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BiFPN</a:t>
            </a:r>
            <a:endParaRPr/>
          </a:p>
        </p:txBody>
      </p:sp>
      <p:cxnSp>
        <p:nvCxnSpPr>
          <p:cNvPr id="297" name="Google Shape;297;p21"/>
          <p:cNvCxnSpPr>
            <a:stCxn id="291" idx="3"/>
          </p:cNvCxnSpPr>
          <p:nvPr/>
        </p:nvCxnSpPr>
        <p:spPr>
          <a:xfrm flipH="1" rot="10800000">
            <a:off x="2095200" y="2165475"/>
            <a:ext cx="1243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1"/>
          <p:cNvCxnSpPr/>
          <p:nvPr/>
        </p:nvCxnSpPr>
        <p:spPr>
          <a:xfrm flipH="1" rot="10800000">
            <a:off x="2421000" y="2655775"/>
            <a:ext cx="903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1"/>
          <p:cNvCxnSpPr>
            <a:stCxn id="293" idx="3"/>
          </p:cNvCxnSpPr>
          <p:nvPr/>
        </p:nvCxnSpPr>
        <p:spPr>
          <a:xfrm flipH="1" rot="10800000">
            <a:off x="2918400" y="3125225"/>
            <a:ext cx="420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1"/>
          <p:cNvSpPr/>
          <p:nvPr/>
        </p:nvSpPr>
        <p:spPr>
          <a:xfrm>
            <a:off x="5129325" y="2003925"/>
            <a:ext cx="602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5129325" y="2484100"/>
            <a:ext cx="602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</a:t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5129325" y="2964275"/>
            <a:ext cx="602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</a:t>
            </a:r>
            <a:endParaRPr/>
          </a:p>
        </p:txBody>
      </p:sp>
      <p:cxnSp>
        <p:nvCxnSpPr>
          <p:cNvPr id="303" name="Google Shape;303;p21"/>
          <p:cNvCxnSpPr>
            <a:endCxn id="300" idx="1"/>
          </p:cNvCxnSpPr>
          <p:nvPr/>
        </p:nvCxnSpPr>
        <p:spPr>
          <a:xfrm flipH="1" rot="10800000">
            <a:off x="4418025" y="2172075"/>
            <a:ext cx="711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1"/>
          <p:cNvCxnSpPr>
            <a:stCxn id="295" idx="2"/>
            <a:endCxn id="301" idx="1"/>
          </p:cNvCxnSpPr>
          <p:nvPr/>
        </p:nvCxnSpPr>
        <p:spPr>
          <a:xfrm flipH="1" rot="10800000">
            <a:off x="4523225" y="2652324"/>
            <a:ext cx="606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1"/>
          <p:cNvCxnSpPr>
            <a:endCxn id="302" idx="1"/>
          </p:cNvCxnSpPr>
          <p:nvPr/>
        </p:nvCxnSpPr>
        <p:spPr>
          <a:xfrm flipH="1" rot="10800000">
            <a:off x="4411125" y="3132425"/>
            <a:ext cx="718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1"/>
          <p:cNvSpPr/>
          <p:nvPr/>
        </p:nvSpPr>
        <p:spPr>
          <a:xfrm>
            <a:off x="5907125" y="2003925"/>
            <a:ext cx="602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DCN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5907125" y="2960675"/>
            <a:ext cx="602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DCN</a:t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5907125" y="2482300"/>
            <a:ext cx="602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DCN</a:t>
            </a:r>
            <a:endParaRPr/>
          </a:p>
        </p:txBody>
      </p:sp>
      <p:cxnSp>
        <p:nvCxnSpPr>
          <p:cNvPr id="309" name="Google Shape;309;p21"/>
          <p:cNvCxnSpPr>
            <a:stCxn id="300" idx="3"/>
            <a:endCxn id="306" idx="1"/>
          </p:cNvCxnSpPr>
          <p:nvPr/>
        </p:nvCxnSpPr>
        <p:spPr>
          <a:xfrm>
            <a:off x="5732025" y="2172075"/>
            <a:ext cx="1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>
            <a:stCxn id="301" idx="3"/>
            <a:endCxn id="308" idx="1"/>
          </p:cNvCxnSpPr>
          <p:nvPr/>
        </p:nvCxnSpPr>
        <p:spPr>
          <a:xfrm flipH="1" rot="10800000">
            <a:off x="5732025" y="2650450"/>
            <a:ext cx="175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1"/>
          <p:cNvCxnSpPr>
            <a:endCxn id="307" idx="1"/>
          </p:cNvCxnSpPr>
          <p:nvPr/>
        </p:nvCxnSpPr>
        <p:spPr>
          <a:xfrm flipH="1" rot="10800000">
            <a:off x="5744225" y="3128825"/>
            <a:ext cx="162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1"/>
          <p:cNvSpPr/>
          <p:nvPr/>
        </p:nvSpPr>
        <p:spPr>
          <a:xfrm>
            <a:off x="6877625" y="1823500"/>
            <a:ext cx="1461300" cy="16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ClassHead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BboxHead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LandmarkHead</a:t>
            </a:r>
            <a:endParaRPr sz="1200"/>
          </a:p>
        </p:txBody>
      </p:sp>
      <p:cxnSp>
        <p:nvCxnSpPr>
          <p:cNvPr id="313" name="Google Shape;313;p21"/>
          <p:cNvCxnSpPr>
            <a:stCxn id="306" idx="3"/>
            <a:endCxn id="312" idx="1"/>
          </p:cNvCxnSpPr>
          <p:nvPr/>
        </p:nvCxnSpPr>
        <p:spPr>
          <a:xfrm>
            <a:off x="6509825" y="2172075"/>
            <a:ext cx="3678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1"/>
          <p:cNvCxnSpPr>
            <a:stCxn id="308" idx="3"/>
            <a:endCxn id="312" idx="1"/>
          </p:cNvCxnSpPr>
          <p:nvPr/>
        </p:nvCxnSpPr>
        <p:spPr>
          <a:xfrm>
            <a:off x="6509825" y="26504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1"/>
          <p:cNvCxnSpPr>
            <a:stCxn id="307" idx="3"/>
            <a:endCxn id="312" idx="1"/>
          </p:cNvCxnSpPr>
          <p:nvPr/>
        </p:nvCxnSpPr>
        <p:spPr>
          <a:xfrm flipH="1" rot="10800000">
            <a:off x="6509825" y="2650325"/>
            <a:ext cx="3678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1"/>
          <p:cNvSpPr/>
          <p:nvPr/>
        </p:nvSpPr>
        <p:spPr>
          <a:xfrm>
            <a:off x="6666275" y="3953800"/>
            <a:ext cx="1884000" cy="44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Multibox loss</a:t>
            </a:r>
            <a:endParaRPr/>
          </a:p>
        </p:txBody>
      </p:sp>
      <p:cxnSp>
        <p:nvCxnSpPr>
          <p:cNvPr id="317" name="Google Shape;317;p21"/>
          <p:cNvCxnSpPr>
            <a:stCxn id="312" idx="2"/>
            <a:endCxn id="316" idx="0"/>
          </p:cNvCxnSpPr>
          <p:nvPr/>
        </p:nvCxnSpPr>
        <p:spPr>
          <a:xfrm>
            <a:off x="7608275" y="3477400"/>
            <a:ext cx="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