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13"/>
  </p:notesMasterIdLst>
  <p:handoutMasterIdLst>
    <p:handoutMasterId r:id="rId14"/>
  </p:handoutMasterIdLst>
  <p:sldIdLst>
    <p:sldId id="746" r:id="rId2"/>
    <p:sldId id="821" r:id="rId3"/>
    <p:sldId id="815" r:id="rId4"/>
    <p:sldId id="823" r:id="rId5"/>
    <p:sldId id="820" r:id="rId6"/>
    <p:sldId id="816" r:id="rId7"/>
    <p:sldId id="817" r:id="rId8"/>
    <p:sldId id="818" r:id="rId9"/>
    <p:sldId id="822" r:id="rId10"/>
    <p:sldId id="302" r:id="rId11"/>
    <p:sldId id="812" r:id="rId12"/>
  </p:sldIdLst>
  <p:sldSz cx="12192000" cy="6858000"/>
  <p:notesSz cx="6950075" cy="9236075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5BAA"/>
    <a:srgbClr val="D6EEF6"/>
    <a:srgbClr val="939393"/>
    <a:srgbClr val="FCCA79"/>
    <a:srgbClr val="FFFDFA"/>
    <a:srgbClr val="FFEAC9"/>
    <a:srgbClr val="52C3CB"/>
    <a:srgbClr val="FFE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2902" autoAdjust="0"/>
  </p:normalViewPr>
  <p:slideViewPr>
    <p:cSldViewPr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81098" tIns="40550" rIns="81098" bIns="4055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81098" tIns="40550" rIns="81098" bIns="4055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61F8C44D-6CD1-4DE4-A518-789F46B62734}" type="datetimeFigureOut">
              <a:rPr lang="en-US"/>
              <a:pPr>
                <a:defRPr/>
              </a:pPr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81098" tIns="40550" rIns="81098" bIns="4055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0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81098" tIns="40550" rIns="81098" bIns="4055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81098" tIns="40550" rIns="81098" bIns="4055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76C22F21-875A-403D-A9EE-D37F2824C57D}" type="datetimeFigureOut">
              <a:rPr lang="en-US"/>
              <a:pPr>
                <a:defRPr/>
              </a:pPr>
              <a:t>3/18/2021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93738"/>
            <a:ext cx="6156325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1098" tIns="40550" rIns="81098" bIns="4055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81098" tIns="40550" rIns="81098" bIns="4055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81098" tIns="40550" rIns="81098" bIns="4055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81098" tIns="40550" rIns="81098" bIns="4055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8985C9ED-B0B6-438A-81C6-E9CBBE311D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7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IN" b="1" dirty="0"/>
              <a:t>Talking points: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dirty="0"/>
              <a:t>We have built QuEST over the last 21 years as a aspiration driven organization. We continue to push the boundaries, create new frontiers across multiple safety critical and hi-tech industries we serve. We do this by offering our Customers a range of Services and Solutions and engagement models that spans – Engineering, Enterprise solutions, Operations, Supply Chain and Technology enabled solutions covering the complete product lifecycle.  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dirty="0"/>
              <a:t>As such, </a:t>
            </a:r>
            <a:r>
              <a:rPr lang="en-IN" dirty="0" err="1"/>
              <a:t>QuEST</a:t>
            </a:r>
            <a:r>
              <a:rPr lang="en-IN" dirty="0"/>
              <a:t> is a Leading Global Product Engineering and Lifecycle Services Company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dirty="0"/>
              <a:t>In this presentation we will cover 3 aspects of QuEST.</a:t>
            </a:r>
          </a:p>
          <a:p>
            <a:pPr>
              <a:defRPr/>
            </a:pPr>
            <a:endParaRPr lang="en-IN" dirty="0"/>
          </a:p>
          <a:p>
            <a:pPr marL="228600" indent="-228600">
              <a:buFontTx/>
              <a:buAutoNum type="arabicPeriod"/>
              <a:defRPr/>
            </a:pPr>
            <a:r>
              <a:rPr lang="en-IN" dirty="0"/>
              <a:t>WHO we are, WHAT we do and for WHOM, and why we are in business – our purpose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IN" dirty="0"/>
              <a:t>Then we move on to HOW we engage with Customers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IN" dirty="0"/>
              <a:t>Finally we will cover HOW we are different and can add unique value to you and help you “Create the Frontier”</a:t>
            </a:r>
          </a:p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4BED93-8225-4AF2-87D8-7E6C0758E1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0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created by http://slidehunter.com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Picture from https://</a:t>
            </a:r>
            <a:r>
              <a:rPr lang="en-US" dirty="0" err="1"/>
              <a:t>www.pexels.com</a:t>
            </a:r>
            <a:r>
              <a:rPr lang="en-US" dirty="0"/>
              <a:t>/photo/man-in-white-and-black-striped-shirt-119705/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7858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Architecture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Outline &amp; detail the basic architecture of prototyped solution with the help of block diagrams, etc. if 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E044-6F0F-4F84-8EE1-DD1FC0F4B8D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6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Architecture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Outline &amp; detail the basic architecture of prototyped solution with the help of block diagrams, etc. if 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E044-6F0F-4F84-8EE1-DD1FC0F4B8D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Architecture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Outline &amp; detail the basic architecture of prototyped solution with the help of block diagrams, etc. if 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E044-6F0F-4F84-8EE1-DD1FC0F4B8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65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Technology Choice</a:t>
            </a:r>
            <a:r>
              <a:rPr lang="en-US" dirty="0"/>
              <a:t>: Add technologies used and rationale</a:t>
            </a:r>
            <a:r>
              <a:rPr lang="en-US" baseline="0" dirty="0"/>
              <a:t> for selecting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E044-6F0F-4F84-8EE1-DD1FC0F4B8D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03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Deployment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How the Solution Can be Deployed? -- Target Environment, What is needed, etc.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Added to </a:t>
            </a:r>
            <a:r>
              <a:rPr lang="en-US" sz="1200" b="1" i="0" u="sng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Business Benefits? -- How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benefit; be specific about customer, VBU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E044-6F0F-4F84-8EE1-DD1FC0F4B8D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37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Learning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Team Experience, Bottle necks, “Aha” Moments, etc.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 for Improvement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How the solution can be improved further?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E044-6F0F-4F84-8EE1-DD1FC0F4B8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41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Learning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Team Experience, Bottle necks, “Aha” Moments, etc.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 for Improvement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How the solution can be improved further?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E044-6F0F-4F84-8EE1-DD1FC0F4B8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www.linkedin.com/company/quest-global/" TargetMode="External"/><Relationship Id="rId7" Type="http://schemas.openxmlformats.org/officeDocument/2006/relationships/hyperlink" Target="https://www.quest-global.com/" TargetMode="Externa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hyperlink" Target="https://www.instagram.com/questglobal/" TargetMode="External"/><Relationship Id="rId5" Type="http://schemas.openxmlformats.org/officeDocument/2006/relationships/hyperlink" Target="https://twitter.com/QuEST_Global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hyperlink" Target="https://www.facebook.com/QuESTGlobal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-QuEST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" descr="Image result for quest glob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1679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" descr="Image result for quest glob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1679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350" y="5924128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838200" y="3709988"/>
            <a:ext cx="914400" cy="176212"/>
            <a:chOff x="1201081" y="3724268"/>
            <a:chExt cx="3073432" cy="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201081" y="3724268"/>
              <a:ext cx="3073432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61529" y="3724268"/>
              <a:ext cx="2112984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91343" y="3724268"/>
              <a:ext cx="1083170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871782"/>
            <a:ext cx="4495800" cy="676284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3500" b="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62000" y="3965017"/>
            <a:ext cx="4495800" cy="558884"/>
          </a:xfrm>
        </p:spPr>
        <p:txBody>
          <a:bodyPr anchor="ctr"/>
          <a:lstStyle>
            <a:lvl1pPr marL="0" indent="0">
              <a:buNone/>
              <a:defRPr sz="280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299029" y="6369477"/>
            <a:ext cx="95939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QuEST Global Services Pte Ltd. The information in this document is the property of </a:t>
            </a:r>
            <a:r>
              <a:rPr lang="en-US" sz="1000" b="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  <a:r>
              <a:rPr lang="en-US" sz="1000" b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Global Services </a:t>
            </a:r>
            <a:r>
              <a:rPr lang="en-US" sz="1000" b="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Pte</a:t>
            </a:r>
            <a:r>
              <a:rPr lang="en-US" sz="1000" b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Ltd. and may not be copied or communicated </a:t>
            </a:r>
          </a:p>
          <a:p>
            <a:pPr algn="ctr"/>
            <a:r>
              <a:rPr lang="en-US" sz="1000" b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 third party or used for any purpose other than that for which it is supplied without the written consent of </a:t>
            </a:r>
            <a:r>
              <a:rPr lang="en-US" sz="1000" b="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  <a:r>
              <a:rPr lang="en-US" sz="1000" b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Global Services </a:t>
            </a:r>
            <a:r>
              <a:rPr lang="en-US" sz="1000" b="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Pte</a:t>
            </a:r>
            <a:r>
              <a:rPr lang="en-US" sz="1000" b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Ltd.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1300913"/>
            <a:ext cx="6928339" cy="44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3671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8BC95B1-6D0B-45D1-B43D-4AE1AD1C7EFB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84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342900" y="4357688"/>
            <a:ext cx="4164013" cy="0"/>
          </a:xfrm>
          <a:prstGeom prst="line">
            <a:avLst/>
          </a:prstGeom>
          <a:ln w="6350">
            <a:solidFill>
              <a:srgbClr val="4B5E4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31"/>
          </p:nvPr>
        </p:nvSpPr>
        <p:spPr>
          <a:xfrm>
            <a:off x="9197904" y="3657600"/>
            <a:ext cx="2590800" cy="2614103"/>
          </a:xfrm>
          <a:solidFill>
            <a:srgbClr val="D6EEF6"/>
          </a:solidFill>
        </p:spPr>
        <p:txBody>
          <a:bodyPr anchor="ctr"/>
          <a:lstStyle>
            <a:lvl1pPr marL="0" indent="0" algn="ctr">
              <a:buFontTx/>
              <a:buNone/>
              <a:defRPr lang="en-US" sz="4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341313" indent="0">
              <a:buNone/>
              <a:defRPr sz="400">
                <a:latin typeface="+mj-lt"/>
              </a:defRPr>
            </a:lvl2pPr>
            <a:lvl3pPr marL="684212" indent="0">
              <a:buNone/>
              <a:defRPr sz="400">
                <a:latin typeface="+mj-lt"/>
              </a:defRPr>
            </a:lvl3pPr>
            <a:lvl4pPr marL="914400" indent="0">
              <a:buNone/>
              <a:defRPr sz="400">
                <a:latin typeface="+mj-lt"/>
              </a:defRPr>
            </a:lvl4pPr>
            <a:lvl5pPr marL="1144587" indent="0">
              <a:buNone/>
              <a:defRPr sz="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197904" y="1109786"/>
            <a:ext cx="2643773" cy="256393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232611" y="4800600"/>
            <a:ext cx="4320665" cy="1143000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lang="en-US" sz="1100" b="1" kern="1200" dirty="0" smtClean="0">
                <a:solidFill>
                  <a:srgbClr val="1979AC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5"/>
          </p:nvPr>
        </p:nvSpPr>
        <p:spPr>
          <a:xfrm>
            <a:off x="232610" y="4420004"/>
            <a:ext cx="4320665" cy="381000"/>
          </a:xfrm>
        </p:spPr>
        <p:txBody>
          <a:bodyPr/>
          <a:lstStyle>
            <a:lvl1pPr marL="0" marR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lang="en-US" sz="1400" i="1" kern="1200" dirty="0" smtClean="0">
                <a:solidFill>
                  <a:srgbClr val="4B5E45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9432416" y="1619766"/>
            <a:ext cx="2217913" cy="1743572"/>
          </a:xfrm>
        </p:spPr>
        <p:txBody>
          <a:bodyPr/>
          <a:lstStyle>
            <a:lvl1pPr marL="144000" marR="0" indent="-1440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  <a:defRPr lang="en-US" sz="1000" b="1" kern="1200" baseline="0" dirty="0" smtClean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8"/>
          </p:nvPr>
        </p:nvSpPr>
        <p:spPr>
          <a:xfrm>
            <a:off x="263168" y="1137811"/>
            <a:ext cx="4320664" cy="26213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3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5518758" y="1137810"/>
            <a:ext cx="3001399" cy="238063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lang="en-US" sz="12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5518758" y="2461255"/>
            <a:ext cx="2995625" cy="280810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lang="en-US" sz="12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5518758" y="4761823"/>
            <a:ext cx="2995625" cy="274375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lang="en-US" sz="12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2"/>
          </p:nvPr>
        </p:nvSpPr>
        <p:spPr>
          <a:xfrm>
            <a:off x="9769812" y="3810000"/>
            <a:ext cx="2018892" cy="283726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lang="en-US" sz="12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5"/>
          <p:cNvSpPr>
            <a:spLocks noGrp="1"/>
          </p:cNvSpPr>
          <p:nvPr>
            <p:ph type="body" sz="quarter" idx="23"/>
          </p:nvPr>
        </p:nvSpPr>
        <p:spPr>
          <a:xfrm>
            <a:off x="9765539" y="1271537"/>
            <a:ext cx="2023165" cy="262791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lang="en-US" sz="1200" b="1" kern="1200" baseline="0" dirty="0" smtClean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32610" y="4037648"/>
            <a:ext cx="3016624" cy="305752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lang="en-US" sz="1500" b="1" kern="1200" dirty="0" smtClean="0">
                <a:solidFill>
                  <a:srgbClr val="0099CC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3500"/>
            <a:ext cx="9144000" cy="698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055354" y="1076078"/>
            <a:ext cx="354846" cy="354846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>
                <a:noFill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055354" y="2387219"/>
            <a:ext cx="354846" cy="354846"/>
          </a:xfrm>
          <a:blipFill>
            <a:blip r:embed="rId4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>
                <a:noFill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055354" y="4750554"/>
            <a:ext cx="354846" cy="354846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>
                <a:noFill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9367810" y="3759163"/>
            <a:ext cx="360839" cy="354846"/>
          </a:xfrm>
          <a:blipFill>
            <a:blip r:embed="rId6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>
                <a:noFill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9432416" y="1244312"/>
            <a:ext cx="354846" cy="354846"/>
          </a:xfrm>
          <a:blipFill>
            <a:blip r:embed="rId7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>
                <a:noFill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33" hasCustomPrompt="1"/>
          </p:nvPr>
        </p:nvSpPr>
        <p:spPr>
          <a:xfrm>
            <a:off x="5055353" y="1519896"/>
            <a:ext cx="3459029" cy="778351"/>
          </a:xfrm>
        </p:spPr>
        <p:txBody>
          <a:bodyPr/>
          <a:lstStyle>
            <a:lvl1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Symbol" panose="05050102010706020507" pitchFamily="18" charset="2"/>
              <a:buChar char="·"/>
              <a:tabLst/>
              <a:defRPr lang="en-US" sz="1000" b="0" kern="1200" baseline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17145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None/>
              <a:tabLst/>
              <a:defRPr lang="en-US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Click here to edit master text styles</a:t>
            </a:r>
          </a:p>
          <a:p>
            <a:pPr marL="341313" marR="0" lvl="1" indent="-1698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Design and development of complex hardware</a:t>
            </a:r>
          </a:p>
          <a:p>
            <a:pPr marL="341313" marR="0" lvl="1" indent="-1698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34" hasCustomPrompt="1"/>
          </p:nvPr>
        </p:nvSpPr>
        <p:spPr>
          <a:xfrm>
            <a:off x="5055353" y="2835638"/>
            <a:ext cx="3459029" cy="1745490"/>
          </a:xfrm>
        </p:spPr>
        <p:txBody>
          <a:bodyPr/>
          <a:lstStyle>
            <a:lvl1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Symbol" panose="05050102010706020507" pitchFamily="18" charset="2"/>
              <a:buChar char="·"/>
              <a:tabLst/>
              <a:defRPr lang="en-US" sz="1000" b="0" kern="1200" baseline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17145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None/>
              <a:tabLst/>
              <a:defRPr lang="en-US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Click here to edit master text styles</a:t>
            </a:r>
          </a:p>
          <a:p>
            <a:pPr marL="341313" marR="0" lvl="1" indent="-1698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Design and development of complex hardware</a:t>
            </a:r>
          </a:p>
          <a:p>
            <a:pPr marL="341313" marR="0" lvl="1" indent="-1698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35" hasCustomPrompt="1"/>
          </p:nvPr>
        </p:nvSpPr>
        <p:spPr>
          <a:xfrm>
            <a:off x="5055352" y="5216893"/>
            <a:ext cx="3459029" cy="778351"/>
          </a:xfrm>
        </p:spPr>
        <p:txBody>
          <a:bodyPr/>
          <a:lstStyle>
            <a:lvl1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Symbol" panose="05050102010706020507" pitchFamily="18" charset="2"/>
              <a:buChar char="·"/>
              <a:tabLst/>
              <a:defRPr lang="en-US" sz="1000" b="0" kern="1200" baseline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17145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None/>
              <a:tabLst/>
              <a:defRPr lang="en-US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Click here to edit master text styles</a:t>
            </a:r>
          </a:p>
          <a:p>
            <a:pPr marL="341313" marR="0" lvl="1" indent="-1698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Design and development of complex hardware</a:t>
            </a:r>
          </a:p>
          <a:p>
            <a:pPr marL="341313" marR="0" lvl="1" indent="-1698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36" hasCustomPrompt="1"/>
          </p:nvPr>
        </p:nvSpPr>
        <p:spPr>
          <a:xfrm>
            <a:off x="9367810" y="4199447"/>
            <a:ext cx="2282519" cy="179579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marL="144000" indent="-144000">
              <a:defRPr kumimoji="0" lang="en-US" sz="1050" b="0" i="0" u="none" strike="noStrike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  <a:lvl2pPr>
              <a:defRPr kumimoji="0" lang="en-US" sz="1000" b="0" i="0" u="none" strike="noStrike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2pPr>
          </a:lstStyle>
          <a:p>
            <a:pPr marL="171450" marR="0" lvl="0" indent="-171450" defTabSz="914400" latinLnBrk="0">
              <a:lnSpc>
                <a:spcPct val="100000"/>
              </a:lnSpc>
              <a:buSzTx/>
              <a:tabLst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Click here to edit master text styles</a:t>
            </a:r>
          </a:p>
          <a:p>
            <a:pPr marL="341313" marR="0" lvl="1" indent="-169863" defTabSz="914400" latinLnBrk="0">
              <a:lnSpc>
                <a:spcPct val="100000"/>
              </a:lnSpc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Design and development of complex hardware</a:t>
            </a:r>
          </a:p>
          <a:p>
            <a:pPr marL="341313" marR="0" lvl="1" indent="-169863" defTabSz="914400" latinLnBrk="0">
              <a:lnSpc>
                <a:spcPct val="100000"/>
              </a:lnSpc>
              <a:buSzTx/>
              <a:buFont typeface="Courier New" panose="02070309020205020404" pitchFamily="49" charset="0"/>
              <a:buChar char="o"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58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Image result for quest glob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5" y="63500"/>
            <a:ext cx="12223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B1538F6-849E-430F-97B0-6531C9E3417F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087196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99FABD7-AC2C-4709-A604-AE864241A64C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850314"/>
      </p:ext>
    </p:extLst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5B270F5-137F-46D0-BD86-9A30B49F2DD4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09600" y="3657600"/>
            <a:ext cx="10972800" cy="24384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996152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2792061-4EEE-4C14-B808-5FF6551A7945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7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1380331" y="2822419"/>
            <a:ext cx="2371608" cy="750380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kern="1200" dirty="0" smtClean="0">
                <a:solidFill>
                  <a:srgbClr val="00B0F0"/>
                </a:solidFill>
                <a:latin typeface="Segoe UI Semibold" panose="020B0702040204020203" pitchFamily="34" charset="0"/>
                <a:ea typeface="Lato Light" panose="020F0302020204030203"/>
                <a:cs typeface="Segoe UI Semibold" panose="020B0702040204020203" pitchFamily="34" charset="0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9"/>
          <p:cNvSpPr>
            <a:spLocks noGrp="1"/>
          </p:cNvSpPr>
          <p:nvPr>
            <p:ph type="body" sz="quarter" idx="21" hasCustomPrompt="1"/>
          </p:nvPr>
        </p:nvSpPr>
        <p:spPr>
          <a:xfrm>
            <a:off x="1062277" y="2743199"/>
            <a:ext cx="306454" cy="829599"/>
          </a:xfrm>
        </p:spPr>
        <p:txBody>
          <a:bodyPr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3600" b="1" kern="1200" dirty="0" smtClean="0">
                <a:solidFill>
                  <a:srgbClr val="00B0F0"/>
                </a:solidFill>
                <a:latin typeface="+mj-lt"/>
                <a:ea typeface="+mn-ea"/>
                <a:cs typeface="+mj-lt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9" name="Text Placeholder 29"/>
          <p:cNvSpPr>
            <a:spLocks noGrp="1"/>
          </p:cNvSpPr>
          <p:nvPr>
            <p:ph type="body" sz="quarter" idx="22"/>
          </p:nvPr>
        </p:nvSpPr>
        <p:spPr>
          <a:xfrm>
            <a:off x="1065770" y="3657600"/>
            <a:ext cx="2693978" cy="1895924"/>
          </a:xfrm>
        </p:spPr>
        <p:txBody>
          <a:bodyPr/>
          <a:lstStyle>
            <a:lvl1pPr marL="144000" marR="0" indent="-14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lt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9"/>
          <p:cNvSpPr>
            <a:spLocks noGrp="1"/>
          </p:cNvSpPr>
          <p:nvPr>
            <p:ph type="body" sz="quarter" idx="23"/>
          </p:nvPr>
        </p:nvSpPr>
        <p:spPr>
          <a:xfrm>
            <a:off x="5181599" y="2822419"/>
            <a:ext cx="2227940" cy="750380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kern="1200" dirty="0" smtClean="0">
                <a:solidFill>
                  <a:srgbClr val="00B0F0"/>
                </a:solidFill>
                <a:latin typeface="Segoe UI Semibold" panose="020B0702040204020203" pitchFamily="34" charset="0"/>
                <a:ea typeface="Lato Light" panose="020F0302020204030203"/>
                <a:cs typeface="Segoe UI Semibold" panose="020B0702040204020203" pitchFamily="34" charset="0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24" hasCustomPrompt="1"/>
          </p:nvPr>
        </p:nvSpPr>
        <p:spPr>
          <a:xfrm>
            <a:off x="4724398" y="2743199"/>
            <a:ext cx="457201" cy="829599"/>
          </a:xfrm>
        </p:spPr>
        <p:txBody>
          <a:bodyPr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3600" b="1" kern="1200" dirty="0" smtClean="0">
                <a:solidFill>
                  <a:srgbClr val="00B0F0"/>
                </a:solidFill>
                <a:latin typeface="+mj-lt"/>
                <a:ea typeface="+mn-ea"/>
                <a:cs typeface="+mj-lt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2" name="Text Placeholder 29"/>
          <p:cNvSpPr>
            <a:spLocks noGrp="1"/>
          </p:cNvSpPr>
          <p:nvPr>
            <p:ph type="body" sz="quarter" idx="25"/>
          </p:nvPr>
        </p:nvSpPr>
        <p:spPr>
          <a:xfrm>
            <a:off x="4727893" y="3657600"/>
            <a:ext cx="2681646" cy="1895924"/>
          </a:xfrm>
        </p:spPr>
        <p:txBody>
          <a:bodyPr/>
          <a:lstStyle>
            <a:lvl1pPr marL="144000" marR="0" indent="-14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lt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26"/>
          </p:nvPr>
        </p:nvSpPr>
        <p:spPr>
          <a:xfrm>
            <a:off x="8806975" y="2822419"/>
            <a:ext cx="2227940" cy="750380"/>
          </a:xfr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kern="1200" dirty="0" smtClean="0">
                <a:solidFill>
                  <a:srgbClr val="00B0F0"/>
                </a:solidFill>
                <a:latin typeface="Segoe UI Semibold" panose="020B0702040204020203" pitchFamily="34" charset="0"/>
                <a:ea typeface="Lato Light" panose="020F0302020204030203"/>
                <a:cs typeface="Segoe UI Semibold" panose="020B0702040204020203" pitchFamily="34" charset="0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9"/>
          <p:cNvSpPr>
            <a:spLocks noGrp="1"/>
          </p:cNvSpPr>
          <p:nvPr>
            <p:ph type="body" sz="quarter" idx="27" hasCustomPrompt="1"/>
          </p:nvPr>
        </p:nvSpPr>
        <p:spPr>
          <a:xfrm>
            <a:off x="8349774" y="2743199"/>
            <a:ext cx="457201" cy="829599"/>
          </a:xfrm>
        </p:spPr>
        <p:txBody>
          <a:bodyPr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3600" b="1" kern="1200" dirty="0" smtClean="0">
                <a:solidFill>
                  <a:srgbClr val="00B0F0"/>
                </a:solidFill>
                <a:latin typeface="+mj-lt"/>
                <a:ea typeface="+mn-ea"/>
                <a:cs typeface="+mj-lt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5" name="Text Placeholder 29"/>
          <p:cNvSpPr>
            <a:spLocks noGrp="1"/>
          </p:cNvSpPr>
          <p:nvPr>
            <p:ph type="body" sz="quarter" idx="28"/>
          </p:nvPr>
        </p:nvSpPr>
        <p:spPr>
          <a:xfrm>
            <a:off x="8353269" y="3657600"/>
            <a:ext cx="2681646" cy="1895924"/>
          </a:xfrm>
        </p:spPr>
        <p:txBody>
          <a:bodyPr/>
          <a:lstStyle>
            <a:lvl1pPr marL="144000" marR="0" indent="-14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lt"/>
              </a:defRPr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2" name="Online Image Placeholder 51"/>
          <p:cNvSpPr>
            <a:spLocks noGrp="1"/>
          </p:cNvSpPr>
          <p:nvPr>
            <p:ph type="clipArt" sz="quarter" idx="30"/>
          </p:nvPr>
        </p:nvSpPr>
        <p:spPr>
          <a:xfrm>
            <a:off x="1059737" y="1063137"/>
            <a:ext cx="2707322" cy="16324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online image</a:t>
            </a:r>
            <a:endParaRPr lang="en-IN" noProof="0" dirty="0"/>
          </a:p>
        </p:txBody>
      </p:sp>
      <p:sp>
        <p:nvSpPr>
          <p:cNvPr id="53" name="Online Image Placeholder 51"/>
          <p:cNvSpPr>
            <a:spLocks noGrp="1"/>
          </p:cNvSpPr>
          <p:nvPr>
            <p:ph type="clipArt" sz="quarter" idx="31"/>
          </p:nvPr>
        </p:nvSpPr>
        <p:spPr>
          <a:xfrm>
            <a:off x="4705868" y="1076097"/>
            <a:ext cx="2707322" cy="16324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online image</a:t>
            </a:r>
            <a:endParaRPr lang="en-IN" noProof="0" dirty="0"/>
          </a:p>
        </p:txBody>
      </p:sp>
      <p:sp>
        <p:nvSpPr>
          <p:cNvPr id="54" name="Online Image Placeholder 51"/>
          <p:cNvSpPr>
            <a:spLocks noGrp="1"/>
          </p:cNvSpPr>
          <p:nvPr>
            <p:ph type="clipArt" sz="quarter" idx="32"/>
          </p:nvPr>
        </p:nvSpPr>
        <p:spPr>
          <a:xfrm>
            <a:off x="8351361" y="1062191"/>
            <a:ext cx="2707322" cy="16324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online image</a:t>
            </a:r>
            <a:endParaRPr lang="en-IN" noProof="0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5715" y="6096000"/>
            <a:ext cx="12180569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6632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15" name="Picture 26" descr="D:\Raju\mobiliya\graphics\002.png0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0"/>
            <a:ext cx="4183063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3886200" y="6096000"/>
            <a:ext cx="8199483" cy="457200"/>
          </a:xfrm>
        </p:spPr>
        <p:txBody>
          <a:bodyPr anchor="ctr"/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400" i="1" kern="1200" dirty="0" smtClean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33400" y="2933700"/>
            <a:ext cx="5257800" cy="990600"/>
          </a:xfrm>
        </p:spPr>
        <p:txBody>
          <a:bodyPr/>
          <a:lstStyle>
            <a:lvl1pPr marL="0" indent="0">
              <a:buNone/>
              <a:defRPr sz="5000">
                <a:solidFill>
                  <a:schemeClr val="bg1"/>
                </a:solidFill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5" descr="linkedin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533400" y="6204903"/>
            <a:ext cx="300990" cy="30099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1035050" y="6204903"/>
            <a:ext cx="0" cy="299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699895" y="6189663"/>
            <a:ext cx="0" cy="299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2340610" y="6183948"/>
            <a:ext cx="0" cy="299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twitter-bird-logo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217295" y="6234748"/>
            <a:ext cx="300990" cy="255905"/>
          </a:xfrm>
          <a:prstGeom prst="rect">
            <a:avLst/>
          </a:prstGeom>
        </p:spPr>
      </p:pic>
      <p:pic>
        <p:nvPicPr>
          <p:cNvPr id="22" name="Picture 21" descr="worlwide">
            <a:hlinkClick r:id="rId7"/>
          </p:cNvPr>
          <p:cNvPicPr>
            <a:picLocks noChangeAspect="1"/>
          </p:cNvPicPr>
          <p:nvPr userDrawn="1"/>
        </p:nvPicPr>
        <p:blipFill>
          <a:blip r:embed="rId8">
            <a:biLevel thresh="25000"/>
          </a:blip>
          <a:stretch>
            <a:fillRect/>
          </a:stretch>
        </p:blipFill>
        <p:spPr>
          <a:xfrm>
            <a:off x="3081893" y="6218158"/>
            <a:ext cx="272574" cy="272574"/>
          </a:xfrm>
          <a:prstGeom prst="rect">
            <a:avLst/>
          </a:prstGeom>
        </p:spPr>
      </p:pic>
      <p:pic>
        <p:nvPicPr>
          <p:cNvPr id="23" name="Picture 22" descr="facebook">
            <a:hlinkClick r:id="rId9"/>
          </p:cNvPr>
          <p:cNvPicPr>
            <a:picLocks noChangeAspect="1"/>
          </p:cNvPicPr>
          <p:nvPr userDrawn="1"/>
        </p:nvPicPr>
        <p:blipFill>
          <a:blip r:embed="rId10">
            <a:biLevel thresh="25000"/>
          </a:blip>
          <a:stretch>
            <a:fillRect/>
          </a:stretch>
        </p:blipFill>
        <p:spPr>
          <a:xfrm>
            <a:off x="1895148" y="6211888"/>
            <a:ext cx="283845" cy="283845"/>
          </a:xfrm>
          <a:prstGeom prst="rect">
            <a:avLst/>
          </a:prstGeom>
          <a:noFill/>
        </p:spPr>
      </p:pic>
      <p:cxnSp>
        <p:nvCxnSpPr>
          <p:cNvPr id="24" name="Straight Connector 23"/>
          <p:cNvCxnSpPr/>
          <p:nvPr userDrawn="1"/>
        </p:nvCxnSpPr>
        <p:spPr>
          <a:xfrm>
            <a:off x="2927648" y="6183948"/>
            <a:ext cx="0" cy="299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11"/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46" y="6208544"/>
            <a:ext cx="278594" cy="28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33671"/>
      </p:ext>
    </p:extLst>
  </p:cSld>
  <p:clrMapOvr>
    <a:masterClrMapping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5"/>
          <p:cNvSpPr>
            <a:spLocks noGrp="1"/>
          </p:cNvSpPr>
          <p:nvPr>
            <p:ph type="title" hasCustomPrompt="1"/>
          </p:nvPr>
        </p:nvSpPr>
        <p:spPr>
          <a:xfrm>
            <a:off x="341086" y="118382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latin typeface="PF DinText Pro Medium" panose="02000506020000020004" pitchFamily="2" charset="0"/>
              </a:defRPr>
            </a:lvl1pPr>
          </a:lstStyle>
          <a:p>
            <a:r>
              <a:rPr lang="en-US" dirty="0"/>
              <a:t>(edit) System Architecture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1086" y="1338470"/>
            <a:ext cx="10772015" cy="470355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b="0">
                <a:latin typeface="PF DinText Pro" panose="02000506020000020004" pitchFamily="2" charset="0"/>
              </a:defRPr>
            </a:lvl1pPr>
            <a:lvl2pPr>
              <a:defRPr sz="2000">
                <a:latin typeface="PF DinText Pro" panose="02000506020000020004" pitchFamily="2" charset="0"/>
              </a:defRPr>
            </a:lvl2pPr>
            <a:lvl3pPr marL="1257300" marR="0" indent="-34290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PF DinText Pro" panose="02000506020000020004" pitchFamily="2" charset="0"/>
              </a:defRPr>
            </a:lvl3pPr>
            <a:lvl4pPr marL="16002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>
                <a:latin typeface="PF DinText Pro" panose="02000506020000020004" pitchFamily="2" charset="0"/>
              </a:defRPr>
            </a:lvl4pPr>
            <a:lvl5pPr marL="20574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PF DinText Pro" panose="02000506020000020004" pitchFamily="2" charset="0"/>
              </a:defRPr>
            </a:lvl5pPr>
            <a:lvl6pPr>
              <a:defRPr>
                <a:latin typeface="PF DinText Pro" panose="02000506020000020004" pitchFamily="2" charset="0"/>
              </a:defRPr>
            </a:lvl6pPr>
          </a:lstStyle>
          <a:p>
            <a:r>
              <a:rPr lang="en-US" dirty="0">
                <a:cs typeface="Arial" charset="0"/>
              </a:rPr>
              <a:t>(edit) Outline &amp; detail the basic architecture of prototyped solution with the help of block diagrams, etc. if any</a:t>
            </a:r>
          </a:p>
          <a:p>
            <a:pPr lvl="2"/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1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5"/>
          <p:cNvSpPr>
            <a:spLocks noGrp="1"/>
          </p:cNvSpPr>
          <p:nvPr>
            <p:ph type="title" hasCustomPrompt="1"/>
          </p:nvPr>
        </p:nvSpPr>
        <p:spPr>
          <a:xfrm>
            <a:off x="341086" y="118382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latin typeface="PF DinText Pro Medium" panose="02000506020000020004" pitchFamily="2" charset="0"/>
              </a:defRPr>
            </a:lvl1pPr>
          </a:lstStyle>
          <a:p>
            <a:r>
              <a:rPr lang="en-US" dirty="0"/>
              <a:t>(edit) Technology Choices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1086" y="1338470"/>
            <a:ext cx="10772015" cy="470355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b="0" baseline="0">
                <a:latin typeface="PF DinText Pro" panose="02000506020000020004" pitchFamily="2" charset="0"/>
              </a:defRPr>
            </a:lvl1pPr>
            <a:lvl2pPr>
              <a:defRPr sz="2000">
                <a:latin typeface="PF DinText Pro" panose="02000506020000020004" pitchFamily="2" charset="0"/>
              </a:defRPr>
            </a:lvl2pPr>
            <a:lvl3pPr marL="12573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PF DinText Pro" panose="02000506020000020004" pitchFamily="2" charset="0"/>
              </a:defRPr>
            </a:lvl3pPr>
            <a:lvl4pPr marL="16002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>
                <a:latin typeface="PF DinText Pro" panose="02000506020000020004" pitchFamily="2" charset="0"/>
              </a:defRPr>
            </a:lvl4pPr>
            <a:lvl5pPr marL="20574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PF DinText Pro" panose="02000506020000020004" pitchFamily="2" charset="0"/>
              </a:defRPr>
            </a:lvl5pPr>
            <a:lvl6pPr>
              <a:defRPr>
                <a:latin typeface="PF DinText Pro" panose="02000506020000020004" pitchFamily="2" charset="0"/>
              </a:defRPr>
            </a:lvl6pPr>
          </a:lstStyle>
          <a:p>
            <a:r>
              <a:rPr lang="en-US" dirty="0">
                <a:cs typeface="Arial" charset="0"/>
              </a:rPr>
              <a:t>(edit) Add technologies used and rationale for selecting so</a:t>
            </a:r>
          </a:p>
          <a:p>
            <a:pPr lvl="2"/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677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79565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PF DinText Pro Thin 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03477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PF DinText Pro Thin " panose="02000000000000000000" pitchFamily="2" charset="0"/>
              </a:defRPr>
            </a:lvl1pPr>
            <a:lvl2pPr>
              <a:defRPr>
                <a:latin typeface="PF DinText Pro Thin " panose="02000000000000000000" pitchFamily="2" charset="0"/>
              </a:defRPr>
            </a:lvl2pPr>
            <a:lvl3pPr>
              <a:defRPr>
                <a:latin typeface="PF DinText Pro Thin " panose="02000000000000000000" pitchFamily="2" charset="0"/>
              </a:defRPr>
            </a:lvl3pPr>
            <a:lvl4pPr>
              <a:defRPr>
                <a:latin typeface="PF DinText Pro Thin " panose="02000000000000000000" pitchFamily="2" charset="0"/>
              </a:defRPr>
            </a:lvl4pPr>
            <a:lvl5pPr>
              <a:defRPr>
                <a:latin typeface="PF DinText Pro Thin 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79565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PF DinText Pro Thin 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03477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PF DinText Pro Thin " panose="02000000000000000000" pitchFamily="2" charset="0"/>
              </a:defRPr>
            </a:lvl1pPr>
            <a:lvl2pPr>
              <a:defRPr>
                <a:latin typeface="PF DinText Pro Thin " panose="02000000000000000000" pitchFamily="2" charset="0"/>
              </a:defRPr>
            </a:lvl2pPr>
            <a:lvl3pPr>
              <a:defRPr>
                <a:latin typeface="PF DinText Pro Thin " panose="02000000000000000000" pitchFamily="2" charset="0"/>
              </a:defRPr>
            </a:lvl3pPr>
            <a:lvl4pPr>
              <a:defRPr>
                <a:latin typeface="PF DinText Pro Thin " panose="02000000000000000000" pitchFamily="2" charset="0"/>
              </a:defRPr>
            </a:lvl4pPr>
            <a:lvl5pPr>
              <a:defRPr>
                <a:latin typeface="PF DinText Pro Thin 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Placeholder 15"/>
          <p:cNvSpPr>
            <a:spLocks noGrp="1"/>
          </p:cNvSpPr>
          <p:nvPr>
            <p:ph type="title"/>
          </p:nvPr>
        </p:nvSpPr>
        <p:spPr>
          <a:xfrm>
            <a:off x="341086" y="118382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- 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Image result for quest glob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1679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Image result for quest glob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1679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9220200" y="611188"/>
            <a:ext cx="2438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9" tIns="60950" rIns="121899" bIns="609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64BE99"/>
              </a:buClr>
              <a:buFont typeface="Symbol" panose="05050102010706020507" pitchFamily="18" charset="2"/>
              <a:buNone/>
            </a:pPr>
            <a:r>
              <a:rPr lang="en-IN" sz="1600" i="1">
                <a:solidFill>
                  <a:srgbClr val="ACACA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The Frontier</a:t>
            </a:r>
          </a:p>
        </p:txBody>
      </p: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838200" y="3709988"/>
            <a:ext cx="914400" cy="176212"/>
            <a:chOff x="1201081" y="3724268"/>
            <a:chExt cx="3073432" cy="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201081" y="3724268"/>
              <a:ext cx="3073432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61529" y="3724268"/>
              <a:ext cx="2112984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91343" y="3724268"/>
              <a:ext cx="1083170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24"/>
          <p:cNvSpPr txBox="1">
            <a:spLocks noChangeArrowheads="1"/>
          </p:cNvSpPr>
          <p:nvPr/>
        </p:nvSpPr>
        <p:spPr bwMode="auto">
          <a:xfrm>
            <a:off x="44450" y="6616700"/>
            <a:ext cx="2093827" cy="2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1000" dirty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2020 QuEST. All Rights Reserved.</a:t>
            </a: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5683250" y="6616700"/>
            <a:ext cx="825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10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Confidential</a:t>
            </a:r>
          </a:p>
        </p:txBody>
      </p:sp>
      <p:sp>
        <p:nvSpPr>
          <p:cNvPr id="16" name="TextBox 2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EED3C3C-42AA-4FFD-B990-82B62DDC6E79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871782"/>
            <a:ext cx="4495800" cy="676284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3500" b="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62000" y="3886200"/>
            <a:ext cx="4495800" cy="558884"/>
          </a:xfrm>
        </p:spPr>
        <p:txBody>
          <a:bodyPr anchor="ctr"/>
          <a:lstStyle>
            <a:lvl1pPr marL="0" indent="0">
              <a:buNone/>
              <a:defRPr sz="2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62000" y="4970404"/>
            <a:ext cx="4495800" cy="323544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762000" y="4573771"/>
            <a:ext cx="4495800" cy="323544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1300913"/>
            <a:ext cx="6928339" cy="44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309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5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5018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5"/>
          <p:cNvSpPr>
            <a:spLocks noGrp="1"/>
          </p:cNvSpPr>
          <p:nvPr>
            <p:ph type="title" hasCustomPrompt="1"/>
          </p:nvPr>
        </p:nvSpPr>
        <p:spPr>
          <a:xfrm>
            <a:off x="245786" y="0"/>
            <a:ext cx="9360000" cy="723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7406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-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Image result for quest glob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1679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Image result for quest glob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1679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838200" y="3709988"/>
            <a:ext cx="914400" cy="176212"/>
            <a:chOff x="1201081" y="3724268"/>
            <a:chExt cx="3073432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201081" y="3724268"/>
              <a:ext cx="3073432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61529" y="3724268"/>
              <a:ext cx="2112984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91343" y="3724268"/>
              <a:ext cx="1083170" cy="0"/>
            </a:xfrm>
            <a:prstGeom prst="line">
              <a:avLst/>
            </a:prstGeom>
            <a:ln w="38100">
              <a:solidFill>
                <a:srgbClr val="6CC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22"/>
          <p:cNvSpPr txBox="1">
            <a:spLocks noChangeArrowheads="1"/>
          </p:cNvSpPr>
          <p:nvPr/>
        </p:nvSpPr>
        <p:spPr bwMode="auto">
          <a:xfrm>
            <a:off x="44450" y="6616700"/>
            <a:ext cx="2093827" cy="2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1000" dirty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2020 QuEST. All Rights Reserved.</a:t>
            </a:r>
          </a:p>
        </p:txBody>
      </p:sp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5683250" y="6616700"/>
            <a:ext cx="825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10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Confidential</a:t>
            </a:r>
          </a:p>
        </p:txBody>
      </p:sp>
      <p:sp>
        <p:nvSpPr>
          <p:cNvPr id="12" name="TextBox 24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865A091-E4A6-47DB-854E-D6C9C88CB1D5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871782"/>
            <a:ext cx="6324600" cy="676284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3500" b="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900471"/>
            <a:ext cx="5360931" cy="542932"/>
          </a:xfrm>
        </p:spPr>
        <p:txBody>
          <a:bodyPr>
            <a:noAutofit/>
          </a:bodyPr>
          <a:lstStyle>
            <a:lvl1pPr marL="0" indent="0" algn="l">
              <a:buNone/>
              <a:defRPr sz="2800" b="0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513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C53C595-340C-4543-853F-487253D3CBB7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C07C326-BA45-4CFE-BE40-9C26DA2B5152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762000"/>
            <a:ext cx="9448818" cy="609600"/>
          </a:xfrm>
        </p:spPr>
        <p:txBody>
          <a:bodyPr/>
          <a:lstStyle>
            <a:lvl1pPr marL="0" indent="0"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5715" y="6096000"/>
            <a:ext cx="12180569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460500"/>
            <a:ext cx="10972800" cy="4406899"/>
          </a:xfrm>
        </p:spPr>
        <p:txBody>
          <a:bodyPr/>
          <a:lstStyle>
            <a:lvl1pPr marL="144000" indent="-144000">
              <a:defRPr/>
            </a:lvl1pPr>
            <a:lvl2pPr marL="288000" indent="-144000">
              <a:defRPr/>
            </a:lvl2pPr>
            <a:lvl3pPr marL="432000" indent="-144000">
              <a:defRPr/>
            </a:lvl3pPr>
            <a:lvl4pPr marL="576000" indent="-144000">
              <a:defRPr/>
            </a:lvl4pPr>
            <a:lvl5pPr marL="720000" indent="-144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782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914491C-38F6-49E6-9F05-EEDE18D6D794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17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D40698F-5763-463F-AE0B-348786B0F6DF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762000"/>
            <a:ext cx="9448818" cy="609600"/>
          </a:xfrm>
        </p:spPr>
        <p:txBody>
          <a:bodyPr/>
          <a:lstStyle>
            <a:lvl1pPr marL="0" indent="0">
              <a:buNone/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460500"/>
            <a:ext cx="10972800" cy="47879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7045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9C3EF7C-66EB-413C-AC1E-FC607661BE38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C580596A-1F70-417F-A284-7979BC2A5625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5715" y="6096000"/>
            <a:ext cx="12180569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143000"/>
            <a:ext cx="10972800" cy="4724399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4631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ADFB7E6-EA27-4291-ACAD-5BE9A6102437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673EBEF-5604-43C5-87EA-36C02E2B1296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143000"/>
            <a:ext cx="10972800" cy="51054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785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lumn content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350" y="6096000"/>
            <a:ext cx="121793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sz="1400" dirty="0"/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62C1DAF-2CB5-4FE2-8525-D716FA5D4761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715" y="6096000"/>
            <a:ext cx="12180569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09600" y="1153089"/>
            <a:ext cx="5291652" cy="4615321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6358452" y="1169816"/>
            <a:ext cx="5334000" cy="4598594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7364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lum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27B984C-995B-4A44-A403-88AA6D16E539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09600" y="1153089"/>
            <a:ext cx="5291652" cy="4944103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6358452" y="1169816"/>
            <a:ext cx="5334000" cy="4926184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646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11277600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27" name="TextBox 1"/>
          <p:cNvSpPr txBox="1">
            <a:spLocks noChangeArrowheads="1"/>
          </p:cNvSpPr>
          <p:nvPr/>
        </p:nvSpPr>
        <p:spPr bwMode="auto">
          <a:xfrm>
            <a:off x="44450" y="6616700"/>
            <a:ext cx="2093827" cy="2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1000" dirty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2020 QuEST. All Rights Reserved.</a:t>
            </a:r>
          </a:p>
        </p:txBody>
      </p:sp>
      <p:sp>
        <p:nvSpPr>
          <p:cNvPr id="1028" name="TextBox 7"/>
          <p:cNvSpPr txBox="1">
            <a:spLocks noChangeArrowheads="1"/>
          </p:cNvSpPr>
          <p:nvPr/>
        </p:nvSpPr>
        <p:spPr bwMode="auto">
          <a:xfrm>
            <a:off x="5683250" y="6616700"/>
            <a:ext cx="825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10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Confidential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184150" y="63500"/>
            <a:ext cx="195263" cy="762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184150" y="0"/>
            <a:ext cx="195263" cy="152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sz="1600" dirty="0"/>
          </a:p>
        </p:txBody>
      </p:sp>
      <p:pic>
        <p:nvPicPr>
          <p:cNvPr id="1031" name="Picture 9" descr="Image result for quest global logo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5" y="63500"/>
            <a:ext cx="12223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3500"/>
            <a:ext cx="91440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34" name="TextBox 11"/>
          <p:cNvSpPr txBox="1">
            <a:spLocks noChangeArrowheads="1"/>
          </p:cNvSpPr>
          <p:nvPr/>
        </p:nvSpPr>
        <p:spPr bwMode="auto">
          <a:xfrm>
            <a:off x="5683250" y="6616700"/>
            <a:ext cx="825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10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Confidential</a:t>
            </a:r>
          </a:p>
        </p:txBody>
      </p:sp>
      <p:sp>
        <p:nvSpPr>
          <p:cNvPr id="13" name="Rectangle: Rounded Corners 2"/>
          <p:cNvSpPr/>
          <p:nvPr/>
        </p:nvSpPr>
        <p:spPr>
          <a:xfrm>
            <a:off x="184150" y="63500"/>
            <a:ext cx="195263" cy="762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sz="1600" dirty="0"/>
          </a:p>
        </p:txBody>
      </p:sp>
      <p:sp>
        <p:nvSpPr>
          <p:cNvPr id="14" name="Rectangle 13"/>
          <p:cNvSpPr/>
          <p:nvPr/>
        </p:nvSpPr>
        <p:spPr>
          <a:xfrm>
            <a:off x="184150" y="0"/>
            <a:ext cx="195263" cy="152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sz="1600" dirty="0"/>
          </a:p>
        </p:txBody>
      </p:sp>
      <p:sp>
        <p:nvSpPr>
          <p:cNvPr id="1038" name="TextBox 15"/>
          <p:cNvSpPr txBox="1">
            <a:spLocks noChangeArrowheads="1"/>
          </p:cNvSpPr>
          <p:nvPr/>
        </p:nvSpPr>
        <p:spPr bwMode="auto">
          <a:xfrm>
            <a:off x="10544175" y="6553200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81EF602-0811-49BE-B351-06CFED2DF34C}" type="slidenum">
              <a:rPr lang="en-IN" sz="1200" b="1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 eaLnBrk="1" hangingPunct="1"/>
              <a:t>‹#›</a:t>
            </a:fld>
            <a:endParaRPr lang="en-IN" sz="1200" b="1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6" r:id="rId17"/>
    <p:sldLayoutId id="2147483827" r:id="rId18"/>
    <p:sldLayoutId id="2147483828" r:id="rId19"/>
    <p:sldLayoutId id="2147483830" r:id="rId20"/>
    <p:sldLayoutId id="2147483831" r:id="rId21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Calibri" panose="020F050202020403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Calibri" panose="020F050202020403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Calibri" panose="020F050202020403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Calibri" panose="020F0502020204030204" pitchFamily="34" charset="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64BE99"/>
        </a:buClr>
        <a:buFont typeface="Symbol" panose="05050102010706020507" pitchFamily="18" charset="2"/>
        <a:buChar char="·"/>
        <a:defRPr lang="en-US" sz="2000" kern="1200" dirty="0">
          <a:solidFill>
            <a:srgbClr val="939393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4213" indent="-342900" algn="l" rtl="0" eaLnBrk="1" fontAlgn="base" hangingPunct="1">
        <a:spcBef>
          <a:spcPct val="20000"/>
        </a:spcBef>
        <a:spcAft>
          <a:spcPct val="0"/>
        </a:spcAft>
        <a:buClr>
          <a:srgbClr val="64BE99"/>
        </a:buClr>
        <a:buFont typeface="Symbol" panose="05050102010706020507" pitchFamily="18" charset="2"/>
        <a:buChar char="·"/>
        <a:defRPr lang="en-US" kern="1200" dirty="0">
          <a:solidFill>
            <a:srgbClr val="939393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-230188" algn="l" rtl="0" eaLnBrk="1" fontAlgn="base" hangingPunct="1">
        <a:spcBef>
          <a:spcPct val="20000"/>
        </a:spcBef>
        <a:spcAft>
          <a:spcPct val="0"/>
        </a:spcAft>
        <a:buClr>
          <a:srgbClr val="64BE99"/>
        </a:buClr>
        <a:buFont typeface="Symbol" panose="05050102010706020507" pitchFamily="18" charset="2"/>
        <a:buChar char="·"/>
        <a:defRPr lang="en-US" sz="1600" kern="1200" dirty="0">
          <a:solidFill>
            <a:srgbClr val="939393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144588" indent="-230188" algn="l" rtl="0" eaLnBrk="1" fontAlgn="base" hangingPunct="1">
        <a:spcBef>
          <a:spcPct val="20000"/>
        </a:spcBef>
        <a:spcAft>
          <a:spcPct val="0"/>
        </a:spcAft>
        <a:buClr>
          <a:srgbClr val="64BE99"/>
        </a:buClr>
        <a:buFont typeface="Courier New" panose="02070309020205020404" pitchFamily="49" charset="0"/>
        <a:buChar char="o"/>
        <a:defRPr lang="en-US" sz="1400" kern="1200" dirty="0">
          <a:solidFill>
            <a:srgbClr val="939393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374775" indent="-2301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1100" kern="1200" dirty="0">
          <a:solidFill>
            <a:srgbClr val="939393"/>
          </a:solidFill>
          <a:latin typeface="+mn-lt"/>
          <a:ea typeface="+mn-ea"/>
          <a:cs typeface="Segoe UI" panose="020B0502040204020203" pitchFamily="34" charset="0"/>
        </a:defRPr>
      </a:lvl5pPr>
      <a:lvl6pPr marL="1598613" indent="-223838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dirty="0"/>
              <a:t>The Generic Automation Framework based on BDD</a:t>
            </a:r>
            <a:br>
              <a:rPr lang="en-IN" dirty="0"/>
            </a:br>
            <a:br>
              <a:rPr lang="en-IN" dirty="0"/>
            </a:br>
            <a:r>
              <a:rPr lang="en-IN" sz="2000" dirty="0"/>
              <a:t>V Rama Prasada Reddy</a:t>
            </a:r>
          </a:p>
        </p:txBody>
      </p:sp>
      <p:sp>
        <p:nvSpPr>
          <p:cNvPr id="8" name="Textfeld 39"/>
          <p:cNvSpPr txBox="1"/>
          <p:nvPr/>
        </p:nvSpPr>
        <p:spPr>
          <a:xfrm>
            <a:off x="1" y="5969595"/>
            <a:ext cx="12192000" cy="339725"/>
          </a:xfrm>
          <a:prstGeom prst="rect">
            <a:avLst/>
          </a:prstGeom>
        </p:spPr>
        <p:txBody>
          <a:bodyPr wrap="square" lIns="121899" tIns="60950" rIns="121899" bIns="60950" anchor="ctr">
            <a:spAutoFit/>
          </a:bodyPr>
          <a:lstStyle/>
          <a:p>
            <a:pPr algn="ctr" eaLnBrk="1" hangingPunct="1">
              <a:defRPr/>
            </a:pPr>
            <a:r>
              <a:rPr lang="en-IN" sz="1400" b="1" dirty="0">
                <a:solidFill>
                  <a:schemeClr val="bg1"/>
                </a:solidFill>
                <a:latin typeface="+mj-lt"/>
                <a:sym typeface="+mn-ea"/>
              </a:rPr>
              <a:t>Global Product Engineering and Lifecycle Services Company</a:t>
            </a:r>
            <a:endParaRPr lang="en-IN" sz="1400" b="1" i="1" dirty="0">
              <a:solidFill>
                <a:schemeClr val="bg1"/>
              </a:solidFill>
              <a:latin typeface="+mj-lt"/>
              <a:ea typeface="Lato Light" panose="020F0302020204030203"/>
              <a:cs typeface="Segoe UI Semibold" panose="020B0702040204020203" pitchFamily="34" charset="0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457200" y="207439"/>
            <a:ext cx="9144000" cy="6985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800" dirty="0"/>
              <a:t>Recording Available in Below Location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8869"/>
          <a:stretch/>
        </p:blipFill>
        <p:spPr>
          <a:xfrm>
            <a:off x="457200" y="905939"/>
            <a:ext cx="10807562" cy="55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3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886200" y="6096000"/>
            <a:ext cx="8199438" cy="457200"/>
          </a:xfrm>
        </p:spPr>
        <p:txBody>
          <a:bodyPr/>
          <a:lstStyle/>
          <a:p>
            <a:pPr>
              <a:defRPr/>
            </a:pPr>
            <a:r>
              <a:t>Engineering | Enterprise Solutions | Operations &amp; Supply Chain | Technology &amp; Digital Solutions 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1562100" y="1365409"/>
            <a:ext cx="9144000" cy="13715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endParaRPr noProof="1"/>
          </a:p>
        </p:txBody>
      </p:sp>
      <p:sp>
        <p:nvSpPr>
          <p:cNvPr id="33" name="Shape 33"/>
          <p:cNvSpPr txBox="1"/>
          <p:nvPr/>
        </p:nvSpPr>
        <p:spPr>
          <a:xfrm>
            <a:off x="1614331" y="416509"/>
            <a:ext cx="3200399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</a:pPr>
            <a:endParaRPr lang="en" noProof="1">
              <a:latin typeface="Calibri" charset="0"/>
              <a:ea typeface="Calibri" charset="0"/>
              <a:cs typeface="Calibri" charset="0"/>
              <a:sym typeface="Droid Serif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7883609" y="-383591"/>
            <a:ext cx="4201833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78571"/>
            </a:pPr>
            <a:endParaRPr lang="en" noProof="1">
              <a:latin typeface="Calibri" charset="0"/>
              <a:ea typeface="Calibri" charset="0"/>
              <a:cs typeface="Calibri" charset="0"/>
              <a:sym typeface="Droid Serif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1828800" y="1327308"/>
            <a:ext cx="845820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700" noProof="1">
                <a:solidFill>
                  <a:srgbClr val="252523"/>
                </a:solidFill>
                <a:latin typeface="Calibri" charset="0"/>
                <a:ea typeface="Calibri" charset="0"/>
                <a:cs typeface="Calibri" charset="0"/>
                <a:sym typeface="Droid Serif"/>
              </a:rPr>
              <a:t>Problem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IN" sz="1700" noProof="1">
                <a:solidFill>
                  <a:srgbClr val="252523"/>
                </a:solidFill>
                <a:effectLst/>
                <a:latin typeface="Calibri" charset="0"/>
                <a:ea typeface="Calibri" panose="020F0502020204030204" pitchFamily="34" charset="0"/>
                <a:cs typeface="Calibri" charset="0"/>
                <a:sym typeface="Droid Serif"/>
              </a:rPr>
              <a:t>Manual cases to Automation involves cost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IN" sz="1700" noProof="1">
                <a:solidFill>
                  <a:srgbClr val="252523"/>
                </a:solidFill>
                <a:latin typeface="Calibri" charset="0"/>
                <a:ea typeface="Calibri" panose="020F0502020204030204" pitchFamily="34" charset="0"/>
                <a:cs typeface="Calibri" charset="0"/>
                <a:sym typeface="Droid Serif"/>
              </a:rPr>
              <a:t>As web site undergoes changes, if framework is not general then it involves changing lot of </a:t>
            </a:r>
          </a:p>
        </p:txBody>
      </p:sp>
      <p:sp>
        <p:nvSpPr>
          <p:cNvPr id="36" name="Shape 36"/>
          <p:cNvSpPr/>
          <p:nvPr/>
        </p:nvSpPr>
        <p:spPr>
          <a:xfrm>
            <a:off x="1524000" y="2847709"/>
            <a:ext cx="9182100" cy="187743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endParaRPr noProof="1"/>
          </a:p>
        </p:txBody>
      </p:sp>
      <p:sp>
        <p:nvSpPr>
          <p:cNvPr id="37" name="Shape 37"/>
          <p:cNvSpPr txBox="1"/>
          <p:nvPr/>
        </p:nvSpPr>
        <p:spPr>
          <a:xfrm>
            <a:off x="1828800" y="3252059"/>
            <a:ext cx="8458200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1313" indent="-341313" eaLnBrk="1" hangingPunct="1">
              <a:lnSpc>
                <a:spcPct val="90000"/>
              </a:lnSpc>
              <a:spcBef>
                <a:spcPct val="20000"/>
              </a:spcBef>
              <a:buClr>
                <a:srgbClr val="64BE99"/>
              </a:buClr>
              <a:buFont typeface="Symbol" panose="05050102010706020507" pitchFamily="18" charset="2"/>
              <a:buChar char="·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Approach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64BE99"/>
              </a:buClr>
            </a:pPr>
            <a:endParaRPr lang="en-US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AutoNum type="arabicParenR"/>
            </a:pPr>
            <a:r>
              <a:rPr lang="en-IN" noProof="1">
                <a:latin typeface="Calibri" charset="0"/>
                <a:ea typeface="Calibri" charset="0"/>
                <a:cs typeface="Calibri" charset="0"/>
                <a:sym typeface="Droid Serif"/>
              </a:rPr>
              <a:t>Define roles( Automation Framework expert, Executor and Domain expert )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AutoNum type="arabicParenR"/>
            </a:pPr>
            <a:r>
              <a:rPr lang="en-IN" noProof="1">
                <a:latin typeface="Calibri" charset="0"/>
                <a:ea typeface="Calibri" charset="0"/>
                <a:cs typeface="Calibri" charset="0"/>
                <a:sym typeface="Droid Serif"/>
              </a:rPr>
              <a:t>Define Generalized framework to handle the changes of web site</a:t>
            </a:r>
            <a:endParaRPr lang="en-US" noProof="1">
              <a:latin typeface="Calibri" charset="0"/>
              <a:ea typeface="Calibri" charset="0"/>
              <a:cs typeface="Calibri" charset="0"/>
              <a:sym typeface="Droid Serif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1524000" y="911178"/>
            <a:ext cx="67955" cy="1791896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endParaRPr noProof="1">
              <a:solidFill>
                <a:srgbClr val="434343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552228" y="2883221"/>
            <a:ext cx="45719" cy="184192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endParaRPr noProof="1">
              <a:solidFill>
                <a:srgbClr val="434343"/>
              </a:solidFill>
            </a:endParaRPr>
          </a:p>
        </p:txBody>
      </p:sp>
      <p:sp>
        <p:nvSpPr>
          <p:cNvPr id="40" name="Shape 40"/>
          <p:cNvSpPr/>
          <p:nvPr/>
        </p:nvSpPr>
        <p:spPr>
          <a:xfrm>
            <a:off x="1591955" y="5044255"/>
            <a:ext cx="9144000" cy="12191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endParaRPr sz="1700" b="1" noProof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Shape 41"/>
          <p:cNvSpPr txBox="1"/>
          <p:nvPr/>
        </p:nvSpPr>
        <p:spPr>
          <a:xfrm>
            <a:off x="4655840" y="326555"/>
            <a:ext cx="8458200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" noProof="1">
              <a:latin typeface="Calibri" charset="0"/>
              <a:ea typeface="Calibri" charset="0"/>
              <a:cs typeface="Calibri" charset="0"/>
              <a:sym typeface="Droid Serif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" noProof="1">
              <a:latin typeface="Calibri" charset="0"/>
              <a:ea typeface="Calibri" charset="0"/>
              <a:cs typeface="Calibri" charset="0"/>
              <a:sym typeface="Droid Serif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OutCome</a:t>
            </a:r>
            <a:endParaRPr lang="en-US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" noProof="1">
              <a:latin typeface="Calibri" charset="0"/>
              <a:ea typeface="Calibri" charset="0"/>
              <a:cs typeface="Calibri" charset="0"/>
              <a:sym typeface="Droid Serif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1529368" y="5044255"/>
            <a:ext cx="45719" cy="1219199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endParaRPr noProof="1">
              <a:solidFill>
                <a:srgbClr val="43434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84D290-8A78-41C6-B6C2-70F3297CB7BF}"/>
              </a:ext>
            </a:extLst>
          </p:cNvPr>
          <p:cNvSpPr txBox="1"/>
          <p:nvPr/>
        </p:nvSpPr>
        <p:spPr>
          <a:xfrm>
            <a:off x="479376" y="19374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Scope</a:t>
            </a:r>
          </a:p>
        </p:txBody>
      </p:sp>
      <p:sp>
        <p:nvSpPr>
          <p:cNvPr id="18" name="Shape 30">
            <a:extLst>
              <a:ext uri="{FF2B5EF4-FFF2-40B4-BE49-F238E27FC236}">
                <a16:creationId xmlns:a16="http://schemas.microsoft.com/office/drawing/2014/main" id="{93B4CA95-3B96-4962-859C-BBCE14F4F9AD}"/>
              </a:ext>
            </a:extLst>
          </p:cNvPr>
          <p:cNvSpPr/>
          <p:nvPr/>
        </p:nvSpPr>
        <p:spPr>
          <a:xfrm>
            <a:off x="1638298" y="908965"/>
            <a:ext cx="9282237" cy="179189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endParaRPr noProof="1"/>
          </a:p>
        </p:txBody>
      </p:sp>
      <p:sp>
        <p:nvSpPr>
          <p:cNvPr id="19" name="Shape 35">
            <a:extLst>
              <a:ext uri="{FF2B5EF4-FFF2-40B4-BE49-F238E27FC236}">
                <a16:creationId xmlns:a16="http://schemas.microsoft.com/office/drawing/2014/main" id="{5B00D6C8-07FC-462B-B3C9-E1219C8EB9F4}"/>
              </a:ext>
            </a:extLst>
          </p:cNvPr>
          <p:cNvSpPr txBox="1"/>
          <p:nvPr/>
        </p:nvSpPr>
        <p:spPr>
          <a:xfrm>
            <a:off x="1904999" y="870864"/>
            <a:ext cx="845820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IN" sz="1700" noProof="1">
              <a:solidFill>
                <a:srgbClr val="252523"/>
              </a:solidFill>
              <a:latin typeface="Calibri" charset="0"/>
              <a:ea typeface="Calibri" charset="0"/>
              <a:cs typeface="Calibri" charset="0"/>
              <a:sym typeface="Droid Serif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IN" sz="1700" noProof="1">
              <a:solidFill>
                <a:srgbClr val="252523"/>
              </a:solidFill>
              <a:latin typeface="Calibri" charset="0"/>
              <a:ea typeface="Calibri" charset="0"/>
              <a:cs typeface="Calibri" charset="0"/>
              <a:sym typeface="Droid Serif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IN" sz="1700" noProof="1">
                <a:solidFill>
                  <a:srgbClr val="252523"/>
                </a:solidFill>
                <a:effectLst/>
                <a:latin typeface="Calibri" charset="0"/>
                <a:ea typeface="Calibri" panose="020F0502020204030204" pitchFamily="34" charset="0"/>
                <a:cs typeface="Calibri" charset="0"/>
                <a:sym typeface="Droid Serif"/>
              </a:rPr>
              <a:t>Manual cases mapping to Automation script involves cost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IN" sz="1700" noProof="1">
                <a:solidFill>
                  <a:srgbClr val="252523"/>
                </a:solidFill>
                <a:latin typeface="Calibri" charset="0"/>
                <a:ea typeface="Calibri" panose="020F0502020204030204" pitchFamily="34" charset="0"/>
                <a:cs typeface="Calibri" charset="0"/>
                <a:sym typeface="Droid Serif"/>
              </a:rPr>
              <a:t>As web site undergoes changes, if framework is not general then it involves changing lot of code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8AB34E5-1F2D-44E3-805B-FCCAFF7D73DA}"/>
              </a:ext>
            </a:extLst>
          </p:cNvPr>
          <p:cNvSpPr txBox="1">
            <a:spLocks/>
          </p:cNvSpPr>
          <p:nvPr/>
        </p:nvSpPr>
        <p:spPr>
          <a:xfrm>
            <a:off x="1678989" y="939848"/>
            <a:ext cx="2570215" cy="349359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Font typeface="Symbol" panose="05050102010706020507" pitchFamily="18" charset="2"/>
              <a:buChar char="·"/>
              <a:defRPr lang="en-US" sz="2000" kern="1200" dirty="0">
                <a:solidFill>
                  <a:srgbClr val="93939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421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Font typeface="Symbol" panose="05050102010706020507" pitchFamily="18" charset="2"/>
              <a:buChar char="·"/>
              <a:defRPr lang="en-US" kern="1200" dirty="0">
                <a:solidFill>
                  <a:srgbClr val="93939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Font typeface="Symbol" panose="05050102010706020507" pitchFamily="18" charset="2"/>
              <a:buChar char="·"/>
              <a:defRPr lang="en-US" sz="1600" kern="1200" dirty="0">
                <a:solidFill>
                  <a:srgbClr val="93939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45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4BE99"/>
              </a:buClr>
              <a:buFont typeface="Courier New" panose="02070309020205020404" pitchFamily="49" charset="0"/>
              <a:buChar char="o"/>
              <a:defRPr lang="en-US" sz="1400" kern="1200" dirty="0">
                <a:solidFill>
                  <a:srgbClr val="93939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4775" indent="-230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en-US" sz="1100" kern="1200" dirty="0">
                <a:solidFill>
                  <a:srgbClr val="939393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598613" indent="-223838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24" name="Shape 37">
            <a:extLst>
              <a:ext uri="{FF2B5EF4-FFF2-40B4-BE49-F238E27FC236}">
                <a16:creationId xmlns:a16="http://schemas.microsoft.com/office/drawing/2014/main" id="{455BC2A0-EA94-419F-8E65-5058B4A5D415}"/>
              </a:ext>
            </a:extLst>
          </p:cNvPr>
          <p:cNvSpPr txBox="1"/>
          <p:nvPr/>
        </p:nvSpPr>
        <p:spPr>
          <a:xfrm>
            <a:off x="1866900" y="5050069"/>
            <a:ext cx="8458200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1313" indent="-341313" eaLnBrk="1" hangingPunct="1">
              <a:lnSpc>
                <a:spcPct val="90000"/>
              </a:lnSpc>
              <a:spcBef>
                <a:spcPct val="20000"/>
              </a:spcBef>
              <a:buClr>
                <a:srgbClr val="64BE99"/>
              </a:buClr>
              <a:buFont typeface="Symbol" panose="05050102010706020507" pitchFamily="18" charset="2"/>
              <a:buChar char="·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Outcome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AutoNum type="arabicParenR"/>
            </a:pPr>
            <a:r>
              <a:rPr lang="en-IN" noProof="1">
                <a:latin typeface="Calibri" charset="0"/>
                <a:ea typeface="Calibri" charset="0"/>
                <a:cs typeface="Calibri" charset="0"/>
                <a:sym typeface="Droid Serif"/>
              </a:rPr>
              <a:t>Generalized Automation Framework based on BDD   </a:t>
            </a:r>
            <a:r>
              <a:rPr lang="en-IN" noProof="1">
                <a:latin typeface="Calibri" charset="0"/>
                <a:ea typeface="Calibri" charset="0"/>
                <a:cs typeface="Calibri" charset="0"/>
                <a:sym typeface="Wingdings" panose="05000000000000000000" pitchFamily="2" charset="2"/>
              </a:rPr>
              <a:t> </a:t>
            </a:r>
            <a:endParaRPr lang="en-IN" noProof="1">
              <a:latin typeface="Calibri" charset="0"/>
              <a:ea typeface="Calibri" charset="0"/>
              <a:cs typeface="Calibri" charset="0"/>
              <a:sym typeface="Droid Serif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AutoNum type="arabicParenR"/>
            </a:pPr>
            <a:r>
              <a:rPr lang="en-IN" noProof="1">
                <a:latin typeface="Calibri" charset="0"/>
                <a:ea typeface="Calibri" charset="0"/>
                <a:cs typeface="Calibri" charset="0"/>
                <a:sym typeface="Droid Serif"/>
              </a:rPr>
              <a:t>The common identified scenarios applicable to any type of Web App 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AutoNum type="arabicParenR"/>
            </a:pPr>
            <a:r>
              <a:rPr lang="en-US" noProof="1">
                <a:latin typeface="Calibri" charset="0"/>
                <a:ea typeface="Calibri" charset="0"/>
                <a:cs typeface="Calibri" charset="0"/>
                <a:sym typeface="Wingdings" panose="05000000000000000000" pitchFamily="2" charset="2"/>
              </a:rPr>
              <a:t>These scenario can be used across any Web App and driven by feature files </a:t>
            </a:r>
            <a:endParaRPr lang="en-IN" noProof="1">
              <a:latin typeface="Calibri" charset="0"/>
              <a:ea typeface="Calibri" charset="0"/>
              <a:cs typeface="Calibri" charset="0"/>
              <a:sym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2837848142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086" y="118382"/>
            <a:ext cx="10515600" cy="72344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Test Automation Framework - 1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43CE0A-77A1-49F3-B874-4CA9B9835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49" y="1338470"/>
            <a:ext cx="9268088" cy="47035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12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 Framework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8" y="764704"/>
            <a:ext cx="5034834" cy="5186874"/>
          </a:xfrm>
        </p:spPr>
        <p:txBody>
          <a:bodyPr/>
          <a:lstStyle/>
          <a:p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.</a:t>
            </a:r>
            <a:r>
              <a:rPr lang="en-IN" sz="105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gitignore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.</a:t>
            </a:r>
            <a:r>
              <a:rPr lang="en-IN" sz="105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npmrc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package-</a:t>
            </a:r>
            <a:r>
              <a:rPr lang="en-IN" sz="105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lock.json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</a:t>
            </a:r>
            <a:r>
              <a:rPr lang="en-IN" sz="105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package.json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README.md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</a:t>
            </a:r>
            <a:r>
              <a:rPr lang="en-IN" sz="105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tsconfig.json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</a:t>
            </a:r>
            <a:r>
              <a:rPr lang="en-IN" sz="105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tslint.json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        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+---core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    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+---logger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    step-</a:t>
            </a:r>
            <a:r>
              <a:rPr lang="en-IN" sz="105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logger.ts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        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+---e2e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+---components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+---</a:t>
            </a:r>
            <a:r>
              <a:rPr lang="en-IN" sz="105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devfactory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|   \---component-helpers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|           component-</a:t>
            </a:r>
            <a:r>
              <a:rPr lang="en-IN" sz="105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helpers.ts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|           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+---html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|       button-</a:t>
            </a:r>
            <a:r>
              <a:rPr lang="en-IN" sz="105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helper.ts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|       checkbox-</a:t>
            </a:r>
            <a:r>
              <a:rPr lang="en-IN" sz="105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helper.ts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|       dropdown-</a:t>
            </a:r>
            <a:r>
              <a:rPr lang="en-IN" sz="105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helper.ts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|       element-</a:t>
            </a:r>
            <a:r>
              <a:rPr lang="en-IN" sz="105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helper.ts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|       page-</a:t>
            </a:r>
            <a:r>
              <a:rPr lang="en-IN" sz="105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helper.ts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|       textbox-</a:t>
            </a:r>
            <a:r>
              <a:rPr lang="en-IN" sz="105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helper.ts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|       wait-</a:t>
            </a:r>
            <a:r>
              <a:rPr lang="en-IN" sz="105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helper.ts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|       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+---</a:t>
            </a:r>
            <a:r>
              <a:rPr lang="en-IN" sz="105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misc</a:t>
            </a: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-utils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|       </a:t>
            </a:r>
            <a:r>
              <a:rPr lang="en-IN" sz="105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constants.ts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|       html-</a:t>
            </a:r>
            <a:r>
              <a:rPr lang="en-IN" sz="105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helper.ts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|       </a:t>
            </a:r>
            <a:r>
              <a:rPr lang="en-IN" sz="105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js-helper.ts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|       json-</a:t>
            </a:r>
            <a:r>
              <a:rPr lang="en-IN" sz="105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helper.ts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05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|       validation-</a:t>
            </a:r>
            <a:r>
              <a:rPr lang="en-IN" sz="105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helper.ts</a:t>
            </a:r>
            <a:endParaRPr lang="en-IN" sz="105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            </a:t>
            </a:r>
            <a:endParaRPr lang="en-IN" sz="800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  </a:t>
            </a:r>
            <a:endParaRPr lang="en-IN" sz="800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6AB84-A574-4E86-A3DE-49912D4EA464}"/>
              </a:ext>
            </a:extLst>
          </p:cNvPr>
          <p:cNvSpPr txBox="1"/>
          <p:nvPr/>
        </p:nvSpPr>
        <p:spPr>
          <a:xfrm>
            <a:off x="5807968" y="834169"/>
            <a:ext cx="4536504" cy="527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</a:t>
            </a: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+---config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    e2e.conf.json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    </a:t>
            </a:r>
            <a:r>
              <a:rPr lang="en-IN" sz="11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protractor.conf.ts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    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+---features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    </a:t>
            </a:r>
            <a:r>
              <a:rPr lang="en-IN" sz="1100" b="1" dirty="0" err="1"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Demo</a:t>
            </a:r>
            <a:r>
              <a:rPr lang="en-IN" sz="11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.feature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    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+---page-objects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|   </a:t>
            </a:r>
            <a:r>
              <a:rPr lang="en-IN" sz="11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common.json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|   </a:t>
            </a:r>
            <a:r>
              <a:rPr lang="en-IN" sz="11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pages.json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|   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+---pages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|       </a:t>
            </a:r>
            <a:r>
              <a:rPr lang="en-IN" sz="11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Google_Search.json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|       </a:t>
            </a:r>
            <a:r>
              <a:rPr lang="en-IN" sz="11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home_page.json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|       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\---</a:t>
            </a:r>
            <a:r>
              <a:rPr lang="en-IN" sz="11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TestCasesData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spcBef>
                <a:spcPts val="0"/>
              </a:spcBef>
            </a:pPr>
            <a:r>
              <a:rPr lang="en-IN" sz="1100" b="1" dirty="0"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  </a:t>
            </a: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home_Test_Case_1.json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+---</a:t>
            </a:r>
            <a:r>
              <a:rPr lang="en-IN" sz="11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stepdefinitions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    </a:t>
            </a:r>
            <a:r>
              <a:rPr lang="en-IN" sz="11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background.ts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    </a:t>
            </a:r>
            <a:r>
              <a:rPr lang="en-IN" sz="11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click.ts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    </a:t>
            </a:r>
            <a:r>
              <a:rPr lang="en-IN" sz="11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hotkeys.ts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    </a:t>
            </a:r>
            <a:r>
              <a:rPr lang="en-IN" sz="11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input.ts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    </a:t>
            </a:r>
            <a:r>
              <a:rPr lang="en-IN" sz="11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navigate.ts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    </a:t>
            </a:r>
            <a:r>
              <a:rPr lang="en-IN" sz="11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wait.ts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|       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\---</a:t>
            </a:r>
            <a:r>
              <a:rPr lang="en-IN" sz="11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stephelpers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        </a:t>
            </a:r>
            <a:r>
              <a:rPr lang="en-IN" sz="11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backgroudHelper.ts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        </a:t>
            </a:r>
            <a:r>
              <a:rPr lang="en-IN" sz="11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dataHelper.ts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        </a:t>
            </a:r>
            <a:r>
              <a:rPr lang="en-IN" sz="11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elementHelper.ts</a:t>
            </a:r>
            <a:endParaRPr lang="en-IN" sz="11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|           </a:t>
            </a:r>
            <a:r>
              <a:rPr lang="en-IN" sz="11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pageHelper.ts</a:t>
            </a:r>
            <a:r>
              <a:rPr lang="en-IN" sz="11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Gautami" panose="020B0502040204020203" pitchFamily="34" charset="0"/>
              </a:rPr>
              <a:t> 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177345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Common Scenarios Used Across Any Web APP --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E474C-AB3A-48CB-ADFF-D6E3B708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IN" sz="1800" b="1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verify-element-presence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Then the "(1st|2nd|3rd|[0-9]+</a:t>
            </a:r>
            <a:r>
              <a:rPr lang="en-IN" sz="1600" dirty="0" err="1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th</a:t>
            </a:r>
            <a:r>
              <a:rPr lang="en-IN" sz="16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)" "([^"]</a:t>
            </a:r>
            <a:r>
              <a:rPr lang="en-IN" sz="1600" i="1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)" (does not )?contains? the "([^"]</a:t>
            </a:r>
            <a:r>
              <a:rPr lang="en-IN" sz="16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)" element</a:t>
            </a:r>
            <a:endParaRPr lang="en-IN" sz="1600" dirty="0">
              <a:solidFill>
                <a:srgbClr val="24292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Then the "(1st|2nd|3rd|[0-9]+</a:t>
            </a:r>
            <a:r>
              <a:rPr lang="en-IN" sz="1600" dirty="0" err="1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th</a:t>
            </a:r>
            <a:r>
              <a:rPr lang="en-IN" sz="16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)" "([^"]</a:t>
            </a:r>
            <a:r>
              <a:rPr lang="en-IN" sz="1600" i="1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)" for specific "([^"]</a:t>
            </a:r>
            <a:r>
              <a:rPr lang="en-IN" sz="16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)" (does not )?contains? the "([^"]*)" element</a:t>
            </a:r>
            <a:endParaRPr lang="en-IN" sz="1600" dirty="0">
              <a:solidFill>
                <a:srgbClr val="24292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IN" sz="1800" b="1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verify-page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Then I should be on the "([^"]*)" page</a:t>
            </a:r>
            <a:endParaRPr lang="en-IN" sz="1600" dirty="0">
              <a:solidFill>
                <a:srgbClr val="24292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Then I see the "([^"]*)" page title</a:t>
            </a:r>
            <a:endParaRPr lang="en-IN" sz="1600" dirty="0">
              <a:solidFill>
                <a:srgbClr val="24292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IN" sz="1800" b="1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alerts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When I (accept)?( dismiss)? the alert dialog</a:t>
            </a:r>
            <a:endParaRPr lang="en-IN" sz="1600" dirty="0">
              <a:solidFill>
                <a:srgbClr val="24292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IN" sz="1800" b="1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click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When I click the "([^"]*)" (?:</a:t>
            </a:r>
            <a:r>
              <a:rPr lang="en-IN" sz="1600" dirty="0" err="1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button|link|icon|element|radio</a:t>
            </a:r>
            <a:r>
              <a:rPr lang="en-IN" sz="16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 button)</a:t>
            </a:r>
            <a:endParaRPr lang="en-IN" sz="1600" dirty="0">
              <a:solidFill>
                <a:srgbClr val="24292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When I click the "(1st|2nd|3rd|[0-9]+</a:t>
            </a:r>
            <a:r>
              <a:rPr lang="en-IN" sz="1600" dirty="0" err="1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th</a:t>
            </a:r>
            <a:r>
              <a:rPr lang="en-IN" sz="16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)" "([^"]*)" (?:</a:t>
            </a:r>
            <a:r>
              <a:rPr lang="en-IN" sz="1600" dirty="0" err="1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button|link|icon|element</a:t>
            </a:r>
            <a:r>
              <a:rPr lang="en-IN" sz="16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)</a:t>
            </a:r>
            <a:endParaRPr lang="en-IN" sz="1600" dirty="0">
              <a:solidFill>
                <a:srgbClr val="24292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93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Choices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439202"/>
              </p:ext>
            </p:extLst>
          </p:nvPr>
        </p:nvGraphicFramePr>
        <p:xfrm>
          <a:off x="341086" y="1942947"/>
          <a:ext cx="11155514" cy="34950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9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2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Technologies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Rationale for</a:t>
                      </a:r>
                      <a:r>
                        <a:rPr lang="en-US" baseline="0" dirty="0"/>
                        <a:t> selection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Cucumber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Its BDD framework, through which we can support general business interactions with respect to web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Protractor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will be used for both Angular and None Angular Web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Node and NPM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provide java script run time environment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provide OOPS concepts in most easy way of understanding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Translator from Type script to java script to run by Node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have java script compiled by tsc from Type Script and run in Node environment.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6708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Gherkin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to be used with Cucumber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54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28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Snip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441CFE4-32A6-410A-8737-5ABAAEA8224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57200" y="1018044"/>
            <a:ext cx="11543456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Feature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As an Generic automation framework giving demo feature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Given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navigate to the URL "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home page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Then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wait "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Google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title loaded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Then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set "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Failure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state of Execution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@desktop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@smoke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@automation_framework_demo1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Scenario Outline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As an Generic automation framework giving demo scenario - 1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fill in the "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Google 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input with "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and key value "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&lt;Input&gt;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Then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wait "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seconds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press the enter key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Then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wait "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seconds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Then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navigate to the "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Google 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page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Then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click the "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Google Button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Then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set "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SuccessStateAfter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state of Execution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37522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37522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|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37522"/>
                </a:solidFill>
                <a:effectLst/>
                <a:latin typeface="Consolas" panose="020B0609020204030204" pitchFamily="49" charset="0"/>
              </a:rPr>
              <a:t>Input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37522"/>
                </a:solidFill>
                <a:effectLst/>
                <a:latin typeface="Consolas" panose="020B0609020204030204" pitchFamily="49" charset="0"/>
              </a:rPr>
              <a:t>SuccessStateAfter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375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|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|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home_Test_Case_1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|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Google Input1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Success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|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|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home_Test_Case_1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|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Google Input2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Failure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|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@desktop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@smoke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@automation_framework_demo2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Scenario Outline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As an Generic automation framework giving demo scenario - 2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fill in the "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Google 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input with "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and key value "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&lt;Input&gt;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Then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wait "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seconds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press the enter key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Then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wait "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seconds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Then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navigate to the "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Google 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page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Then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click the "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Google Button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Then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set "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SuccessStateAfter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state of Execution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37522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37522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|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37522"/>
                </a:solidFill>
                <a:effectLst/>
                <a:latin typeface="Consolas" panose="020B0609020204030204" pitchFamily="49" charset="0"/>
              </a:rPr>
              <a:t>Input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37522"/>
                </a:solidFill>
                <a:effectLst/>
                <a:latin typeface="Consolas" panose="020B0609020204030204" pitchFamily="49" charset="0"/>
              </a:rPr>
              <a:t>SuccessStateAfter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375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|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|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home_Test_Case_1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|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Google Input3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Success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|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|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home_Test_Case_1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|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Google Input4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nsolas" panose="020B0609020204030204" pitchFamily="49" charset="0"/>
              </a:rPr>
              <a:t>Failure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|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05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 &amp; Locator Snips &amp; Data Snips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1EEDF58-22C9-4D07-A99E-482116EAE74B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38672" y="1067643"/>
            <a:ext cx="10398746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Pages.json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"home page"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"http://www.google.com/"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"Google Search"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"/search"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Pages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 ( Respective Page json files having locators of that page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home_page.json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7C12ED8-30D3-4B54-B30F-05F253A37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72" y="3429000"/>
            <a:ext cx="11953328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"Google Input"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xpath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"//input[@name='q']"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"Google Search"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xpath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"//input[@value='Google Search']//..//..//style/following-sibling::center//input[@value='Google Search’]”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	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Google_Search.json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"Google Button" : ["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xpath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", "//button[@type='sumbit']"],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"Google Input" : ["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xpath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", "//input[@name='q']"]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0427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Snips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1EEDF58-22C9-4D07-A99E-482116EAE74B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38672" y="1159976"/>
            <a:ext cx="1039874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TestCaseData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home_Test_Case_1.json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"Google Input1" : "CPU",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"Google Input2" : "RAM",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"Google Input3" : "HARD DISK",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"Google Input4" : "MONITOR"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62396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">
  <a:themeElements>
    <a:clrScheme name="QuEST colours">
      <a:dk1>
        <a:srgbClr val="595959"/>
      </a:dk1>
      <a:lt1>
        <a:srgbClr val="FFFFFF"/>
      </a:lt1>
      <a:dk2>
        <a:srgbClr val="70AB5B"/>
      </a:dk2>
      <a:lt2>
        <a:srgbClr val="CE8105"/>
      </a:lt2>
      <a:accent1>
        <a:srgbClr val="A6A6A6"/>
      </a:accent1>
      <a:accent2>
        <a:srgbClr val="6FC5B4"/>
      </a:accent2>
      <a:accent3>
        <a:srgbClr val="1983A3"/>
      </a:accent3>
      <a:accent4>
        <a:srgbClr val="00B0F0"/>
      </a:accent4>
      <a:accent5>
        <a:srgbClr val="2281A1"/>
      </a:accent5>
      <a:accent6>
        <a:srgbClr val="1979AC"/>
      </a:accent6>
      <a:hlink>
        <a:srgbClr val="0070C0"/>
      </a:hlink>
      <a:folHlink>
        <a:srgbClr val="00B0F0"/>
      </a:folHlink>
    </a:clrScheme>
    <a:fontScheme name="Mobiliya Branding Font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>
              <a:lumMod val="65000"/>
              <a:lumOff val="3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121899" tIns="60950" rIns="121899" bIns="60950" rtlCol="0" anchor="ctr">
        <a:spAutoFit/>
      </a:bodyPr>
      <a:lstStyle>
        <a:defPPr>
          <a:defRPr sz="1200" dirty="0" err="1" smtClean="0">
            <a:solidFill>
              <a:schemeClr val="tx1">
                <a:lumMod val="75000"/>
                <a:lumOff val="25000"/>
              </a:schemeClr>
            </a:solidFill>
            <a:latin typeface="Segoe UI" panose="020B0502040204020203" pitchFamily="34" charset="0"/>
            <a:ea typeface="Lato Light" panose="020F0302020204030203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uEST Global Corporate Template.1" id="{0AD3395A-D22F-45BA-B259-E55A568DF373}" vid="{D6EF00AE-53AA-4CD2-8372-3A51691ECA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1614</Words>
  <Application>Microsoft Office PowerPoint</Application>
  <PresentationFormat>Widescreen</PresentationFormat>
  <Paragraphs>196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PF DinText Pro</vt:lpstr>
      <vt:lpstr>PF DinText Pro Medium</vt:lpstr>
      <vt:lpstr>PF DinText Pro Thin </vt:lpstr>
      <vt:lpstr>Segoe UI</vt:lpstr>
      <vt:lpstr>Segoe UI Light</vt:lpstr>
      <vt:lpstr>Segoe UI Semibold</vt:lpstr>
      <vt:lpstr>Symbol</vt:lpstr>
      <vt:lpstr>Wingdings</vt:lpstr>
      <vt:lpstr>theme</vt:lpstr>
      <vt:lpstr>The Generic Automation Framework based on BDD  V Rama Prasada Reddy</vt:lpstr>
      <vt:lpstr>PowerPoint Presentation</vt:lpstr>
      <vt:lpstr>Test Automation Framework - 1</vt:lpstr>
      <vt:lpstr>Test Automation Framework - 2</vt:lpstr>
      <vt:lpstr>Sample Common Scenarios Used Across Any Web APP -- </vt:lpstr>
      <vt:lpstr>Technology Choices</vt:lpstr>
      <vt:lpstr>Driver Snip</vt:lpstr>
      <vt:lpstr>Pages &amp; Locator Snips &amp; Data Snips</vt:lpstr>
      <vt:lpstr>Data Snips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BDD Framework</dc:title>
  <dc:creator>Rama Prasada Reddy V</dc:creator>
  <cp:lastModifiedBy>Rama Prasada Reddy V</cp:lastModifiedBy>
  <cp:revision>18</cp:revision>
  <dcterms:created xsi:type="dcterms:W3CDTF">2020-12-14T09:42:36Z</dcterms:created>
  <dcterms:modified xsi:type="dcterms:W3CDTF">2021-03-18T05:56:51Z</dcterms:modified>
</cp:coreProperties>
</file>