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12192000"/>
  <p:notesSz cx="6858000" cy="9144000"/>
  <p:embeddedFontLst>
    <p:embeddedFont>
      <p:font typeface="EB Garamond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2BE9FC-09DA-4CC8-A939-7DB546012CAE}">
  <a:tblStyle styleId="{3B2BE9FC-09DA-4CC8-A939-7DB546012C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EBGaramond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EBGaramond-italic.fntdata"/><Relationship Id="rId21" Type="http://schemas.openxmlformats.org/officeDocument/2006/relationships/slide" Target="slides/slide15.xml"/><Relationship Id="rId43" Type="http://schemas.openxmlformats.org/officeDocument/2006/relationships/font" Target="fonts/EBGaramond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EBGaramon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a327575f7_6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aa327575f7_6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a327575f7_6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aa327575f7_6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a327575f7_6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aa327575f7_6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a327575f7_1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a327575f7_1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aa327575f7_1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a327575f7_15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a327575f7_15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aa327575f7_15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a327575f7_15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a327575f7_15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aa327575f7_15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a327575f7_15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a327575f7_15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aa327575f7_15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a327575f7_15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a327575f7_15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aa327575f7_15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a327575f7_15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a327575f7_15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aa327575f7_15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a2a9805f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gaa2a9805f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271259381_0_4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9271259381_0_4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a2a9805f9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gaa2a9805f9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a2a9805f9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gaa2a9805f9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cb6efa517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g8cb6efa517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057530350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ga057530350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a05753035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ga05753035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a2a9805f9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aa2a9805f9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aa2a9805f9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057530350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ga057530350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eb1dc17a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g8eb1dc17a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cb6efa517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g8cb6efa517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cb6efa51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8cb6efa51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cb6efa517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g8cb6efa517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cb6efa517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g8cb6efa517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cb6efa517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g8cb6efa517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cb6efa517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g8cb6efa517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8cb6efa517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g8cb6efa517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a327575f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aa327575f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a327575f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aa327575f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a327575f7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aa327575f7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a327575f7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aa327575f7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a327575f7_6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aa327575f7_6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a327575f7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aa327575f7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097280" y="212714"/>
            <a:ext cx="10058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18" name="Google Shape;118;p15"/>
          <p:cNvCxnSpPr/>
          <p:nvPr/>
        </p:nvCxnSpPr>
        <p:spPr>
          <a:xfrm>
            <a:off x="1207658" y="4474741"/>
            <a:ext cx="98754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097280" y="154408"/>
            <a:ext cx="100584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1097280" y="1237674"/>
            <a:ext cx="10058400" cy="4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 showMasterSp="0" type="secHead">
  <p:cSld name="SECTION_HEADER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b="0" sz="8000">
                <a:solidFill>
                  <a:srgbClr val="26262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32" name="Google Shape;132;p17"/>
          <p:cNvCxnSpPr/>
          <p:nvPr/>
        </p:nvCxnSpPr>
        <p:spPr>
          <a:xfrm>
            <a:off x="1207658" y="4485132"/>
            <a:ext cx="98754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1097280" y="249659"/>
            <a:ext cx="10058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1097280" y="212090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2" type="body"/>
          </p:nvPr>
        </p:nvSpPr>
        <p:spPr>
          <a:xfrm>
            <a:off x="6515944" y="212090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1097280" y="24965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1097280" y="2057400"/>
            <a:ext cx="46398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p19"/>
          <p:cNvSpPr txBox="1"/>
          <p:nvPr>
            <p:ph idx="2" type="body"/>
          </p:nvPr>
        </p:nvSpPr>
        <p:spPr>
          <a:xfrm>
            <a:off x="1097280" y="2958274"/>
            <a:ext cx="46398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3" type="body"/>
          </p:nvPr>
        </p:nvSpPr>
        <p:spPr>
          <a:xfrm>
            <a:off x="6515944" y="2057400"/>
            <a:ext cx="46398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8" name="Google Shape;148;p19"/>
          <p:cNvSpPr txBox="1"/>
          <p:nvPr>
            <p:ph idx="4" type="body"/>
          </p:nvPr>
        </p:nvSpPr>
        <p:spPr>
          <a:xfrm>
            <a:off x="6515944" y="2958273"/>
            <a:ext cx="46398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showMasterSp="0" type="blank">
  <p:cSld name="BLANK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Beschriftung" showMasterSp="0" type="objTx">
  <p:cSld name="OBJECT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>
            <a:off x="16" y="0"/>
            <a:ext cx="46542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643466" y="786383"/>
            <a:ext cx="35175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5458984" y="812799"/>
            <a:ext cx="5928300" cy="52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2" type="body"/>
          </p:nvPr>
        </p:nvSpPr>
        <p:spPr>
          <a:xfrm>
            <a:off x="643465" y="3043050"/>
            <a:ext cx="35175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2" name="Google Shape;162;p21"/>
          <p:cNvSpPr txBox="1"/>
          <p:nvPr>
            <p:ph idx="10" type="dt"/>
          </p:nvPr>
        </p:nvSpPr>
        <p:spPr>
          <a:xfrm>
            <a:off x="643464" y="6446520"/>
            <a:ext cx="351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1" type="ftr"/>
          </p:nvPr>
        </p:nvSpPr>
        <p:spPr>
          <a:xfrm>
            <a:off x="5458983" y="6446520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Beschriftung" showMasterSp="0" type="picTx">
  <p:cSld name="PICTURE_WITH_CAPTIO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>
            <a:off x="0" y="4578350"/>
            <a:ext cx="12188700" cy="227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>
            <p:ph idx="2" type="pic"/>
          </p:nvPr>
        </p:nvSpPr>
        <p:spPr>
          <a:xfrm>
            <a:off x="15" y="0"/>
            <a:ext cx="12192000" cy="457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1097279" y="4799362"/>
            <a:ext cx="101136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1097279" y="5715000"/>
            <a:ext cx="10113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0" name="Google Shape;170;p22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1097280" y="286604"/>
            <a:ext cx="100584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Arial"/>
              <a:buNone/>
              <a:defRPr b="0" i="0" sz="4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1097280" y="1237674"/>
            <a:ext cx="10058400" cy="4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1193532" y="1043309"/>
            <a:ext cx="99669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drive/10XAsbBvQHSDzReJY1KsWYfE6PlomkcVA#scrollTo=nTGKZA_13geK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hyperlink" Target="https://drive.google.com/drive/folders/1WAWhyTeClHwIFImiI_j6hzHq6T_fy5P4" TargetMode="External"/><Relationship Id="rId5" Type="http://schemas.openxmlformats.org/officeDocument/2006/relationships/hyperlink" Target="https://drive.google.com/drive/folders/1QQ9X3jiFhL0slaMe0ngUNNi5JWJ2XLIC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hyperlink" Target="https://dmitryulyanov.github.io/deep_image_prior" TargetMode="External"/><Relationship Id="rId5" Type="http://schemas.openxmlformats.org/officeDocument/2006/relationships/hyperlink" Target="https://www.fast.ai/2019/05/03/decrappify/" TargetMode="External"/><Relationship Id="rId6" Type="http://schemas.openxmlformats.org/officeDocument/2006/relationships/hyperlink" Target="https://arxiv.org/pdf/1710.09412.pdf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drive/1qXCiVe7QtNDMvRY-nY-ZvaUvccMrfqs9?usp=sharing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Our Community </a:t>
            </a:r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180" name="Google Shape;180;p23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sp>
        <p:nvSpPr>
          <p:cNvPr id="181" name="Google Shape;181;p23"/>
          <p:cNvSpPr txBox="1"/>
          <p:nvPr>
            <p:ph type="ctrTitle"/>
          </p:nvPr>
        </p:nvSpPr>
        <p:spPr>
          <a:xfrm>
            <a:off x="1162950" y="1051000"/>
            <a:ext cx="98661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2400"/>
              <a:t>December 28, 2020 - January 3, 2021</a:t>
            </a:r>
            <a:endParaRPr i="1" sz="2000"/>
          </a:p>
        </p:txBody>
      </p:sp>
      <p:sp>
        <p:nvSpPr>
          <p:cNvPr id="182" name="Google Shape;182;p23"/>
          <p:cNvSpPr txBox="1"/>
          <p:nvPr/>
        </p:nvSpPr>
        <p:spPr>
          <a:xfrm>
            <a:off x="157250" y="5488575"/>
            <a:ext cx="114774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DISCLAIMER: This document is strictly private, confidential and personal to its recipients and should not be copied, distributed or reproduced in whole or in part, nor passed to any third party.  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Task 2b -  Feature Extraction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796025" y="1914500"/>
            <a:ext cx="10058400" cy="4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900"/>
              <a:t>Progress this week:</a:t>
            </a:r>
            <a:endParaRPr b="1" sz="19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Hashtag use exploration</a:t>
            </a:r>
            <a:r>
              <a:rPr lang="en-US" sz="1700"/>
              <a:t>:</a:t>
            </a:r>
            <a:endParaRPr sz="1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-US" sz="1400"/>
              <a:t>- </a:t>
            </a:r>
            <a:r>
              <a:rPr lang="en-US" sz="1400"/>
              <a:t>Canada case. 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/>
              <a:t>4 twitter accounts. 12843 tweets. 14116 #s.</a:t>
            </a:r>
            <a:r>
              <a:rPr lang="en-US" sz="1400"/>
              <a:t> 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[('#innovation', 968),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 ('#canada', 654),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 ('#covid19', 635),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 ('#ai', 385),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 ('#socinn', 191),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 ('#walrustalks', 159),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 ('#ia', 143),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 ('#cifarvirtualtalk', 130),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 ('#bringingtheartstolife', 126),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 ('#conférencevirtuelleducifar', 115)]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  <p:pic>
        <p:nvPicPr>
          <p:cNvPr id="268" name="Google Shape;2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270" name="Google Shape;270;p32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7600" y="2074121"/>
            <a:ext cx="6402272" cy="35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Task 2b -  Feature Extraction</a:t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786325" y="5024575"/>
            <a:ext cx="100584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Notebook</a:t>
            </a:r>
            <a:r>
              <a:rPr lang="en-US" sz="17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  <p:pic>
        <p:nvPicPr>
          <p:cNvPr id="278" name="Google Shape;27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280" name="Google Shape;280;p33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pic>
        <p:nvPicPr>
          <p:cNvPr id="281" name="Google Shape;28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050" y="1966039"/>
            <a:ext cx="5702376" cy="318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4826" y="1931966"/>
            <a:ext cx="5702374" cy="3217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Task 2b -  Feature Extraction</a:t>
            </a:r>
            <a:endParaRPr/>
          </a:p>
        </p:txBody>
      </p:sp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796025" y="1914500"/>
            <a:ext cx="10058400" cy="4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900"/>
              <a:t>What’s next?</a:t>
            </a:r>
            <a:endParaRPr b="1" sz="19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➜ Keep exploring the hashtag use case. </a:t>
            </a:r>
            <a:r>
              <a:rPr i="1" lang="en-US" sz="1700"/>
              <a:t>What’s the picture for other countries?</a:t>
            </a:r>
            <a:endParaRPr i="1" sz="17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➜ Support pdf pipeline. </a:t>
            </a:r>
            <a:r>
              <a:rPr i="1" lang="en-US" sz="1700"/>
              <a:t>Extracting features from unstructured data.</a:t>
            </a:r>
            <a:endParaRPr i="1" sz="17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7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7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7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7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7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7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  <p:pic>
        <p:nvPicPr>
          <p:cNvPr id="289" name="Google Shape;28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291" name="Google Shape;291;p34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1241450" y="181625"/>
            <a:ext cx="9984300" cy="321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Task 2a CSV Merging &amp;</a:t>
            </a:r>
            <a:br>
              <a:rPr lang="en-US" sz="5200"/>
            </a:br>
            <a:r>
              <a:rPr lang="en-US" sz="5200"/>
              <a:t>Task 3</a:t>
            </a:r>
            <a:r>
              <a:rPr lang="en-US" sz="5200"/>
              <a:t> Data Visualisation</a:t>
            </a:r>
            <a:endParaRPr sz="5200"/>
          </a:p>
        </p:txBody>
      </p:sp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939625" y="3880505"/>
            <a:ext cx="10215900" cy="1988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/>
              <a:t>Task </a:t>
            </a:r>
            <a:r>
              <a:rPr b="1" lang="en-US" sz="2100"/>
              <a:t>Manager</a:t>
            </a:r>
            <a:r>
              <a:rPr b="1" lang="en-US" sz="2100"/>
              <a:t> : Amal Mathew</a:t>
            </a:r>
            <a:endParaRPr b="1"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2a -Updates so far..</a:t>
            </a:r>
            <a:endParaRPr/>
          </a:p>
        </p:txBody>
      </p:sp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Finished Merging 40+ csv’s each of which belong to different foundations.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Private foundations and Govt foundations were </a:t>
            </a:r>
            <a:r>
              <a:rPr lang="en-US"/>
              <a:t>separated</a:t>
            </a:r>
            <a:r>
              <a:rPr lang="en-US"/>
              <a:t> into </a:t>
            </a:r>
            <a:r>
              <a:rPr lang="en-US"/>
              <a:t>two</a:t>
            </a:r>
            <a:r>
              <a:rPr lang="en-US"/>
              <a:t> different csv’s.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Total private foundation -&gt; more than 400k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Reduced bias on Uk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Reduced Null values,currently present for Subject and Grant Round Name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945675" y="936000"/>
            <a:ext cx="10058400" cy="52455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Newly Adopted labels for Amount class                                                   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❖"/>
            </a:pPr>
            <a:r>
              <a:rPr i="1" lang="en-US" sz="16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Grant is None</a:t>
            </a:r>
            <a:endParaRPr i="1" sz="16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❖"/>
            </a:pPr>
            <a:r>
              <a:rPr i="1" lang="en-US" sz="16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Less than $1000</a:t>
            </a:r>
            <a:endParaRPr i="1" sz="16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❖"/>
            </a:pPr>
            <a:r>
              <a:rPr i="1" lang="en-US" sz="16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$1001 to $5000</a:t>
            </a:r>
            <a:endParaRPr i="1" sz="16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❖"/>
            </a:pPr>
            <a:r>
              <a:rPr i="1" lang="en-US" sz="16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$5001 to $50000</a:t>
            </a:r>
            <a:endParaRPr i="1" sz="16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❖"/>
            </a:pPr>
            <a:r>
              <a:rPr i="1" lang="en-US" sz="16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$50001 to $250000</a:t>
            </a:r>
            <a:endParaRPr i="1" sz="16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❖"/>
            </a:pPr>
            <a:r>
              <a:rPr i="1" lang="en-US" sz="16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$250001 to $500000</a:t>
            </a:r>
            <a:endParaRPr i="1" sz="16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❖"/>
            </a:pPr>
            <a:r>
              <a:rPr i="1" lang="en-US" sz="16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 than $500000</a:t>
            </a:r>
            <a:endParaRPr/>
          </a:p>
        </p:txBody>
      </p:sp>
      <p:pic>
        <p:nvPicPr>
          <p:cNvPr id="312" name="Google Shape;3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933" y="1835958"/>
            <a:ext cx="4830150" cy="3445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2a -Next Steps...</a:t>
            </a:r>
            <a:endParaRPr/>
          </a:p>
        </p:txBody>
      </p:sp>
      <p:sp>
        <p:nvSpPr>
          <p:cNvPr id="319" name="Google Shape;319;p3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Convert Regions into Countries using Location Api(as much as possible)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Create standard  Local and Global Amount class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3 Data Visulalisation</a:t>
            </a:r>
            <a:endParaRPr/>
          </a:p>
        </p:txBody>
      </p:sp>
      <p:sp>
        <p:nvSpPr>
          <p:cNvPr id="326" name="Google Shape;326;p39"/>
          <p:cNvSpPr txBox="1"/>
          <p:nvPr>
            <p:ph idx="1" type="body"/>
          </p:nvPr>
        </p:nvSpPr>
        <p:spPr>
          <a:xfrm>
            <a:off x="1097275" y="1845724"/>
            <a:ext cx="10058400" cy="4347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EB Garamond"/>
              <a:buChar char="❖"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Basic analysis was done on initial data.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❖"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Plans to create Plotly </a:t>
            </a: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dashboard</a:t>
            </a: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 and data studio dashboard for data </a:t>
            </a: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visualization.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❖"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Need to organise works and distribute work more.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Weekly plans for subtasks and meetings</a:t>
            </a:r>
            <a:endParaRPr/>
          </a:p>
        </p:txBody>
      </p:sp>
      <p:sp>
        <p:nvSpPr>
          <p:cNvPr id="333" name="Google Shape;333;p4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EB Garamond"/>
              <a:buChar char="❖"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Work packages will be created for each type of visualization. There will be one responsible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person for the sub-task. They will be working with other team members on it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implementation.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EB Garamond"/>
              <a:buChar char="❖"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Weekly Task03 meeting will be scheduled to go over progress/status/issues etc.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❖"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Expectation is that subtask responsible person will summarize their task and present to the task03 team.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7600"/>
              <a:t>Task 4</a:t>
            </a:r>
            <a:endParaRPr sz="7600"/>
          </a:p>
        </p:txBody>
      </p:sp>
      <p:sp>
        <p:nvSpPr>
          <p:cNvPr id="339" name="Google Shape;339;p4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Task Manager - Franz Taborlupa</a:t>
            </a:r>
            <a:endParaRPr/>
          </a:p>
        </p:txBody>
      </p:sp>
      <p:pic>
        <p:nvPicPr>
          <p:cNvPr id="340" name="Google Shape;34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1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342" name="Google Shape;342;p41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total annual grants in each of the 6 countries of interest?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		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funding profile for each country? Categories and metrics of interest are listed in Appendix 1: Grants categories and metrics.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		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information can be captured about each grant opportunity? Fields of interest are listed in Appendix 2: Grants details.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		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categories of funding are more transparent (have more data available) and which are more opaque (data not accessible)?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have social and other nationally significant events (e.g. COVID-19, bushfires, Black Lives Matter, #metoo, climate emergency) impacted funding across each of the 6 countries of interest?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 Output: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 some processes that are currently manual in Funding Centre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		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ready access to data for Our Community to generate research reports for the public to develop a better understanding of the grants landscape and trends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		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Provide ready access to data for Our Community to understand the grants landscape as input to market research for SmartyGrants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 sz="1800"/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1066800" y="5981881"/>
            <a:ext cx="1005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Dec 28 - Jan 3</a:t>
            </a:r>
            <a:r>
              <a:rPr lang="en-US"/>
              <a:t>	</a:t>
            </a:r>
            <a:endParaRPr/>
          </a:p>
        </p:txBody>
      </p:sp>
      <p:sp>
        <p:nvSpPr>
          <p:cNvPr id="192" name="Google Shape;192;p24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4a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1097280" y="212714"/>
            <a:ext cx="10058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40"/>
              <a:buFont typeface="Arial"/>
              <a:buNone/>
            </a:pPr>
            <a:r>
              <a:rPr lang="en-US" sz="4140"/>
              <a:t>Task 4a </a:t>
            </a:r>
            <a:r>
              <a:rPr lang="en-US" sz="4140"/>
              <a:t>Suggested Pipeline</a:t>
            </a:r>
            <a:endParaRPr/>
          </a:p>
        </p:txBody>
      </p:sp>
      <p:sp>
        <p:nvSpPr>
          <p:cNvPr id="348" name="Google Shape;348;p42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42"/>
          <p:cNvSpPr/>
          <p:nvPr/>
        </p:nvSpPr>
        <p:spPr>
          <a:xfrm>
            <a:off x="2046003" y="2054552"/>
            <a:ext cx="2340000" cy="900000"/>
          </a:xfrm>
          <a:prstGeom prst="homePlate">
            <a:avLst>
              <a:gd fmla="val 48493" name="adj"/>
            </a:avLst>
          </a:prstGeom>
          <a:solidFill>
            <a:srgbClr val="7B9C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 &amp; EDA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2"/>
          <p:cNvSpPr/>
          <p:nvPr/>
        </p:nvSpPr>
        <p:spPr>
          <a:xfrm>
            <a:off x="4386007" y="2054552"/>
            <a:ext cx="2880000" cy="900000"/>
          </a:xfrm>
          <a:prstGeom prst="chevron">
            <a:avLst>
              <a:gd fmla="val 50000" name="adj"/>
            </a:avLst>
          </a:prstGeom>
          <a:solidFill>
            <a:srgbClr val="7B9C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2"/>
          <p:cNvSpPr/>
          <p:nvPr/>
        </p:nvSpPr>
        <p:spPr>
          <a:xfrm>
            <a:off x="7265998" y="2054550"/>
            <a:ext cx="3351600" cy="900000"/>
          </a:xfrm>
          <a:prstGeom prst="chevron">
            <a:avLst>
              <a:gd fmla="val 50000" name="adj"/>
            </a:avLst>
          </a:prstGeom>
          <a:solidFill>
            <a:srgbClr val="7B9C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 = </a:t>
            </a:r>
            <a:b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800">
                <a:solidFill>
                  <a:schemeClr val="lt1"/>
                </a:solidFill>
              </a:rPr>
              <a:t>Classifier ML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2"/>
          <p:cNvSpPr txBox="1"/>
          <p:nvPr/>
        </p:nvSpPr>
        <p:spPr>
          <a:xfrm>
            <a:off x="1814525" y="3200000"/>
            <a:ext cx="24060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Pre-processing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Sub-categories from OurCommunity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CLASSIE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Feature Engineering</a:t>
            </a:r>
            <a:endParaRPr/>
          </a:p>
        </p:txBody>
      </p:sp>
      <p:sp>
        <p:nvSpPr>
          <p:cNvPr id="353" name="Google Shape;353;p42"/>
          <p:cNvSpPr txBox="1"/>
          <p:nvPr/>
        </p:nvSpPr>
        <p:spPr>
          <a:xfrm>
            <a:off x="4745100" y="3200000"/>
            <a:ext cx="21618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Working with Task 2 to find features and apply to ML</a:t>
            </a:r>
            <a:endParaRPr/>
          </a:p>
        </p:txBody>
      </p:sp>
      <p:sp>
        <p:nvSpPr>
          <p:cNvPr id="354" name="Google Shape;354;p42"/>
          <p:cNvSpPr txBox="1"/>
          <p:nvPr/>
        </p:nvSpPr>
        <p:spPr>
          <a:xfrm>
            <a:off x="7625100" y="3200000"/>
            <a:ext cx="21618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Assess classification (need metrics from OurCommunity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1097280" y="212714"/>
            <a:ext cx="10058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40"/>
              <a:buFont typeface="Arial"/>
              <a:buNone/>
            </a:pPr>
            <a:r>
              <a:rPr lang="en-US" sz="4140"/>
              <a:t>Task 4b Suggested Pipeline</a:t>
            </a:r>
            <a:endParaRPr/>
          </a:p>
        </p:txBody>
      </p:sp>
      <p:sp>
        <p:nvSpPr>
          <p:cNvPr id="360" name="Google Shape;360;p43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43"/>
          <p:cNvSpPr/>
          <p:nvPr/>
        </p:nvSpPr>
        <p:spPr>
          <a:xfrm>
            <a:off x="2046003" y="2054552"/>
            <a:ext cx="2340000" cy="900000"/>
          </a:xfrm>
          <a:prstGeom prst="homePlate">
            <a:avLst>
              <a:gd fmla="val 48493" name="adj"/>
            </a:avLst>
          </a:prstGeom>
          <a:solidFill>
            <a:srgbClr val="7B9C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3"/>
          <p:cNvSpPr/>
          <p:nvPr/>
        </p:nvSpPr>
        <p:spPr>
          <a:xfrm>
            <a:off x="4386007" y="2054552"/>
            <a:ext cx="2880000" cy="900000"/>
          </a:xfrm>
          <a:prstGeom prst="chevron">
            <a:avLst>
              <a:gd fmla="val 50000" name="adj"/>
            </a:avLst>
          </a:prstGeom>
          <a:solidFill>
            <a:srgbClr val="7B9C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EDA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3"/>
          <p:cNvSpPr/>
          <p:nvPr/>
        </p:nvSpPr>
        <p:spPr>
          <a:xfrm>
            <a:off x="7266010" y="2054552"/>
            <a:ext cx="2880000" cy="900000"/>
          </a:xfrm>
          <a:prstGeom prst="chevron">
            <a:avLst>
              <a:gd fmla="val 50000" name="adj"/>
            </a:avLst>
          </a:prstGeom>
          <a:solidFill>
            <a:srgbClr val="7B9C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Visualisation and Report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1814525" y="3200000"/>
            <a:ext cx="24060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Pre-processing</a:t>
            </a:r>
            <a:endParaRPr/>
          </a:p>
        </p:txBody>
      </p:sp>
      <p:sp>
        <p:nvSpPr>
          <p:cNvPr id="365" name="Google Shape;365;p43"/>
          <p:cNvSpPr txBox="1"/>
          <p:nvPr/>
        </p:nvSpPr>
        <p:spPr>
          <a:xfrm>
            <a:off x="4745100" y="3200000"/>
            <a:ext cx="21618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Exploration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Feature Engineering</a:t>
            </a:r>
            <a:endParaRPr/>
          </a:p>
        </p:txBody>
      </p:sp>
      <p:sp>
        <p:nvSpPr>
          <p:cNvPr id="366" name="Google Shape;366;p43"/>
          <p:cNvSpPr txBox="1"/>
          <p:nvPr/>
        </p:nvSpPr>
        <p:spPr>
          <a:xfrm>
            <a:off x="7625100" y="3200000"/>
            <a:ext cx="21618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Cleaning of output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Connect to the dashboard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>
            <p:ph type="title"/>
          </p:nvPr>
        </p:nvSpPr>
        <p:spPr>
          <a:xfrm>
            <a:off x="1097280" y="212714"/>
            <a:ext cx="10058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40"/>
              <a:buFont typeface="Arial"/>
              <a:buNone/>
            </a:pPr>
            <a:r>
              <a:rPr lang="en-US" sz="4140"/>
              <a:t>Task 06 Suggested Pipeline</a:t>
            </a:r>
            <a:endParaRPr/>
          </a:p>
        </p:txBody>
      </p:sp>
      <p:sp>
        <p:nvSpPr>
          <p:cNvPr id="372" name="Google Shape;372;p44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44"/>
          <p:cNvSpPr/>
          <p:nvPr/>
        </p:nvSpPr>
        <p:spPr>
          <a:xfrm>
            <a:off x="3331741" y="1611864"/>
            <a:ext cx="2340000" cy="900000"/>
          </a:xfrm>
          <a:prstGeom prst="homePlate">
            <a:avLst>
              <a:gd fmla="val 48493" name="adj"/>
            </a:avLst>
          </a:prstGeom>
          <a:solidFill>
            <a:srgbClr val="7B9C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Data Gathering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4"/>
          <p:cNvSpPr/>
          <p:nvPr/>
        </p:nvSpPr>
        <p:spPr>
          <a:xfrm>
            <a:off x="5671745" y="1611864"/>
            <a:ext cx="2880000" cy="900000"/>
          </a:xfrm>
          <a:prstGeom prst="chevron">
            <a:avLst>
              <a:gd fmla="val 50000" name="adj"/>
            </a:avLst>
          </a:prstGeom>
          <a:solidFill>
            <a:srgbClr val="7B9C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Building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8551748" y="1611864"/>
            <a:ext cx="2880000" cy="900000"/>
          </a:xfrm>
          <a:prstGeom prst="chevron">
            <a:avLst>
              <a:gd fmla="val 50000" name="adj"/>
            </a:avLst>
          </a:prstGeom>
          <a:solidFill>
            <a:srgbClr val="7B9C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Quality Assurance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727275" y="2815150"/>
            <a:ext cx="24060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Sub-categories from OurCommunity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Stakeholder Interviews</a:t>
            </a:r>
            <a:endParaRPr/>
          </a:p>
        </p:txBody>
      </p:sp>
      <p:sp>
        <p:nvSpPr>
          <p:cNvPr id="377" name="Google Shape;377;p44"/>
          <p:cNvSpPr txBox="1"/>
          <p:nvPr/>
        </p:nvSpPr>
        <p:spPr>
          <a:xfrm>
            <a:off x="3420850" y="2815150"/>
            <a:ext cx="21618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CLASSIE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Working with Task 2 to find features and apply to ML</a:t>
            </a:r>
            <a:endParaRPr/>
          </a:p>
        </p:txBody>
      </p:sp>
      <p:sp>
        <p:nvSpPr>
          <p:cNvPr id="378" name="Google Shape;378;p44"/>
          <p:cNvSpPr txBox="1"/>
          <p:nvPr/>
        </p:nvSpPr>
        <p:spPr>
          <a:xfrm>
            <a:off x="6030850" y="2815150"/>
            <a:ext cx="21618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Assess classification (need metrics from OurCommunity</a:t>
            </a:r>
            <a:endParaRPr/>
          </a:p>
        </p:txBody>
      </p:sp>
      <p:sp>
        <p:nvSpPr>
          <p:cNvPr id="379" name="Google Shape;379;p44"/>
          <p:cNvSpPr/>
          <p:nvPr/>
        </p:nvSpPr>
        <p:spPr>
          <a:xfrm>
            <a:off x="760266" y="1611864"/>
            <a:ext cx="2340000" cy="900000"/>
          </a:xfrm>
          <a:prstGeom prst="homePlate">
            <a:avLst>
              <a:gd fmla="val 48493" name="adj"/>
            </a:avLst>
          </a:prstGeom>
          <a:solidFill>
            <a:srgbClr val="7B9C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User Research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4"/>
          <p:cNvSpPr txBox="1"/>
          <p:nvPr/>
        </p:nvSpPr>
        <p:spPr>
          <a:xfrm>
            <a:off x="8910850" y="2815150"/>
            <a:ext cx="21618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Assess classification (need metrics from OurCommunity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Work in Progress - </a:t>
            </a:r>
            <a:r>
              <a:rPr lang="en-US"/>
              <a:t>Initial Findings</a:t>
            </a:r>
            <a:endParaRPr/>
          </a:p>
        </p:txBody>
      </p:sp>
      <p:pic>
        <p:nvPicPr>
          <p:cNvPr id="386" name="Google Shape;38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5"/>
          <p:cNvSpPr txBox="1"/>
          <p:nvPr>
            <p:ph idx="1" type="body"/>
          </p:nvPr>
        </p:nvSpPr>
        <p:spPr>
          <a:xfrm>
            <a:off x="1097275" y="2509625"/>
            <a:ext cx="10058400" cy="3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88" name="Google Shape;388;p45"/>
          <p:cNvSpPr txBox="1"/>
          <p:nvPr>
            <p:ph idx="1" type="body"/>
          </p:nvPr>
        </p:nvSpPr>
        <p:spPr>
          <a:xfrm>
            <a:off x="1097275" y="1845719"/>
            <a:ext cx="100584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Timeline Setting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CLASSIE’s limitations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Discussion of output (Classifications and Recommender system)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Discuss Prediction, ℅ Amal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89" name="Google Shape;389;p45"/>
          <p:cNvSpPr txBox="1"/>
          <p:nvPr/>
        </p:nvSpPr>
        <p:spPr>
          <a:xfrm>
            <a:off x="1066800" y="5970731"/>
            <a:ext cx="1005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5"/>
          <p:cNvSpPr txBox="1"/>
          <p:nvPr>
            <p:ph idx="10" type="dt"/>
          </p:nvPr>
        </p:nvSpPr>
        <p:spPr>
          <a:xfrm>
            <a:off x="1097280" y="644863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Dec 28 - Jan 3	</a:t>
            </a:r>
            <a:endParaRPr/>
          </a:p>
        </p:txBody>
      </p:sp>
      <p:sp>
        <p:nvSpPr>
          <p:cNvPr id="391" name="Google Shape;391;p45"/>
          <p:cNvSpPr txBox="1"/>
          <p:nvPr>
            <p:ph idx="11" type="ftr"/>
          </p:nvPr>
        </p:nvSpPr>
        <p:spPr>
          <a:xfrm>
            <a:off x="5452421" y="644862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4a - Topic Modelling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Our Process/Approach</a:t>
            </a:r>
            <a:endParaRPr/>
          </a:p>
        </p:txBody>
      </p:sp>
      <p:pic>
        <p:nvPicPr>
          <p:cNvPr id="397" name="Google Shape;39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6"/>
          <p:cNvSpPr txBox="1"/>
          <p:nvPr>
            <p:ph idx="1" type="body"/>
          </p:nvPr>
        </p:nvSpPr>
        <p:spPr>
          <a:xfrm>
            <a:off x="1097275" y="2509625"/>
            <a:ext cx="10058400" cy="3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99" name="Google Shape;399;p46"/>
          <p:cNvSpPr txBox="1"/>
          <p:nvPr>
            <p:ph idx="1" type="body"/>
          </p:nvPr>
        </p:nvSpPr>
        <p:spPr>
          <a:xfrm>
            <a:off x="1097275" y="1769525"/>
            <a:ext cx="10058400" cy="4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Current Subtasks:</a:t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Task 04a - Topic Modelling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Task 04b - Timeseries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Task 06 - Building the Dashboard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1" lang="en-US"/>
              <a:t>Process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Went back to the problem statement to define main goal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Created a list of requirements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Discussions and refinements (current)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Find metrics for success indicators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Sprints and Scrum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Quality Assurance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Challenges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Discussing CLASSIE limitations and next steps right now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Need to discuss main output and dashboard needs from the user (Interviews of stakeholders)</a:t>
            </a: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00" name="Google Shape;400;p46"/>
          <p:cNvSpPr txBox="1"/>
          <p:nvPr>
            <p:ph idx="10" type="dt"/>
          </p:nvPr>
        </p:nvSpPr>
        <p:spPr>
          <a:xfrm>
            <a:off x="1097280" y="644863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Dec 28 - Jan 3	</a:t>
            </a:r>
            <a:endParaRPr/>
          </a:p>
        </p:txBody>
      </p:sp>
      <p:sp>
        <p:nvSpPr>
          <p:cNvPr id="401" name="Google Shape;401;p46"/>
          <p:cNvSpPr txBox="1"/>
          <p:nvPr>
            <p:ph idx="11" type="ftr"/>
          </p:nvPr>
        </p:nvSpPr>
        <p:spPr>
          <a:xfrm>
            <a:off x="5452421" y="644862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4a - Topic Modelling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7"/>
          <p:cNvSpPr txBox="1"/>
          <p:nvPr/>
        </p:nvSpPr>
        <p:spPr>
          <a:xfrm>
            <a:off x="1097280" y="22555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Sources &amp; Data Sets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7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409" name="Google Shape;409;p47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sp>
        <p:nvSpPr>
          <p:cNvPr id="410" name="Google Shape;410;p4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1" name="Google Shape;411;p4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Twitter Data: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https://drive.google.com/drive/folders/1WAWhyTeClHwIFImiI_j6hzHq6T_fy5P4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Data from Webscraping ℅ Task 1: 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https://drive.google.com/drive/folders/1QQ9X3jiFhL0slaMe0ngUNNi5JWJ2XLIC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1155CC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Steps...</a:t>
            </a:r>
            <a:endParaRPr/>
          </a:p>
        </p:txBody>
      </p:sp>
      <p:sp>
        <p:nvSpPr>
          <p:cNvPr id="418" name="Google Shape;418;p4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Solidifying the 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Discuss on prioritisation and needed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Discuss about the dashboard Needs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Stakeholder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Ask for an example of the Dashboard right now for Funding Centre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Discuss the need of a recommender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Create a task for Recommender system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600"/>
              <a:t>Methods, Models and Tools</a:t>
            </a:r>
            <a:endParaRPr sz="4600"/>
          </a:p>
        </p:txBody>
      </p:sp>
      <p:pic>
        <p:nvPicPr>
          <p:cNvPr id="424" name="Google Shape;42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9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426" name="Google Shape;426;p49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sp>
        <p:nvSpPr>
          <p:cNvPr id="427" name="Google Shape;427;p49"/>
          <p:cNvSpPr txBox="1"/>
          <p:nvPr>
            <p:ph idx="1" type="body"/>
          </p:nvPr>
        </p:nvSpPr>
        <p:spPr>
          <a:xfrm>
            <a:off x="1097275" y="1845724"/>
            <a:ext cx="10058400" cy="43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-US"/>
              <a:t>*** All relevant code should be included in </a:t>
            </a:r>
            <a:r>
              <a:rPr b="1" i="1" lang="en-US" sz="2000"/>
              <a:t>relevant Omdena Github page</a:t>
            </a:r>
            <a:r>
              <a:rPr b="1" i="1" lang="en-US"/>
              <a:t>, and link provided***</a:t>
            </a:r>
            <a:endParaRPr b="1" i="1" sz="20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/>
              <a:t>E</a:t>
            </a:r>
            <a:r>
              <a:rPr i="1" lang="en-US" sz="1600">
                <a:solidFill>
                  <a:srgbClr val="000000"/>
                </a:solidFill>
              </a:rPr>
              <a:t>xamples:  </a:t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Manual Data Collection from XYZ sources </a:t>
            </a:r>
            <a:r>
              <a:rPr i="1" lang="en-US" sz="1600">
                <a:solidFill>
                  <a:srgbClr val="000000"/>
                </a:solidFill>
              </a:rPr>
              <a:t>(can reference data sources slide)</a:t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Public Available Datasets such as </a:t>
            </a:r>
            <a:r>
              <a:rPr i="1" lang="en-US" sz="1600">
                <a:solidFill>
                  <a:srgbClr val="000000"/>
                </a:solidFill>
              </a:rPr>
              <a:t>(can reference data sources slide)</a:t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Automatic Data Collection from XYZ sources </a:t>
            </a:r>
            <a:r>
              <a:rPr i="1" lang="en-US" sz="1600">
                <a:solidFill>
                  <a:srgbClr val="000000"/>
                </a:solidFill>
              </a:rPr>
              <a:t>(can reference data sources slide)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Data wrangling using …. to ….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Sentiment analysis using data scraped from Twitter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Topic modeling, Clustering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Image classification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Use Python to …..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Neural network models for computer vision, including Mask R-CNN and a range of U-Net variations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Sentiment analysis using xyz...creating word cloud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Random forest / Decision tree /K means clustering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Image resolution improvements using </a:t>
            </a:r>
            <a:r>
              <a:rPr lang="en-US" sz="1600" u="sng">
                <a:solidFill>
                  <a:srgbClr val="1155CC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Deep Image Prior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</a:rPr>
              <a:t> and </a:t>
            </a:r>
            <a:r>
              <a:rPr lang="en-US" sz="1600" u="sng">
                <a:solidFill>
                  <a:srgbClr val="1155CC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Decrappify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</a:rPr>
              <a:t>Labelbox for image annotation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</a:rPr>
              <a:t>Additional training and data augmentation using </a:t>
            </a:r>
            <a:r>
              <a:rPr lang="en-US" sz="1600" u="sng">
                <a:solidFill>
                  <a:srgbClr val="1155CC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mixup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Limitations &amp; Further Scope</a:t>
            </a:r>
            <a:endParaRPr/>
          </a:p>
        </p:txBody>
      </p:sp>
      <p:sp>
        <p:nvSpPr>
          <p:cNvPr id="433" name="Google Shape;433;p50"/>
          <p:cNvSpPr txBox="1"/>
          <p:nvPr>
            <p:ph idx="1" type="body"/>
          </p:nvPr>
        </p:nvSpPr>
        <p:spPr>
          <a:xfrm>
            <a:off x="944875" y="1762100"/>
            <a:ext cx="10468800" cy="4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</a:rPr>
              <a:t>   Optional slide - limitations/drawbacks to data sets, for ex. Possible biases. Possible solutions to address these issues.</a:t>
            </a:r>
            <a:endParaRPr i="1"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 Section: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What was the challenge faced in this project, how did we overcome it? Eg, image resolution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Avoiding Pitfalls: lessons learned </a:t>
            </a:r>
            <a:r>
              <a:rPr i="1" lang="en-US" sz="1800">
                <a:solidFill>
                  <a:schemeClr val="dk1"/>
                </a:solidFill>
              </a:rPr>
              <a:t> </a:t>
            </a:r>
            <a:endParaRPr i="1"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  <p:pic>
        <p:nvPicPr>
          <p:cNvPr id="434" name="Google Shape;43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436" name="Google Shape;436;p50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</a:rPr>
              <a:t>Task 4 / Topic Modelling</a:t>
            </a:r>
            <a:endParaRPr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442" name="Google Shape;442;p51"/>
          <p:cNvSpPr txBox="1"/>
          <p:nvPr>
            <p:ph idx="1" type="body"/>
          </p:nvPr>
        </p:nvSpPr>
        <p:spPr>
          <a:xfrm>
            <a:off x="1097275" y="1915100"/>
            <a:ext cx="10582800" cy="3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Brief Task Description - </a:t>
            </a:r>
            <a:r>
              <a:rPr b="1" i="1" lang="en-US"/>
              <a:t>Organised and Planned out next steps, created subtasks for further outcomes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Overview of Key Data Sources -</a:t>
            </a:r>
            <a:r>
              <a:rPr i="1" lang="en-US"/>
              <a:t> </a:t>
            </a:r>
            <a:r>
              <a:rPr b="1" i="1" lang="en-US"/>
              <a:t>Merged csvs with classifications and Twitter Data (need help with pre-processing)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Overview of Methods/Tools - </a:t>
            </a:r>
            <a:r>
              <a:rPr b="1" lang="en-US"/>
              <a:t>CLASSIE, Classification, Keyword Extraction, Dashboard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Result for this week: </a:t>
            </a:r>
            <a:r>
              <a:rPr b="1" lang="en-US"/>
              <a:t>An outline of tasks and timeline for the tasks</a:t>
            </a:r>
            <a:endParaRPr b="1"/>
          </a:p>
        </p:txBody>
      </p:sp>
      <p:pic>
        <p:nvPicPr>
          <p:cNvPr id="443" name="Google Shape;44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1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445" name="Google Shape;445;p51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7600"/>
              <a:t>Task 1/2/3/4</a:t>
            </a:r>
            <a:endParaRPr sz="7600"/>
          </a:p>
        </p:txBody>
      </p:sp>
      <p:sp>
        <p:nvSpPr>
          <p:cNvPr id="198" name="Google Shape;198;p25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Task Managers - Gagan Bhatia, Jessica Becerra Formoso, Amal Matthew, Franz Taborlupa</a:t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201" name="Google Shape;201;p25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Active Collaborators</a:t>
            </a:r>
            <a:endParaRPr/>
          </a:p>
        </p:txBody>
      </p:sp>
      <p:sp>
        <p:nvSpPr>
          <p:cNvPr id="451" name="Google Shape;451;p52"/>
          <p:cNvSpPr txBox="1"/>
          <p:nvPr>
            <p:ph idx="1" type="body"/>
          </p:nvPr>
        </p:nvSpPr>
        <p:spPr>
          <a:xfrm>
            <a:off x="805605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Tintu Mary George					Natacha Braz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Salma Nasir							Pratyush Priyadarshi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Franz Taborlupa						Ruth Ann Cabria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Bisman Singh						Dmitri Gourianov</a:t>
            </a:r>
            <a:endParaRPr/>
          </a:p>
          <a:p>
            <a:pPr indent="-787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Jessica Becerra Formoso				Carlos Rosas</a:t>
            </a:r>
            <a:endParaRPr/>
          </a:p>
          <a:p>
            <a:pPr indent="-787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Gagan Bhatia							Ze-Pei Cian</a:t>
            </a:r>
            <a:endParaRPr/>
          </a:p>
          <a:p>
            <a:pPr indent="-787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Amal Mathew						Marehan Refaat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	Sawsan Alshaghel						Luz SM</a:t>
            </a:r>
            <a:endParaRPr/>
          </a:p>
        </p:txBody>
      </p:sp>
      <p:pic>
        <p:nvPicPr>
          <p:cNvPr id="452" name="Google Shape;45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Dec</a:t>
            </a:r>
            <a:r>
              <a:rPr lang="en-US"/>
              <a:t>	</a:t>
            </a:r>
            <a:endParaRPr/>
          </a:p>
        </p:txBody>
      </p:sp>
      <p:sp>
        <p:nvSpPr>
          <p:cNvPr id="454" name="Google Shape;454;p52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Work in Progress - </a:t>
            </a:r>
            <a:r>
              <a:rPr lang="en-US"/>
              <a:t>Next Steps </a:t>
            </a:r>
            <a:endParaRPr/>
          </a:p>
        </p:txBody>
      </p:sp>
      <p:pic>
        <p:nvPicPr>
          <p:cNvPr id="460" name="Google Shape;46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462" name="Google Shape;462;p53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sp>
        <p:nvSpPr>
          <p:cNvPr id="463" name="Google Shape;463;p53"/>
          <p:cNvSpPr txBox="1"/>
          <p:nvPr>
            <p:ph idx="1" type="body"/>
          </p:nvPr>
        </p:nvSpPr>
        <p:spPr>
          <a:xfrm>
            <a:off x="1097275" y="2509625"/>
            <a:ext cx="10058400" cy="3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64" name="Google Shape;464;p53"/>
          <p:cNvSpPr txBox="1"/>
          <p:nvPr>
            <p:ph idx="1" type="body"/>
          </p:nvPr>
        </p:nvSpPr>
        <p:spPr>
          <a:xfrm>
            <a:off x="1097275" y="1845719"/>
            <a:ext cx="10058400" cy="4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66675" lvl="1" marL="1714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i="1" lang="en-US"/>
              <a:t>*NOTE - This slide is for “work in progress” - it will be deleted/replaced with Final Results slides for Final version</a:t>
            </a:r>
            <a:endParaRPr i="1"/>
          </a:p>
          <a:p>
            <a:pPr indent="-66675" lvl="1" marL="1714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i="1"/>
          </a:p>
          <a:p>
            <a:pPr indent="0" lvl="1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2100"/>
              <a:t>Can include - Open Questions, Decisions to Make etc.</a:t>
            </a:r>
            <a:endParaRPr sz="2100"/>
          </a:p>
          <a:p>
            <a:pPr indent="0" lvl="1" marL="31546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Results &amp; Visualizations</a:t>
            </a:r>
            <a:endParaRPr/>
          </a:p>
        </p:txBody>
      </p:sp>
      <p:sp>
        <p:nvSpPr>
          <p:cNvPr id="470" name="Google Shape;470;p54"/>
          <p:cNvSpPr txBox="1"/>
          <p:nvPr>
            <p:ph idx="1" type="body"/>
          </p:nvPr>
        </p:nvSpPr>
        <p:spPr>
          <a:xfrm>
            <a:off x="1184925" y="1914500"/>
            <a:ext cx="10058400" cy="4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-US" sz="1800"/>
              <a:t>All images should be labeled with data source, tool/methods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US" sz="1800"/>
              <a:t>1 or 2 images per slide max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-US" sz="1800"/>
              <a:t>ALL Charts &amp; Images should be explained</a:t>
            </a:r>
            <a:r>
              <a:rPr i="1" lang="en-US" sz="1800"/>
              <a:t> - what did you do to generate this? Why did you do it? What does it tell the viewer? What are some key findings/take-aways from this? What is missing?</a:t>
            </a:r>
            <a:endParaRPr b="1"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  <p:pic>
        <p:nvPicPr>
          <p:cNvPr id="471" name="Google Shape;47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473" name="Google Shape;473;p54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Results &amp; Visualizations</a:t>
            </a:r>
            <a:endParaRPr/>
          </a:p>
        </p:txBody>
      </p:sp>
      <p:sp>
        <p:nvSpPr>
          <p:cNvPr id="479" name="Google Shape;479;p55"/>
          <p:cNvSpPr txBox="1"/>
          <p:nvPr>
            <p:ph idx="1" type="body"/>
          </p:nvPr>
        </p:nvSpPr>
        <p:spPr>
          <a:xfrm>
            <a:off x="1184925" y="1914500"/>
            <a:ext cx="10058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1800"/>
              <a:t>Example:</a:t>
            </a:r>
            <a:r>
              <a:rPr i="1" lang="en-US" sz="1800"/>
              <a:t> - chart showing Data set / Classifier/Accuracy</a:t>
            </a:r>
            <a:endParaRPr i="1"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  <p:pic>
        <p:nvPicPr>
          <p:cNvPr id="480" name="Google Shape;48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5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482" name="Google Shape;482;p55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graphicFrame>
        <p:nvGraphicFramePr>
          <p:cNvPr id="483" name="Google Shape;483;p55"/>
          <p:cNvGraphicFramePr/>
          <p:nvPr/>
        </p:nvGraphicFramePr>
        <p:xfrm>
          <a:off x="1666000" y="266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{3B2BE9FC-09DA-4CC8-A939-7DB546012CAE}</a:tableStyleId>
              </a:tblPr>
              <a:tblGrid>
                <a:gridCol w="2457525"/>
                <a:gridCol w="1985750"/>
                <a:gridCol w="2399825"/>
              </a:tblGrid>
              <a:tr h="30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Dataset Name</a:t>
                      </a:r>
                      <a:endParaRPr b="1" sz="1200"/>
                    </a:p>
                  </a:txBody>
                  <a:tcPr marT="38100" marB="38100" marR="38100" marL="381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Classifier Name</a:t>
                      </a:r>
                      <a:endParaRPr b="1" sz="1200"/>
                    </a:p>
                  </a:txBody>
                  <a:tcPr marT="38100" marB="38100" marR="38100" marL="381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Accuracy</a:t>
                      </a:r>
                      <a:endParaRPr b="1" sz="1200"/>
                    </a:p>
                  </a:txBody>
                  <a:tcPr marT="38100" marB="38100" marR="38100" marL="381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Climate44</a:t>
                      </a:r>
                      <a:endParaRPr sz="1200"/>
                    </a:p>
                  </a:txBody>
                  <a:tcPr marT="38100" marB="38100" marR="38100" marL="381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Correlated Topic Modeling</a:t>
                      </a:r>
                      <a:endParaRPr sz="1200"/>
                    </a:p>
                  </a:txBody>
                  <a:tcPr marT="38100" marB="38100" marR="38100" marL="381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Unclear topics</a:t>
                      </a:r>
                      <a:endParaRPr sz="1200"/>
                    </a:p>
                  </a:txBody>
                  <a:tcPr marT="38100" marB="38100" marR="38100" marL="381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Sentiment140</a:t>
                      </a:r>
                      <a:endParaRPr sz="1200"/>
                    </a:p>
                  </a:txBody>
                  <a:tcPr marT="38100" marB="38100" marR="38100" marL="381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Topic modelling</a:t>
                      </a:r>
                      <a:endParaRPr sz="1200"/>
                    </a:p>
                  </a:txBody>
                  <a:tcPr marT="38100" marB="38100" marR="38100" marL="381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Unclear topics</a:t>
                      </a:r>
                      <a:endParaRPr sz="1200"/>
                    </a:p>
                  </a:txBody>
                  <a:tcPr marT="38100" marB="38100" marR="38100" marL="381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Combined Climate Change, Global Warming &amp; Nuclear Energy </a:t>
                      </a:r>
                      <a:endParaRPr sz="1200"/>
                    </a:p>
                  </a:txBody>
                  <a:tcPr marT="38100" marB="38100" marR="38100" marL="381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>
                          <a:solidFill>
                            <a:schemeClr val="dk1"/>
                          </a:solidFill>
                        </a:rPr>
                        <a:t>KMeans Clustering</a:t>
                      </a:r>
                      <a:endParaRPr sz="1200"/>
                    </a:p>
                  </a:txBody>
                  <a:tcPr marT="38100" marB="38100" marR="38100" marL="381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>
                          <a:solidFill>
                            <a:schemeClr val="dk1"/>
                          </a:solidFill>
                        </a:rPr>
                        <a:t>Found clear separate clusters</a:t>
                      </a:r>
                      <a:endParaRPr b="1"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1200"/>
                    </a:p>
                  </a:txBody>
                  <a:tcPr marT="38100" marB="38100" marR="38100" marL="381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Climate44</a:t>
                      </a:r>
                      <a:endParaRPr sz="1200"/>
                    </a:p>
                  </a:txBody>
                  <a:tcPr marT="38100" marB="38100" marR="38100" marL="381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ULMFIT language model</a:t>
                      </a:r>
                      <a:endParaRPr b="1" i="1" sz="1200"/>
                    </a:p>
                  </a:txBody>
                  <a:tcPr marT="38100" marB="38100" marR="38100" marL="381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0.72</a:t>
                      </a:r>
                      <a:endParaRPr b="1" i="1" sz="1200"/>
                    </a:p>
                  </a:txBody>
                  <a:tcPr marT="38100" marB="38100" marR="38100" marL="381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1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Sentiment140+Climate44*</a:t>
                      </a:r>
                      <a:endParaRPr sz="1200"/>
                    </a:p>
                  </a:txBody>
                  <a:tcPr marT="38100" marB="38100" marR="38100" marL="381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LSTM</a:t>
                      </a:r>
                      <a:endParaRPr b="1" i="1" sz="1200"/>
                    </a:p>
                  </a:txBody>
                  <a:tcPr marT="38100" marB="38100" marR="38100" marL="381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0.79</a:t>
                      </a:r>
                      <a:endParaRPr b="1" i="1" sz="1200"/>
                    </a:p>
                  </a:txBody>
                  <a:tcPr marT="38100" marB="38100" marR="38100" marL="381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Climate44*</a:t>
                      </a:r>
                      <a:endParaRPr sz="1200"/>
                    </a:p>
                  </a:txBody>
                  <a:tcPr marT="38100" marB="38100" marR="38100" marL="381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BERT</a:t>
                      </a:r>
                      <a:endParaRPr b="1" i="1" sz="1200"/>
                    </a:p>
                  </a:txBody>
                  <a:tcPr marT="38100" marB="38100" marR="38100" marL="381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0.94</a:t>
                      </a:r>
                      <a:endParaRPr b="1" i="1" sz="1200"/>
                    </a:p>
                  </a:txBody>
                  <a:tcPr marT="38100" marB="38100" marR="38100" marL="381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Results &amp; Visualizations</a:t>
            </a:r>
            <a:endParaRPr/>
          </a:p>
        </p:txBody>
      </p:sp>
      <p:sp>
        <p:nvSpPr>
          <p:cNvPr id="489" name="Google Shape;489;p56"/>
          <p:cNvSpPr txBox="1"/>
          <p:nvPr>
            <p:ph idx="1" type="body"/>
          </p:nvPr>
        </p:nvSpPr>
        <p:spPr>
          <a:xfrm>
            <a:off x="1097275" y="1762100"/>
            <a:ext cx="10468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1600"/>
              <a:t>E</a:t>
            </a:r>
            <a:r>
              <a:rPr i="1" lang="en-US" sz="1600"/>
              <a:t>xample: 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</a:rPr>
              <a:t> O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</a:rPr>
              <a:t>ur goal was to train a model to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identify and label 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</a:rPr>
              <a:t>individual trees in images. We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experimented with multiple neural network models for computer vision, including Mask R-CNN and a range of U-Net variations.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The image below shows results from the most successful approach 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</a:rPr>
              <a:t>- a basic Deep U-Net CNN solution - which reached 94% accuracy. The image show trees in white &amp; non tree areas in black. This model could identify trees in new images, and even distinguish between forest shadows and trees. </a:t>
            </a:r>
            <a:endParaRPr i="1"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  <p:pic>
        <p:nvPicPr>
          <p:cNvPr id="490" name="Google Shape;49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6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492" name="Google Shape;492;p56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pic>
        <p:nvPicPr>
          <p:cNvPr id="493" name="Google Shape;49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9950" y="3069650"/>
            <a:ext cx="5342750" cy="30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000"/>
              <a:t>Feedback - Comments &amp; Lessons Learned</a:t>
            </a:r>
            <a:endParaRPr sz="4000"/>
          </a:p>
        </p:txBody>
      </p:sp>
      <p:sp>
        <p:nvSpPr>
          <p:cNvPr id="499" name="Google Shape;499;p5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i="1" lang="en-US" sz="1800"/>
              <a:t>This is a great place for your general thoughts, comments and feedback. These should be shared INTERNALLY ONLY - with Omdena. Do NOT need to be included in any client facing presentations.</a:t>
            </a:r>
            <a:endParaRPr i="1" sz="1800"/>
          </a:p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i="1" lang="en-US" sz="1800"/>
              <a:t>Let us know what worked for you in the process, and what could have gone better. </a:t>
            </a:r>
            <a:endParaRPr i="1"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US" sz="1800"/>
              <a:t>Is there anything you would like future collaborators to know? </a:t>
            </a:r>
            <a:endParaRPr i="1"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US" sz="1800"/>
              <a:t>We’re building a Resource Library for collaborators -  what would you add/include? Which tools, methods &amp; data sources were most useful for this project - and for future similar projects?</a:t>
            </a:r>
            <a:endParaRPr i="1" sz="1800"/>
          </a:p>
        </p:txBody>
      </p:sp>
      <p:pic>
        <p:nvPicPr>
          <p:cNvPr id="500" name="Google Shape;50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7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502" name="Google Shape;502;p57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Task 1 - Web Scraping and Data Collection</a:t>
            </a:r>
            <a:endParaRPr/>
          </a:p>
        </p:txBody>
      </p:sp>
      <p:sp>
        <p:nvSpPr>
          <p:cNvPr id="207" name="Google Shape;207;p26"/>
          <p:cNvSpPr txBox="1"/>
          <p:nvPr>
            <p:ph idx="1" type="subTitle"/>
          </p:nvPr>
        </p:nvSpPr>
        <p:spPr>
          <a:xfrm>
            <a:off x="1153876" y="4466396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Task Manager - Gagan Bhatia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210" name="Google Shape;210;p26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Work in Progress - Initial Findings</a:t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218" name="Google Shape;218;p27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097275" y="2509625"/>
            <a:ext cx="10058400" cy="3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097275" y="1845719"/>
            <a:ext cx="100584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 Task 1 </a:t>
            </a:r>
            <a:endParaRPr sz="1800"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375" y="2642027"/>
            <a:ext cx="9563698" cy="33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Work in Progress - PDF Pipeline</a:t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229" name="Google Shape;229;p28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097275" y="2509625"/>
            <a:ext cx="10058400" cy="3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097275" y="1845719"/>
            <a:ext cx="100584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 Task 1 </a:t>
            </a:r>
            <a:endParaRPr sz="1800"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273" y="1791900"/>
            <a:ext cx="10219399" cy="423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Work in Progress - Next Steps </a:t>
            </a: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240" name="Google Shape;240;p29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1097275" y="2509625"/>
            <a:ext cx="10058400" cy="3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68578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097275" y="1845719"/>
            <a:ext cx="10058400" cy="4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Complete the manual scraping for all remaining websites 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Complete the PDF scraping website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Complete the Google search Apify scraper pipeline</a:t>
            </a:r>
            <a:endParaRPr sz="2500"/>
          </a:p>
          <a:p>
            <a:pPr indent="0" lvl="1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2100"/>
          </a:p>
          <a:p>
            <a:pPr indent="0" lvl="1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7600"/>
              <a:t>Task 2b </a:t>
            </a:r>
            <a:endParaRPr sz="760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2400">
                <a:solidFill>
                  <a:srgbClr val="3F3F3F"/>
                </a:solidFill>
              </a:rPr>
              <a:t>#task2b_nlp_feature-extraction</a:t>
            </a:r>
            <a:endParaRPr sz="8700"/>
          </a:p>
        </p:txBody>
      </p:sp>
      <p:sp>
        <p:nvSpPr>
          <p:cNvPr id="248" name="Google Shape;248;p30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Task Manager - Jessica Becerra Formoso</a:t>
            </a:r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251" name="Google Shape;251;p30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Task 2b -  Feature Extraction</a:t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796025" y="1914500"/>
            <a:ext cx="10058400" cy="4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900"/>
              <a:t>Progress this week:</a:t>
            </a:r>
            <a:endParaRPr b="1"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CLASSIEfier API integration</a:t>
            </a:r>
            <a:endParaRPr sz="17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/>
              <a:t> completed:</a:t>
            </a:r>
            <a:endParaRPr sz="17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-US" sz="1400"/>
              <a:t>- </a:t>
            </a:r>
            <a:r>
              <a:rPr lang="en-US" sz="1400"/>
              <a:t>Adds four new columns to 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our current datasets: 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popIDs, 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popNames, 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subIDs, 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subNames.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Notebook</a:t>
            </a:r>
            <a:r>
              <a:rPr lang="en-US" sz="1400"/>
              <a:t>.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  <p:pic>
        <p:nvPicPr>
          <p:cNvPr id="258" name="Google Shape;25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260" name="Google Shape;260;p31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2676" y="1914508"/>
            <a:ext cx="7693902" cy="36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