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f42ad95c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f42ad95c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f42ad95c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f42ad95c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f42ad95c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f42ad95c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f42ad95c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f42ad95c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f42ad95cb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f42ad95c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f42ad95c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f42ad95c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f42ad95c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f42ad95c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5249e8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5249e8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f42ad95c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f42ad95c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f42ad95c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f42ad95c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f42ad95c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f42ad95c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5249e81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5249e81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5249e81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5249e81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5249e81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5249e81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Car Price Prediction</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p>
            <a:pPr indent="0" lvl="0" marL="0" rtl="0" algn="l">
              <a:spcBef>
                <a:spcPts val="1000"/>
              </a:spcBef>
              <a:spcAft>
                <a:spcPts val="0"/>
              </a:spcAft>
              <a:buNone/>
            </a:pPr>
            <a:r>
              <a:rPr lang="en"/>
              <a:t>Tinu Shiby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Steps</a:t>
            </a:r>
            <a:endParaRPr/>
          </a:p>
        </p:txBody>
      </p:sp>
      <p:sp>
        <p:nvSpPr>
          <p:cNvPr id="123" name="Google Shape;123;p2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Removed outliers by z-score method</a:t>
            </a:r>
            <a:endParaRPr/>
          </a:p>
          <a:p>
            <a:pPr indent="-342900" lvl="0" marL="457200" rtl="0" algn="l">
              <a:spcBef>
                <a:spcPts val="0"/>
              </a:spcBef>
              <a:spcAft>
                <a:spcPts val="0"/>
              </a:spcAft>
              <a:buSzPts val="1800"/>
              <a:buChar char="❖"/>
            </a:pPr>
            <a:r>
              <a:rPr lang="en"/>
              <a:t>Removed the skewness using power transform</a:t>
            </a:r>
            <a:endParaRPr/>
          </a:p>
          <a:p>
            <a:pPr indent="-342900" lvl="0" marL="457200" rtl="0" algn="l">
              <a:spcBef>
                <a:spcPts val="0"/>
              </a:spcBef>
              <a:spcAft>
                <a:spcPts val="0"/>
              </a:spcAft>
              <a:buSzPts val="1800"/>
              <a:buChar char="❖"/>
            </a:pPr>
            <a:r>
              <a:rPr lang="en"/>
              <a:t>Dropped the columns Unnamed: 0 as they have no contribution towards price</a:t>
            </a:r>
            <a:endParaRPr/>
          </a:p>
          <a:p>
            <a:pPr indent="-342900" lvl="0" marL="457200" rtl="0" algn="l">
              <a:spcBef>
                <a:spcPts val="0"/>
              </a:spcBef>
              <a:spcAft>
                <a:spcPts val="0"/>
              </a:spcAft>
              <a:buSzPts val="1800"/>
              <a:buChar char="❖"/>
            </a:pPr>
            <a:r>
              <a:rPr lang="en"/>
              <a:t>Applied StandardScalar to standardize the data</a:t>
            </a:r>
            <a:endParaRPr/>
          </a:p>
          <a:p>
            <a:pPr indent="-342900" lvl="0" marL="457200" rtl="0" algn="l">
              <a:spcBef>
                <a:spcPts val="0"/>
              </a:spcBef>
              <a:spcAft>
                <a:spcPts val="0"/>
              </a:spcAft>
              <a:buSzPts val="1800"/>
              <a:buChar char="❖"/>
            </a:pPr>
            <a:r>
              <a:rPr lang="en"/>
              <a:t>153 was considered as the best random state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29" name="Google Shape;129;p23"/>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Developed the following models:</a:t>
            </a:r>
            <a:endParaRPr/>
          </a:p>
          <a:p>
            <a:pPr indent="-342900" lvl="0" marL="457200" rtl="0" algn="l">
              <a:spcBef>
                <a:spcPts val="1200"/>
              </a:spcBef>
              <a:spcAft>
                <a:spcPts val="0"/>
              </a:spcAft>
              <a:buSzPts val="1800"/>
              <a:buChar char="❏"/>
            </a:pPr>
            <a:r>
              <a:rPr lang="en"/>
              <a:t>Linear Regression</a:t>
            </a:r>
            <a:endParaRPr/>
          </a:p>
          <a:p>
            <a:pPr indent="-342900" lvl="0" marL="457200" rtl="0" algn="l">
              <a:spcBef>
                <a:spcPts val="0"/>
              </a:spcBef>
              <a:spcAft>
                <a:spcPts val="0"/>
              </a:spcAft>
              <a:buSzPts val="1800"/>
              <a:buChar char="❏"/>
            </a:pPr>
            <a:r>
              <a:rPr lang="en"/>
              <a:t>Decision Tree</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Gradient Descent Boosting</a:t>
            </a:r>
            <a:endParaRPr/>
          </a:p>
          <a:p>
            <a:pPr indent="-342900" lvl="0" marL="457200" rtl="0" algn="l">
              <a:spcBef>
                <a:spcPts val="0"/>
              </a:spcBef>
              <a:spcAft>
                <a:spcPts val="0"/>
              </a:spcAft>
              <a:buSzPts val="1800"/>
              <a:buChar char="❏"/>
            </a:pPr>
            <a:r>
              <a:rPr lang="en"/>
              <a:t>SVR</a:t>
            </a:r>
            <a:endParaRPr/>
          </a:p>
          <a:p>
            <a:pPr indent="-342900" lvl="0" marL="457200" rtl="0" algn="l">
              <a:spcBef>
                <a:spcPts val="0"/>
              </a:spcBef>
              <a:spcAft>
                <a:spcPts val="0"/>
              </a:spcAft>
              <a:buSzPts val="1800"/>
              <a:buChar char="❏"/>
            </a:pPr>
            <a:r>
              <a:rPr lang="en"/>
              <a:t>XGBoost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a:t>
            </a:r>
            <a:endParaRPr/>
          </a:p>
        </p:txBody>
      </p:sp>
      <p:sp>
        <p:nvSpPr>
          <p:cNvPr id="135" name="Google Shape;135;p24"/>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XGBoost Regressor turns out to be the best model as it has the least difference between R2 score and cross-validation score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 Parameter Tuning</a:t>
            </a:r>
            <a:endParaRPr/>
          </a:p>
        </p:txBody>
      </p:sp>
      <p:sp>
        <p:nvSpPr>
          <p:cNvPr id="141" name="Google Shape;141;p2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GridSearchCV hyper parameter tuning is applied on XGBoost model with the following parameters:</a:t>
            </a:r>
            <a:endParaRPr/>
          </a:p>
          <a:p>
            <a:pPr indent="-342900" lvl="0" marL="457200" rtl="0" algn="l">
              <a:spcBef>
                <a:spcPts val="1200"/>
              </a:spcBef>
              <a:spcAft>
                <a:spcPts val="0"/>
              </a:spcAft>
              <a:buSzPts val="1800"/>
              <a:buChar char="➔"/>
            </a:pPr>
            <a:r>
              <a:rPr lang="en"/>
              <a:t>Learning rate : 0.06</a:t>
            </a:r>
            <a:endParaRPr/>
          </a:p>
          <a:p>
            <a:pPr indent="-342900" lvl="0" marL="457200" rtl="0" algn="l">
              <a:spcBef>
                <a:spcPts val="0"/>
              </a:spcBef>
              <a:spcAft>
                <a:spcPts val="0"/>
              </a:spcAft>
              <a:buSzPts val="1800"/>
              <a:buChar char="➔"/>
            </a:pPr>
            <a:r>
              <a:rPr lang="en"/>
              <a:t>Max_depth : 10</a:t>
            </a:r>
            <a:endParaRPr/>
          </a:p>
          <a:p>
            <a:pPr indent="-342900" lvl="0" marL="457200" rtl="0" algn="l">
              <a:spcBef>
                <a:spcPts val="0"/>
              </a:spcBef>
              <a:spcAft>
                <a:spcPts val="0"/>
              </a:spcAft>
              <a:buSzPts val="1800"/>
              <a:buChar char="➔"/>
            </a:pPr>
            <a:r>
              <a:rPr lang="en"/>
              <a:t>Min_samples_leaf : 1</a:t>
            </a:r>
            <a:endParaRPr/>
          </a:p>
          <a:p>
            <a:pPr indent="-342900" lvl="0" marL="457200" rtl="0" algn="l">
              <a:spcBef>
                <a:spcPts val="0"/>
              </a:spcBef>
              <a:spcAft>
                <a:spcPts val="0"/>
              </a:spcAft>
              <a:buSzPts val="1800"/>
              <a:buChar char="➔"/>
            </a:pPr>
            <a:r>
              <a:rPr lang="en"/>
              <a:t>N estimators : 80</a:t>
            </a:r>
            <a:endParaRPr/>
          </a:p>
          <a:p>
            <a:pPr indent="0" lvl="0" marL="457200" rtl="0" algn="l">
              <a:spcBef>
                <a:spcPts val="1200"/>
              </a:spcBef>
              <a:spcAft>
                <a:spcPts val="1200"/>
              </a:spcAft>
              <a:buNone/>
            </a:pPr>
            <a:r>
              <a:rPr lang="en"/>
              <a:t>After Hyper Parameter tuning the accuracy increased to 47%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7" name="Google Shape;147;p2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FFFF"/>
              </a:buClr>
              <a:buSzPts val="1800"/>
              <a:buChar char="❏"/>
            </a:pPr>
            <a:r>
              <a:rPr lang="en" sz="1400">
                <a:solidFill>
                  <a:srgbClr val="FFFFFF"/>
                </a:solidFill>
              </a:rPr>
              <a:t>I</a:t>
            </a:r>
            <a:r>
              <a:rPr lang="en" sz="1600">
                <a:solidFill>
                  <a:srgbClr val="FFFFFF"/>
                </a:solidFill>
              </a:rPr>
              <a:t>t was found out that </a:t>
            </a:r>
            <a:r>
              <a:rPr lang="en" sz="1600">
                <a:solidFill>
                  <a:srgbClr val="FFFFFF"/>
                </a:solidFill>
                <a:latin typeface="Arial"/>
                <a:ea typeface="Arial"/>
                <a:cs typeface="Arial"/>
                <a:sym typeface="Arial"/>
              </a:rPr>
              <a:t>Making year, engine and number of owners plays a crucial role in predicting price.</a:t>
            </a:r>
            <a:endParaRPr sz="1400">
              <a:solidFill>
                <a:srgbClr val="FFFFFF"/>
              </a:solidFill>
              <a:latin typeface="Arial"/>
              <a:ea typeface="Arial"/>
              <a:cs typeface="Arial"/>
              <a:sym typeface="Arial"/>
            </a:endParaRPr>
          </a:p>
          <a:p>
            <a:pPr indent="-317500" lvl="0" marL="457200" rtl="0" algn="l">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XGBoost turns out to be the best model with an accuracy of 47%</a:t>
            </a:r>
            <a:endParaRPr sz="1400">
              <a:solidFill>
                <a:srgbClr val="FFFFFF"/>
              </a:solidFill>
              <a:latin typeface="Arial"/>
              <a:ea typeface="Arial"/>
              <a:cs typeface="Arial"/>
              <a:sym typeface="Arial"/>
            </a:endParaRPr>
          </a:p>
          <a:p>
            <a:pPr indent="0" lvl="0" marL="0" rtl="0" algn="l">
              <a:spcBef>
                <a:spcPts val="1200"/>
              </a:spcBef>
              <a:spcAft>
                <a:spcPts val="0"/>
              </a:spcAft>
              <a:buNone/>
            </a:pPr>
            <a:r>
              <a:t/>
            </a:r>
            <a:endParaRPr sz="1400">
              <a:solidFill>
                <a:srgbClr val="FFFFFF"/>
              </a:solidFill>
              <a:latin typeface="Arial"/>
              <a:ea typeface="Arial"/>
              <a:cs typeface="Arial"/>
              <a:sym typeface="Arial"/>
            </a:endParaRPr>
          </a:p>
          <a:p>
            <a:pPr indent="0" lvl="0" marL="0" rtl="0" algn="l">
              <a:spcBef>
                <a:spcPts val="1200"/>
              </a:spcBef>
              <a:spcAft>
                <a:spcPts val="1200"/>
              </a:spcAft>
              <a:buNone/>
            </a:pPr>
            <a:r>
              <a:t/>
            </a:r>
            <a:endParaRPr sz="1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5" name="Google Shape;75;p1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50">
                <a:solidFill>
                  <a:srgbClr val="000000"/>
                </a:solidFill>
                <a:highlight>
                  <a:srgbClr val="FFFFFF"/>
                </a:highlight>
                <a:latin typeface="Arial"/>
                <a:ea typeface="Arial"/>
                <a:cs typeface="Arial"/>
                <a:sym typeface="Arial"/>
              </a:rPr>
              <a:t>Covid-19 have impacted the market in various aspects, during the lockdown and after we have seen a lot of changes in the car market. Now some cars are in high demand hence making them costly whereas some are not. Our client is the one who works with small traders, who sell cars. With the change in market due to covid 19 impact, our client is facing problems with their previous car price valuation machine learning models. So, they are looking for new machine learning models from new data. We have to make a car price valuation model. The project includes two phases, data collection and model building.</a:t>
            </a:r>
            <a:endParaRPr sz="19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81" name="Google Shape;81;p15"/>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Details of used cars was scrapped from the website cardhekho.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a:t>
            </a:r>
            <a:endParaRPr/>
          </a:p>
        </p:txBody>
      </p:sp>
      <p:sp>
        <p:nvSpPr>
          <p:cNvPr id="87" name="Google Shape;87;p16"/>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Dataset have 5093 entries with 9 variables, which is split into train data and test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towards the problem</a:t>
            </a:r>
            <a:endParaRPr/>
          </a:p>
        </p:txBody>
      </p:sp>
      <p:sp>
        <p:nvSpPr>
          <p:cNvPr id="93" name="Google Shape;93;p17"/>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Considered Price as target variable and rest everything as feature variables. </a:t>
            </a:r>
            <a:endParaRPr/>
          </a:p>
          <a:p>
            <a:pPr indent="0" lvl="0" marL="0" rtl="0" algn="l">
              <a:spcBef>
                <a:spcPts val="1200"/>
              </a:spcBef>
              <a:spcAft>
                <a:spcPts val="1200"/>
              </a:spcAft>
              <a:buNone/>
            </a:pPr>
            <a:r>
              <a:rPr lang="en"/>
              <a:t>By bivariate analysis tried to figure out which all factors have significance on price prediction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99" name="Google Shape;99;p18"/>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careful data analysis it was found out that following </a:t>
            </a:r>
            <a:r>
              <a:rPr lang="en"/>
              <a:t>factors have high correlation with the target variable:</a:t>
            </a:r>
            <a:endParaRPr/>
          </a:p>
          <a:p>
            <a:pPr indent="-338185" lvl="0" marL="457200" rtl="0" algn="l">
              <a:spcBef>
                <a:spcPts val="1200"/>
              </a:spcBef>
              <a:spcAft>
                <a:spcPts val="0"/>
              </a:spcAft>
              <a:buClr>
                <a:srgbClr val="000000"/>
              </a:buClr>
              <a:buSzPts val="1726"/>
              <a:buFont typeface="Arial"/>
              <a:buChar char="❖"/>
            </a:pPr>
            <a:r>
              <a:rPr lang="en" sz="1725">
                <a:solidFill>
                  <a:srgbClr val="000000"/>
                </a:solidFill>
                <a:latin typeface="Arial"/>
                <a:ea typeface="Arial"/>
                <a:cs typeface="Arial"/>
                <a:sym typeface="Arial"/>
              </a:rPr>
              <a:t>Company</a:t>
            </a:r>
            <a:endParaRPr sz="1725">
              <a:solidFill>
                <a:srgbClr val="000000"/>
              </a:solidFill>
              <a:latin typeface="Arial"/>
              <a:ea typeface="Arial"/>
              <a:cs typeface="Arial"/>
              <a:sym typeface="Arial"/>
            </a:endParaRPr>
          </a:p>
          <a:p>
            <a:pPr indent="-338185" lvl="0" marL="457200" rtl="0" algn="l">
              <a:spcBef>
                <a:spcPts val="0"/>
              </a:spcBef>
              <a:spcAft>
                <a:spcPts val="0"/>
              </a:spcAft>
              <a:buClr>
                <a:srgbClr val="000000"/>
              </a:buClr>
              <a:buSzPts val="1726"/>
              <a:buFont typeface="Arial"/>
              <a:buChar char="❖"/>
            </a:pPr>
            <a:r>
              <a:rPr lang="en" sz="1725">
                <a:solidFill>
                  <a:srgbClr val="000000"/>
                </a:solidFill>
                <a:latin typeface="Arial"/>
                <a:ea typeface="Arial"/>
                <a:cs typeface="Arial"/>
                <a:sym typeface="Arial"/>
              </a:rPr>
              <a:t>Engine</a:t>
            </a:r>
            <a:endParaRPr sz="1725">
              <a:solidFill>
                <a:srgbClr val="000000"/>
              </a:solidFill>
              <a:latin typeface="Arial"/>
              <a:ea typeface="Arial"/>
              <a:cs typeface="Arial"/>
              <a:sym typeface="Arial"/>
            </a:endParaRPr>
          </a:p>
          <a:p>
            <a:pPr indent="-338185" lvl="0" marL="457200" rtl="0" algn="l">
              <a:spcBef>
                <a:spcPts val="0"/>
              </a:spcBef>
              <a:spcAft>
                <a:spcPts val="0"/>
              </a:spcAft>
              <a:buClr>
                <a:srgbClr val="000000"/>
              </a:buClr>
              <a:buSzPts val="1726"/>
              <a:buFont typeface="Arial"/>
              <a:buChar char="❖"/>
            </a:pPr>
            <a:r>
              <a:rPr lang="en" sz="1725">
                <a:solidFill>
                  <a:srgbClr val="000000"/>
                </a:solidFill>
                <a:latin typeface="Arial"/>
                <a:ea typeface="Arial"/>
                <a:cs typeface="Arial"/>
                <a:sym typeface="Arial"/>
              </a:rPr>
              <a:t>No.of owners</a:t>
            </a:r>
            <a:endParaRPr sz="1725">
              <a:solidFill>
                <a:srgbClr val="000000"/>
              </a:solidFill>
              <a:latin typeface="Arial"/>
              <a:ea typeface="Arial"/>
              <a:cs typeface="Arial"/>
              <a:sym typeface="Arial"/>
            </a:endParaRPr>
          </a:p>
          <a:p>
            <a:pPr indent="0" lvl="0" marL="457200" rtl="0" algn="l">
              <a:spcBef>
                <a:spcPts val="0"/>
              </a:spcBef>
              <a:spcAft>
                <a:spcPts val="0"/>
              </a:spcAft>
              <a:buNone/>
            </a:pPr>
            <a:r>
              <a:t/>
            </a:r>
            <a:endParaRPr sz="1725">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Making year vs Price</a:t>
            </a:r>
            <a:endParaRPr/>
          </a:p>
        </p:txBody>
      </p:sp>
      <p:pic>
        <p:nvPicPr>
          <p:cNvPr id="105" name="Google Shape;105;p19"/>
          <p:cNvPicPr preferRelativeResize="0"/>
          <p:nvPr/>
        </p:nvPicPr>
        <p:blipFill>
          <a:blip r:embed="rId3">
            <a:alphaModFix/>
          </a:blip>
          <a:stretch>
            <a:fillRect/>
          </a:stretch>
        </p:blipFill>
        <p:spPr>
          <a:xfrm>
            <a:off x="982800" y="1132950"/>
            <a:ext cx="6763450" cy="346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Engine vs Price</a:t>
            </a:r>
            <a:endParaRPr/>
          </a:p>
        </p:txBody>
      </p:sp>
      <p:pic>
        <p:nvPicPr>
          <p:cNvPr id="111" name="Google Shape;111;p20"/>
          <p:cNvPicPr preferRelativeResize="0"/>
          <p:nvPr/>
        </p:nvPicPr>
        <p:blipFill>
          <a:blip r:embed="rId3">
            <a:alphaModFix/>
          </a:blip>
          <a:stretch>
            <a:fillRect/>
          </a:stretch>
        </p:blipFill>
        <p:spPr>
          <a:xfrm>
            <a:off x="508150" y="1170125"/>
            <a:ext cx="6940625" cy="315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of owners</a:t>
            </a:r>
            <a:endParaRPr/>
          </a:p>
        </p:txBody>
      </p:sp>
      <p:pic>
        <p:nvPicPr>
          <p:cNvPr id="117" name="Google Shape;117;p21"/>
          <p:cNvPicPr preferRelativeResize="0"/>
          <p:nvPr/>
        </p:nvPicPr>
        <p:blipFill>
          <a:blip r:embed="rId3">
            <a:alphaModFix/>
          </a:blip>
          <a:stretch>
            <a:fillRect/>
          </a:stretch>
        </p:blipFill>
        <p:spPr>
          <a:xfrm>
            <a:off x="1487275" y="1170125"/>
            <a:ext cx="5961500" cy="362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