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4E9A21-B35A-43B7-B1D3-824C37544FED}">
  <a:tblStyle styleId="{BD4E9A21-B35A-43B7-B1D3-824C37544F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SourceCodePr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slideMaster" Target="slideMasters/slideMaster1.xml"/><Relationship Id="rId19" Type="http://schemas.openxmlformats.org/officeDocument/2006/relationships/font" Target="fonts/SourceCodePro-bold.fntdata"/><Relationship Id="rId6" Type="http://schemas.openxmlformats.org/officeDocument/2006/relationships/notesMaster" Target="notesMasters/notesMaster1.xml"/><Relationship Id="rId18" Type="http://schemas.openxmlformats.org/officeDocument/2006/relationships/font" Target="fonts/SourceCodePr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1c57374d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1c57374d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1c57374d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1c57374d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1c57374d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1c57374d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1c57374d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1c57374d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c57374d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c57374d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1c57374d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1c57374d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1c57374d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1c57374d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1c57374d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1c57374d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RATINGS PREDICTION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TINU SHIBY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100">
                <a:solidFill>
                  <a:srgbClr val="000000"/>
                </a:solidFill>
                <a:latin typeface="Arial"/>
                <a:ea typeface="Arial"/>
                <a:cs typeface="Arial"/>
                <a:sym typeface="Arial"/>
              </a:rPr>
              <a:t>All the E-Commerce websites rely greatly on customer satisfaction, and customer’s used to express their opinions by writing reviews on whatever product they purchased. Now the company wants to predict the ratings from the review.Company offers a rating out of 5 stars.The motive behind such an initiative is that the decision to purchase a product depends on the reviews and ratings.</a:t>
            </a:r>
            <a:endParaRPr sz="2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2100">
                <a:solidFill>
                  <a:srgbClr val="000000"/>
                </a:solidFill>
                <a:latin typeface="Arial"/>
                <a:ea typeface="Arial"/>
                <a:cs typeface="Arial"/>
                <a:sym typeface="Arial"/>
              </a:rPr>
              <a:t>Motivation for the project is that many product reviews are just textual, making it difficult to identify so its better to have a star rating. Getting an overall sense of textual review could in turn improve consumer experience.</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The details of cars are collected from the website of flipkart scrapped the details of almost 20077 products.</a:t>
            </a:r>
            <a:endParaRPr sz="2000">
              <a:solidFill>
                <a:srgbClr val="000000"/>
              </a:solidFill>
              <a:latin typeface="Arial"/>
              <a:ea typeface="Arial"/>
              <a:cs typeface="Arial"/>
              <a:sym typeface="Arial"/>
            </a:endParaRPr>
          </a:p>
          <a:p>
            <a:pPr indent="0" lvl="0" marL="0" rtl="0" algn="l">
              <a:spcBef>
                <a:spcPts val="0"/>
              </a:spcBef>
              <a:spcAft>
                <a:spcPts val="0"/>
              </a:spcAft>
              <a:buNone/>
            </a:pPr>
            <a:r>
              <a:rPr lang="en" sz="2000">
                <a:solidFill>
                  <a:srgbClr val="000000"/>
                </a:solidFill>
                <a:latin typeface="Arial"/>
                <a:ea typeface="Arial"/>
                <a:cs typeface="Arial"/>
                <a:sym typeface="Arial"/>
              </a:rPr>
              <a:t>The following items are scrapped:</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Reviews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Ratings</a:t>
            </a:r>
            <a:endParaRPr sz="2000">
              <a:solidFill>
                <a:srgbClr val="000000"/>
              </a:solidFill>
              <a:latin typeface="Arial"/>
              <a:ea typeface="Arial"/>
              <a:cs typeface="Arial"/>
              <a:sym typeface="Arial"/>
            </a:endParaRPr>
          </a:p>
          <a:p>
            <a:pPr indent="0" lvl="0" marL="0" rtl="0" algn="l">
              <a:spcBef>
                <a:spcPts val="0"/>
              </a:spcBef>
              <a:spcAft>
                <a:spcPts val="0"/>
              </a:spcAft>
              <a:buNone/>
            </a:pPr>
            <a:r>
              <a:rPr lang="en" sz="2000">
                <a:solidFill>
                  <a:srgbClr val="000000"/>
                </a:solidFill>
                <a:latin typeface="Arial"/>
                <a:ea typeface="Arial"/>
                <a:cs typeface="Arial"/>
                <a:sym typeface="Arial"/>
              </a:rPr>
              <a:t>Dataframe was created and converted to csv file for model building.</a:t>
            </a:r>
            <a:endParaRPr b="1" sz="2000">
              <a:solidFill>
                <a:srgbClr val="000000"/>
              </a:solidFill>
              <a:latin typeface="Arial"/>
              <a:ea typeface="Arial"/>
              <a:cs typeface="Arial"/>
              <a:sym typeface="Arial"/>
            </a:endParaRPr>
          </a:p>
          <a:p>
            <a:pPr indent="0" lvl="0" marL="0" rtl="0" algn="l">
              <a:spcBef>
                <a:spcPts val="0"/>
              </a:spcBef>
              <a:spcAft>
                <a:spcPts val="1200"/>
              </a:spcAft>
              <a:buNone/>
            </a:pPr>
            <a:r>
              <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75" name="Google Shape;75;p16"/>
          <p:cNvSpPr txBox="1"/>
          <p:nvPr>
            <p:ph idx="1" type="body"/>
          </p:nvPr>
        </p:nvSpPr>
        <p:spPr>
          <a:xfrm>
            <a:off x="311700" y="1093850"/>
            <a:ext cx="8832300" cy="3698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solidFill>
                  <a:srgbClr val="000000"/>
                </a:solidFill>
                <a:latin typeface="Arial"/>
                <a:ea typeface="Arial"/>
                <a:cs typeface="Arial"/>
                <a:sym typeface="Arial"/>
              </a:rPr>
              <a:t>The goal is to find out how price varies according to the variables. To start with the data analysis, i have imported the following:</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Pandas</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Matplotlib</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Seaborn</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Train test split</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Logistic Regression</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Decision Tree Classifier</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Random Forest Classifier</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SVC</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XGBoost Classifier</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GridSearchCV</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Cross-validation score</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Classification report</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88">
                <a:solidFill>
                  <a:srgbClr val="000000"/>
                </a:solidFill>
                <a:latin typeface="Arial"/>
                <a:ea typeface="Arial"/>
                <a:cs typeface="Arial"/>
                <a:sym typeface="Arial"/>
              </a:rPr>
              <a:t>Plotted a graph which represents the count of each ratings</a:t>
            </a:r>
            <a:endParaRPr sz="1688">
              <a:solidFill>
                <a:srgbClr val="000000"/>
              </a:solidFill>
              <a:latin typeface="Arial"/>
              <a:ea typeface="Arial"/>
              <a:cs typeface="Arial"/>
              <a:sym typeface="Arial"/>
            </a:endParaRPr>
          </a:p>
          <a:p>
            <a:pPr indent="0" lvl="0" marL="457200" rtl="0" algn="l">
              <a:spcBef>
                <a:spcPts val="0"/>
              </a:spcBef>
              <a:spcAft>
                <a:spcPts val="0"/>
              </a:spcAft>
              <a:buNone/>
            </a:pPr>
            <a:r>
              <a:t/>
            </a:r>
            <a:endParaRPr sz="2188">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2553150" y="177200"/>
            <a:ext cx="5106325" cy="382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86" name="Google Shape;86;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400">
                <a:solidFill>
                  <a:srgbClr val="202124"/>
                </a:solidFill>
                <a:highlight>
                  <a:srgbClr val="FFFFFF"/>
                </a:highlight>
                <a:latin typeface="Arial"/>
                <a:ea typeface="Arial"/>
                <a:cs typeface="Arial"/>
                <a:sym typeface="Arial"/>
              </a:rPr>
              <a:t>Data preprocessing is a data mining technique which is used to transform the raw data in a useful and efficient format.</a:t>
            </a:r>
            <a:endParaRPr sz="1400">
              <a:solidFill>
                <a:srgbClr val="202124"/>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lang="en" sz="1400">
                <a:solidFill>
                  <a:srgbClr val="202124"/>
                </a:solidFill>
                <a:highlight>
                  <a:srgbClr val="FFFFFF"/>
                </a:highlight>
                <a:latin typeface="Arial"/>
                <a:ea typeface="Arial"/>
                <a:cs typeface="Arial"/>
                <a:sym typeface="Arial"/>
              </a:rPr>
              <a:t>Dataset doesn’t have any null values.So started the data cleaning. Below are the steps taken to clean the data:</a:t>
            </a:r>
            <a:endParaRPr sz="1400">
              <a:solidFill>
                <a:srgbClr val="202124"/>
              </a:solidFill>
              <a:highlight>
                <a:srgbClr val="FFFFFF"/>
              </a:highlight>
              <a:latin typeface="Arial"/>
              <a:ea typeface="Arial"/>
              <a:cs typeface="Arial"/>
              <a:sym typeface="Arial"/>
            </a:endParaRPr>
          </a:p>
          <a:p>
            <a:pPr indent="-317500" lvl="0" marL="457200" rtl="0" algn="l">
              <a:lnSpc>
                <a:spcPct val="90000"/>
              </a:lnSpc>
              <a:spcBef>
                <a:spcPts val="0"/>
              </a:spcBef>
              <a:spcAft>
                <a:spcPts val="0"/>
              </a:spcAft>
              <a:buClr>
                <a:srgbClr val="202124"/>
              </a:buClr>
              <a:buSzPts val="1400"/>
              <a:buFont typeface="Arial"/>
              <a:buChar char="●"/>
            </a:pPr>
            <a:r>
              <a:rPr lang="en" sz="1400">
                <a:solidFill>
                  <a:srgbClr val="202124"/>
                </a:solidFill>
                <a:highlight>
                  <a:srgbClr val="FFFFFF"/>
                </a:highlight>
                <a:latin typeface="Arial"/>
                <a:ea typeface="Arial"/>
                <a:cs typeface="Arial"/>
                <a:sym typeface="Arial"/>
              </a:rPr>
              <a:t>Converting to lower case</a:t>
            </a:r>
            <a:endParaRPr sz="1400">
              <a:solidFill>
                <a:srgbClr val="202124"/>
              </a:solidFill>
              <a:highlight>
                <a:srgbClr val="FFFFFF"/>
              </a:highlight>
              <a:latin typeface="Arial"/>
              <a:ea typeface="Arial"/>
              <a:cs typeface="Arial"/>
              <a:sym typeface="Arial"/>
            </a:endParaRPr>
          </a:p>
          <a:p>
            <a:pPr indent="-317500" lvl="0" marL="457200" rtl="0" algn="l">
              <a:lnSpc>
                <a:spcPct val="90000"/>
              </a:lnSpc>
              <a:spcBef>
                <a:spcPts val="0"/>
              </a:spcBef>
              <a:spcAft>
                <a:spcPts val="0"/>
              </a:spcAft>
              <a:buClr>
                <a:srgbClr val="202124"/>
              </a:buClr>
              <a:buSzPts val="1400"/>
              <a:buFont typeface="Arial"/>
              <a:buChar char="●"/>
            </a:pPr>
            <a:r>
              <a:rPr lang="en" sz="1400">
                <a:solidFill>
                  <a:srgbClr val="202124"/>
                </a:solidFill>
                <a:highlight>
                  <a:srgbClr val="FFFFFF"/>
                </a:highlight>
                <a:latin typeface="Arial"/>
                <a:ea typeface="Arial"/>
                <a:cs typeface="Arial"/>
                <a:sym typeface="Arial"/>
              </a:rPr>
              <a:t>Removal of Special characters</a:t>
            </a:r>
            <a:endParaRPr sz="1400">
              <a:solidFill>
                <a:srgbClr val="202124"/>
              </a:solidFill>
              <a:highlight>
                <a:srgbClr val="FFFFFF"/>
              </a:highlight>
              <a:latin typeface="Arial"/>
              <a:ea typeface="Arial"/>
              <a:cs typeface="Arial"/>
              <a:sym typeface="Arial"/>
            </a:endParaRPr>
          </a:p>
          <a:p>
            <a:pPr indent="-317500" lvl="0" marL="457200" rtl="0" algn="l">
              <a:lnSpc>
                <a:spcPct val="90000"/>
              </a:lnSpc>
              <a:spcBef>
                <a:spcPts val="0"/>
              </a:spcBef>
              <a:spcAft>
                <a:spcPts val="0"/>
              </a:spcAft>
              <a:buClr>
                <a:srgbClr val="202124"/>
              </a:buClr>
              <a:buSzPts val="1400"/>
              <a:buFont typeface="Arial"/>
              <a:buChar char="●"/>
            </a:pPr>
            <a:r>
              <a:rPr lang="en" sz="1400">
                <a:solidFill>
                  <a:srgbClr val="202124"/>
                </a:solidFill>
                <a:highlight>
                  <a:srgbClr val="FFFFFF"/>
                </a:highlight>
                <a:latin typeface="Arial"/>
                <a:ea typeface="Arial"/>
                <a:cs typeface="Arial"/>
                <a:sym typeface="Arial"/>
              </a:rPr>
              <a:t>Removal of numbers</a:t>
            </a:r>
            <a:endParaRPr sz="1400">
              <a:solidFill>
                <a:srgbClr val="202124"/>
              </a:solidFill>
              <a:highlight>
                <a:srgbClr val="FFFFFF"/>
              </a:highlight>
              <a:latin typeface="Arial"/>
              <a:ea typeface="Arial"/>
              <a:cs typeface="Arial"/>
              <a:sym typeface="Arial"/>
            </a:endParaRPr>
          </a:p>
          <a:p>
            <a:pPr indent="-317500" lvl="0" marL="457200" rtl="0" algn="l">
              <a:lnSpc>
                <a:spcPct val="90000"/>
              </a:lnSpc>
              <a:spcBef>
                <a:spcPts val="0"/>
              </a:spcBef>
              <a:spcAft>
                <a:spcPts val="0"/>
              </a:spcAft>
              <a:buClr>
                <a:srgbClr val="202124"/>
              </a:buClr>
              <a:buSzPts val="1400"/>
              <a:buFont typeface="Arial"/>
              <a:buChar char="●"/>
            </a:pPr>
            <a:r>
              <a:rPr lang="en" sz="1400">
                <a:solidFill>
                  <a:srgbClr val="202124"/>
                </a:solidFill>
                <a:highlight>
                  <a:srgbClr val="FFFFFF"/>
                </a:highlight>
                <a:latin typeface="Arial"/>
                <a:ea typeface="Arial"/>
                <a:cs typeface="Arial"/>
                <a:sym typeface="Arial"/>
              </a:rPr>
              <a:t>Removal of hyperlinks</a:t>
            </a:r>
            <a:endParaRPr sz="1400">
              <a:solidFill>
                <a:srgbClr val="202124"/>
              </a:solidFill>
              <a:highlight>
                <a:srgbClr val="FFFFFF"/>
              </a:highlight>
              <a:latin typeface="Arial"/>
              <a:ea typeface="Arial"/>
              <a:cs typeface="Arial"/>
              <a:sym typeface="Arial"/>
            </a:endParaRPr>
          </a:p>
          <a:p>
            <a:pPr indent="-317500" lvl="0" marL="457200" rtl="0" algn="l">
              <a:lnSpc>
                <a:spcPct val="90000"/>
              </a:lnSpc>
              <a:spcBef>
                <a:spcPts val="0"/>
              </a:spcBef>
              <a:spcAft>
                <a:spcPts val="0"/>
              </a:spcAft>
              <a:buClr>
                <a:srgbClr val="202124"/>
              </a:buClr>
              <a:buSzPts val="1400"/>
              <a:buFont typeface="Arial"/>
              <a:buChar char="●"/>
            </a:pPr>
            <a:r>
              <a:rPr lang="en" sz="1400">
                <a:solidFill>
                  <a:srgbClr val="202124"/>
                </a:solidFill>
                <a:highlight>
                  <a:srgbClr val="FFFFFF"/>
                </a:highlight>
                <a:latin typeface="Arial"/>
                <a:ea typeface="Arial"/>
                <a:cs typeface="Arial"/>
                <a:sym typeface="Arial"/>
              </a:rPr>
              <a:t>Removal of whitespaces</a:t>
            </a:r>
            <a:endParaRPr sz="1400">
              <a:solidFill>
                <a:srgbClr val="202124"/>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lang="en" sz="1400">
                <a:solidFill>
                  <a:srgbClr val="202124"/>
                </a:solidFill>
                <a:highlight>
                  <a:srgbClr val="FFFFFF"/>
                </a:highlight>
                <a:latin typeface="Arial"/>
                <a:ea typeface="Arial"/>
                <a:cs typeface="Arial"/>
                <a:sym typeface="Arial"/>
              </a:rPr>
              <a:t>Then with the help of WordNet plotted the graph for each rating.</a:t>
            </a:r>
            <a:endParaRPr sz="1400">
              <a:solidFill>
                <a:srgbClr val="202124"/>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1400">
              <a:solidFill>
                <a:srgbClr val="202124"/>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lang="en" sz="1400">
                <a:solidFill>
                  <a:srgbClr val="202124"/>
                </a:solidFill>
                <a:highlight>
                  <a:srgbClr val="FFFFFF"/>
                </a:highlight>
                <a:latin typeface="Arial"/>
                <a:ea typeface="Arial"/>
                <a:cs typeface="Arial"/>
                <a:sym typeface="Arial"/>
              </a:rPr>
              <a:t>Converted the text to vector by TF-IDF method.</a:t>
            </a:r>
            <a:endParaRPr sz="1400">
              <a:solidFill>
                <a:srgbClr val="202124"/>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1400">
              <a:solidFill>
                <a:srgbClr val="202124"/>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lang="en" sz="1400">
                <a:solidFill>
                  <a:srgbClr val="202124"/>
                </a:solidFill>
                <a:highlight>
                  <a:srgbClr val="FFFFFF"/>
                </a:highlight>
                <a:latin typeface="Arial"/>
                <a:ea typeface="Arial"/>
                <a:cs typeface="Arial"/>
                <a:sym typeface="Arial"/>
              </a:rPr>
              <a:t>Applied SMOTE technique to make the data balanced.</a:t>
            </a:r>
            <a:endParaRPr sz="1400">
              <a:solidFill>
                <a:srgbClr val="202124"/>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1400">
              <a:solidFill>
                <a:srgbClr val="202124"/>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lang="en" sz="1400">
                <a:solidFill>
                  <a:srgbClr val="202124"/>
                </a:solidFill>
                <a:highlight>
                  <a:srgbClr val="FFFFFF"/>
                </a:highlight>
                <a:latin typeface="Arial"/>
                <a:ea typeface="Arial"/>
                <a:cs typeface="Arial"/>
                <a:sym typeface="Arial"/>
              </a:rPr>
              <a:t>Applied GridSearchCV to find out the best parameters of Random Forest Classifier.</a:t>
            </a:r>
            <a:endParaRPr sz="1400">
              <a:solidFill>
                <a:srgbClr val="202124"/>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1400">
              <a:solidFill>
                <a:srgbClr val="202124"/>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lang="en" sz="1400">
                <a:solidFill>
                  <a:srgbClr val="202124"/>
                </a:solidFill>
                <a:highlight>
                  <a:srgbClr val="FFFFFF"/>
                </a:highlight>
                <a:latin typeface="Arial"/>
                <a:ea typeface="Arial"/>
                <a:cs typeface="Arial"/>
                <a:sym typeface="Arial"/>
              </a:rPr>
              <a:t>Through pickle saved the model.</a:t>
            </a:r>
            <a:endParaRPr sz="1400">
              <a:solidFill>
                <a:srgbClr val="202124"/>
              </a:solidFill>
              <a:highlight>
                <a:srgbClr val="FFFFFF"/>
              </a:highlight>
              <a:latin typeface="Arial"/>
              <a:ea typeface="Arial"/>
              <a:cs typeface="Arial"/>
              <a:sym typeface="Arial"/>
            </a:endParaRPr>
          </a:p>
          <a:p>
            <a:pPr indent="0" lvl="0" marL="0" rtl="0" algn="l">
              <a:lnSpc>
                <a:spcPct val="105000"/>
              </a:lnSpc>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machine learning model</a:t>
            </a:r>
            <a:endParaRPr/>
          </a:p>
        </p:txBody>
      </p:sp>
      <p:sp>
        <p:nvSpPr>
          <p:cNvPr id="92" name="Google Shape;92;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As the problem is a classification problem I have used the following models: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Logistic Regression</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Decision tree Classifier</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Random forest Classifier</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SVC</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XGBoost Classifier</a:t>
            </a:r>
            <a:endParaRPr sz="13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graphicFrame>
        <p:nvGraphicFramePr>
          <p:cNvPr id="93" name="Google Shape;93;p19"/>
          <p:cNvGraphicFramePr/>
          <p:nvPr/>
        </p:nvGraphicFramePr>
        <p:xfrm>
          <a:off x="952500" y="2717660"/>
          <a:ext cx="3000000" cy="3000000"/>
        </p:xfrm>
        <a:graphic>
          <a:graphicData uri="http://schemas.openxmlformats.org/drawingml/2006/table">
            <a:tbl>
              <a:tblPr>
                <a:noFill/>
                <a:tableStyleId>{BD4E9A21-B35A-43B7-B1D3-824C37544FED}</a:tableStyleId>
              </a:tblPr>
              <a:tblGrid>
                <a:gridCol w="1809750"/>
                <a:gridCol w="1809750"/>
                <a:gridCol w="1809750"/>
                <a:gridCol w="1809750"/>
              </a:tblGrid>
              <a:tr h="363575">
                <a:tc>
                  <a:txBody>
                    <a:bodyPr/>
                    <a:lstStyle/>
                    <a:p>
                      <a:pPr indent="0" lvl="0" marL="0" rtl="0" algn="l">
                        <a:spcBef>
                          <a:spcPts val="0"/>
                        </a:spcBef>
                        <a:spcAft>
                          <a:spcPts val="0"/>
                        </a:spcAft>
                        <a:buNone/>
                      </a:pPr>
                      <a:r>
                        <a:rPr lang="en" sz="1300"/>
                        <a:t>Model</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Accuracy</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Cross-Validation score</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Difference</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75">
                <a:tc>
                  <a:txBody>
                    <a:bodyPr/>
                    <a:lstStyle/>
                    <a:p>
                      <a:pPr indent="0" lvl="0" marL="0" rtl="0" algn="l">
                        <a:spcBef>
                          <a:spcPts val="0"/>
                        </a:spcBef>
                        <a:spcAft>
                          <a:spcPts val="0"/>
                        </a:spcAft>
                        <a:buNone/>
                      </a:pPr>
                      <a:r>
                        <a:rPr lang="en" sz="1300"/>
                        <a:t>Logistic Regression</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78.21</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70.75</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7.46</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0125">
                <a:tc>
                  <a:txBody>
                    <a:bodyPr/>
                    <a:lstStyle/>
                    <a:p>
                      <a:pPr indent="0" lvl="0" marL="0" rtl="0" algn="l">
                        <a:spcBef>
                          <a:spcPts val="0"/>
                        </a:spcBef>
                        <a:spcAft>
                          <a:spcPts val="0"/>
                        </a:spcAft>
                        <a:buNone/>
                      </a:pPr>
                      <a:r>
                        <a:rPr lang="en" sz="1300"/>
                        <a:t>Decision tree</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86.23</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78.46</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7.77</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75">
                <a:tc>
                  <a:txBody>
                    <a:bodyPr/>
                    <a:lstStyle/>
                    <a:p>
                      <a:pPr indent="0" lvl="0" marL="0" rtl="0" algn="l">
                        <a:spcBef>
                          <a:spcPts val="0"/>
                        </a:spcBef>
                        <a:spcAft>
                          <a:spcPts val="0"/>
                        </a:spcAft>
                        <a:buNone/>
                      </a:pPr>
                      <a:r>
                        <a:rPr lang="en" sz="1300"/>
                        <a:t>Random Forest</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89.58</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82.94</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6.64</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75">
                <a:tc>
                  <a:txBody>
                    <a:bodyPr/>
                    <a:lstStyle/>
                    <a:p>
                      <a:pPr indent="0" lvl="0" marL="0" rtl="0" algn="l">
                        <a:spcBef>
                          <a:spcPts val="0"/>
                        </a:spcBef>
                        <a:spcAft>
                          <a:spcPts val="0"/>
                        </a:spcAft>
                        <a:buNone/>
                      </a:pPr>
                      <a:r>
                        <a:rPr lang="en" sz="1300"/>
                        <a:t>SVC</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87.94</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81.00</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7.94</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75">
                <a:tc>
                  <a:txBody>
                    <a:bodyPr/>
                    <a:lstStyle/>
                    <a:p>
                      <a:pPr indent="0" lvl="0" marL="0" rtl="0" algn="l">
                        <a:spcBef>
                          <a:spcPts val="0"/>
                        </a:spcBef>
                        <a:spcAft>
                          <a:spcPts val="0"/>
                        </a:spcAft>
                        <a:buNone/>
                      </a:pPr>
                      <a:r>
                        <a:rPr lang="en" sz="1300"/>
                        <a:t>XGBoost</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81.82</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74.98</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6.84</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rgbClr val="000000"/>
                </a:solidFill>
                <a:latin typeface="Arial"/>
                <a:ea typeface="Arial"/>
                <a:cs typeface="Arial"/>
                <a:sym typeface="Arial"/>
              </a:rPr>
              <a:t>Random Forest Classifier is selected as the best model on the basis of accuracy as well as it has the least difference.</a:t>
            </a:r>
            <a:endParaRPr sz="15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5" name="Google Shape;105;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To predict the ratings, used Natural Language Processing toolkit as well as Machine Learning Algorithms and selected Random Forest Classifier as the best model</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Few challenges faced while doing the project is the class imbalance and presence of a lot of text data. With SMOTE technique and TF-IDF method solved that two challenges</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As with any project there is room for improvement here. We couldn’t reach to the goal of maximum accuracy in the project, we did end up creating a system that can with some improvement and deep learning algorithms get very close to that goal.</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