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Amatic SC"/>
      <p:regular r:id="rId24"/>
      <p:bold r:id="rId25"/>
    </p:embeddedFont>
    <p:embeddedFont>
      <p:font typeface="Source Code Pr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6D309C-29BE-4916-90D9-FB312986B97A}">
  <a:tblStyle styleId="{D76D309C-29BE-4916-90D9-FB312986B97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maticSC-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ourceCodePro-regular.fntdata"/><Relationship Id="rId25" Type="http://schemas.openxmlformats.org/officeDocument/2006/relationships/font" Target="fonts/AmaticSC-bold.fntdata"/><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SourceCodePr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920fba3a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920fba3a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920fba3a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920fba3a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920fba3a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920fba3a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920fba3a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920fba3a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920fba3a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920fba3a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920fba3a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920fba3a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920fba3a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920fba3a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920fba3a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920fba3a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f920fba3a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f920fba3a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f920fba3a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f920fba3a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f920fba3a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f920fba3a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920fba3a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920fba3a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920fba3a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920fba3a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920fba3a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920fba3a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920fba3a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920fba3a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920fba3a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920fba3a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Malignant Comment Classifier</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Tinu Shiby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Pie graph gives the distribution of each classes</a:t>
            </a:r>
            <a:endParaRPr/>
          </a:p>
        </p:txBody>
      </p:sp>
      <p:pic>
        <p:nvPicPr>
          <p:cNvPr id="112" name="Google Shape;112;p22"/>
          <p:cNvPicPr preferRelativeResize="0"/>
          <p:nvPr/>
        </p:nvPicPr>
        <p:blipFill>
          <a:blip r:embed="rId3">
            <a:alphaModFix/>
          </a:blip>
          <a:stretch>
            <a:fillRect/>
          </a:stretch>
        </p:blipFill>
        <p:spPr>
          <a:xfrm>
            <a:off x="1821925" y="152400"/>
            <a:ext cx="4784075" cy="2876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nvSpPr>
        <p:spPr>
          <a:xfrm>
            <a:off x="532950" y="483375"/>
            <a:ext cx="82917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Source Code Pro"/>
              <a:buChar char="❏"/>
            </a:pPr>
            <a:r>
              <a:rPr lang="en" sz="1800">
                <a:latin typeface="Source Code Pro"/>
                <a:ea typeface="Source Code Pro"/>
                <a:cs typeface="Source Code Pro"/>
                <a:sym typeface="Source Code Pro"/>
              </a:rPr>
              <a:t>Converting the target variables to single variables as bad.</a:t>
            </a:r>
            <a:endParaRPr sz="1800">
              <a:latin typeface="Source Code Pro"/>
              <a:ea typeface="Source Code Pro"/>
              <a:cs typeface="Source Code Pro"/>
              <a:sym typeface="Source Code Pro"/>
            </a:endParaRPr>
          </a:p>
          <a:p>
            <a:pPr indent="-342900" lvl="0" marL="457200" rtl="0" algn="l">
              <a:spcBef>
                <a:spcPts val="0"/>
              </a:spcBef>
              <a:spcAft>
                <a:spcPts val="0"/>
              </a:spcAft>
              <a:buSzPts val="1800"/>
              <a:buFont typeface="Source Code Pro"/>
              <a:buChar char="❏"/>
            </a:pPr>
            <a:r>
              <a:rPr lang="en" sz="1800">
                <a:latin typeface="Source Code Pro"/>
                <a:ea typeface="Source Code Pro"/>
                <a:cs typeface="Source Code Pro"/>
                <a:sym typeface="Source Code Pro"/>
              </a:rPr>
              <a:t>Input variable is comment_text, inorder to convert the text to vector applied TF-IDF.</a:t>
            </a:r>
            <a:endParaRPr sz="1800">
              <a:latin typeface="Source Code Pro"/>
              <a:ea typeface="Source Code Pro"/>
              <a:cs typeface="Source Code Pro"/>
              <a:sym typeface="Source Code Pro"/>
            </a:endParaRPr>
          </a:p>
          <a:p>
            <a:pPr indent="0" lvl="0" marL="457200" rtl="0" algn="l">
              <a:spcBef>
                <a:spcPts val="0"/>
              </a:spcBef>
              <a:spcAft>
                <a:spcPts val="0"/>
              </a:spcAft>
              <a:buNone/>
            </a:pPr>
            <a:r>
              <a:t/>
            </a:r>
            <a:endParaRPr sz="1800">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 and evaluation</a:t>
            </a:r>
            <a:endParaRPr/>
          </a:p>
        </p:txBody>
      </p:sp>
      <p:sp>
        <p:nvSpPr>
          <p:cNvPr id="123" name="Google Shape;123;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Trained the dataset on different models and below table explains the accuracy score and cross-validation score</a:t>
            </a:r>
            <a:endParaRPr/>
          </a:p>
          <a:p>
            <a:pPr indent="0" lvl="0" marL="0" rtl="0" algn="l">
              <a:spcBef>
                <a:spcPts val="1200"/>
              </a:spcBef>
              <a:spcAft>
                <a:spcPts val="1200"/>
              </a:spcAft>
              <a:buNone/>
            </a:pPr>
            <a:r>
              <a:t/>
            </a:r>
            <a:endParaRPr/>
          </a:p>
        </p:txBody>
      </p:sp>
      <p:graphicFrame>
        <p:nvGraphicFramePr>
          <p:cNvPr id="124" name="Google Shape;124;p24"/>
          <p:cNvGraphicFramePr/>
          <p:nvPr/>
        </p:nvGraphicFramePr>
        <p:xfrm>
          <a:off x="952500" y="2081025"/>
          <a:ext cx="3000000" cy="3000000"/>
        </p:xfrm>
        <a:graphic>
          <a:graphicData uri="http://schemas.openxmlformats.org/drawingml/2006/table">
            <a:tbl>
              <a:tblPr>
                <a:noFill/>
                <a:tableStyleId>{D76D309C-29BE-4916-90D9-FB312986B97A}</a:tableStyleId>
              </a:tblPr>
              <a:tblGrid>
                <a:gridCol w="1809750"/>
                <a:gridCol w="1809750"/>
                <a:gridCol w="1809750"/>
                <a:gridCol w="1809750"/>
              </a:tblGrid>
              <a:tr h="412875">
                <a:tc>
                  <a:txBody>
                    <a:bodyPr/>
                    <a:lstStyle/>
                    <a:p>
                      <a:pPr indent="0" lvl="0" marL="0" rtl="0" algn="l">
                        <a:spcBef>
                          <a:spcPts val="0"/>
                        </a:spcBef>
                        <a:spcAft>
                          <a:spcPts val="0"/>
                        </a:spcAft>
                        <a:buNone/>
                      </a:pPr>
                      <a:r>
                        <a:rPr lang="en">
                          <a:latin typeface="Impact"/>
                          <a:ea typeface="Impact"/>
                          <a:cs typeface="Impact"/>
                          <a:sym typeface="Impact"/>
                        </a:rPr>
                        <a:t>Model</a:t>
                      </a:r>
                      <a:endParaRPr>
                        <a:latin typeface="Impact"/>
                        <a:ea typeface="Impact"/>
                        <a:cs typeface="Impact"/>
                        <a:sym typeface="Impact"/>
                      </a:endParaRPr>
                    </a:p>
                  </a:txBody>
                  <a:tcPr marT="91425" marB="91425" marR="91425" marL="91425"/>
                </a:tc>
                <a:tc>
                  <a:txBody>
                    <a:bodyPr/>
                    <a:lstStyle/>
                    <a:p>
                      <a:pPr indent="0" lvl="0" marL="0" rtl="0" algn="l">
                        <a:spcBef>
                          <a:spcPts val="0"/>
                        </a:spcBef>
                        <a:spcAft>
                          <a:spcPts val="0"/>
                        </a:spcAft>
                        <a:buNone/>
                      </a:pPr>
                      <a:r>
                        <a:rPr lang="en">
                          <a:latin typeface="Impact"/>
                          <a:ea typeface="Impact"/>
                          <a:cs typeface="Impact"/>
                          <a:sym typeface="Impact"/>
                        </a:rPr>
                        <a:t>Accuracy</a:t>
                      </a:r>
                      <a:endParaRPr>
                        <a:latin typeface="Impact"/>
                        <a:ea typeface="Impact"/>
                        <a:cs typeface="Impact"/>
                        <a:sym typeface="Impact"/>
                      </a:endParaRPr>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Impact"/>
                          <a:ea typeface="Impact"/>
                          <a:cs typeface="Impact"/>
                          <a:sym typeface="Impact"/>
                        </a:rPr>
                        <a:t>Cross-validation score</a:t>
                      </a:r>
                      <a:endParaRPr/>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Impact"/>
                          <a:ea typeface="Impact"/>
                          <a:cs typeface="Impact"/>
                          <a:sym typeface="Impact"/>
                        </a:rPr>
                        <a:t>Difference</a:t>
                      </a:r>
                      <a:endParaRPr/>
                    </a:p>
                  </a:txBody>
                  <a:tcPr marT="91425" marB="91425" marR="91425" marL="91425">
                    <a:lnB cap="flat" cmpd="sng" w="12700">
                      <a:solidFill>
                        <a:srgbClr val="000000"/>
                      </a:solidFill>
                      <a:prstDash val="solid"/>
                      <a:round/>
                      <a:headEnd len="sm" w="sm" type="none"/>
                      <a:tailEnd len="sm" w="sm" type="none"/>
                    </a:lnB>
                  </a:tcPr>
                </a:tc>
              </a:tr>
              <a:tr h="412875">
                <a:tc>
                  <a:txBody>
                    <a:bodyPr/>
                    <a:lstStyle/>
                    <a:p>
                      <a:pPr indent="0" lvl="0" marL="0" rtl="0" algn="l">
                        <a:spcBef>
                          <a:spcPts val="0"/>
                        </a:spcBef>
                        <a:spcAft>
                          <a:spcPts val="0"/>
                        </a:spcAft>
                        <a:buNone/>
                      </a:pPr>
                      <a:r>
                        <a:rPr lang="en"/>
                        <a:t>Logistic Regression</a:t>
                      </a:r>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200"/>
                        <a:t>95.50</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95.64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0.14</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2875">
                <a:tc>
                  <a:txBody>
                    <a:bodyPr/>
                    <a:lstStyle/>
                    <a:p>
                      <a:pPr indent="0" lvl="0" marL="0" rtl="0" algn="l">
                        <a:spcBef>
                          <a:spcPts val="0"/>
                        </a:spcBef>
                        <a:spcAft>
                          <a:spcPts val="0"/>
                        </a:spcAft>
                        <a:buNone/>
                      </a:pPr>
                      <a:r>
                        <a:rPr lang="en"/>
                        <a:t>Decision Tree</a:t>
                      </a:r>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200"/>
                        <a:t>94.06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94.12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0.06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2875">
                <a:tc>
                  <a:txBody>
                    <a:bodyPr/>
                    <a:lstStyle/>
                    <a:p>
                      <a:pPr indent="0" lvl="0" marL="0" rtl="0" algn="l">
                        <a:spcBef>
                          <a:spcPts val="0"/>
                        </a:spcBef>
                        <a:spcAft>
                          <a:spcPts val="0"/>
                        </a:spcAft>
                        <a:buNone/>
                      </a:pPr>
                      <a:r>
                        <a:rPr lang="en"/>
                        <a:t>Random Forest</a:t>
                      </a:r>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200"/>
                        <a:t>95.56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95.65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0.09</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2875">
                <a:tc>
                  <a:txBody>
                    <a:bodyPr/>
                    <a:lstStyle/>
                    <a:p>
                      <a:pPr indent="0" lvl="0" marL="0" rtl="0" algn="l">
                        <a:spcBef>
                          <a:spcPts val="0"/>
                        </a:spcBef>
                        <a:spcAft>
                          <a:spcPts val="0"/>
                        </a:spcAft>
                        <a:buNone/>
                      </a:pPr>
                      <a:r>
                        <a:rPr lang="en"/>
                        <a:t>XGBoost</a:t>
                      </a:r>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200"/>
                        <a:t>95.23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95.36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0.13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2875">
                <a:tc>
                  <a:txBody>
                    <a:bodyPr/>
                    <a:lstStyle/>
                    <a:p>
                      <a:pPr indent="0" lvl="0" marL="0" rtl="0" algn="l">
                        <a:spcBef>
                          <a:spcPts val="0"/>
                        </a:spcBef>
                        <a:spcAft>
                          <a:spcPts val="0"/>
                        </a:spcAft>
                        <a:buNone/>
                      </a:pPr>
                      <a:r>
                        <a:rPr lang="en"/>
                        <a:t>Adaboost</a:t>
                      </a:r>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200"/>
                        <a:t>94.56</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94.59</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0.03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2875">
                <a:tc>
                  <a:txBody>
                    <a:bodyPr/>
                    <a:lstStyle/>
                    <a:p>
                      <a:pPr indent="0" lvl="0" marL="0" rtl="0" algn="l">
                        <a:spcBef>
                          <a:spcPts val="0"/>
                        </a:spcBef>
                        <a:spcAft>
                          <a:spcPts val="0"/>
                        </a:spcAft>
                        <a:buNone/>
                      </a:pPr>
                      <a:r>
                        <a:rPr lang="en"/>
                        <a:t>KNN</a:t>
                      </a:r>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200"/>
                        <a:t>91.67</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91.35</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t>0.32</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model and hyper parameter tuning</a:t>
            </a:r>
            <a:endParaRPr/>
          </a:p>
        </p:txBody>
      </p:sp>
      <p:sp>
        <p:nvSpPr>
          <p:cNvPr id="130" name="Google Shape;130;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000000"/>
                </a:solidFill>
              </a:rPr>
              <a:t>From the above table, I have considered the Adaboost Classifier as the best model because the difference is less,, which means the possibility of overfitting is less.</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After deciding the best model I have done Hyper Parameter Tuning by considering learning rate as 0.05 and n_estimators as 100.</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After HPT the accuracy increased to </a:t>
            </a:r>
            <a:r>
              <a:rPr b="1" lang="en">
                <a:solidFill>
                  <a:srgbClr val="000000"/>
                </a:solidFill>
              </a:rPr>
              <a:t>94.96%</a:t>
            </a:r>
            <a:r>
              <a:rPr lang="en">
                <a:solidFill>
                  <a:srgbClr val="000000"/>
                </a:solidFill>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Roc-auc curve</a:t>
            </a:r>
            <a:endParaRPr/>
          </a:p>
        </p:txBody>
      </p:sp>
      <p:pic>
        <p:nvPicPr>
          <p:cNvPr id="136" name="Google Shape;136;p26"/>
          <p:cNvPicPr preferRelativeResize="0"/>
          <p:nvPr/>
        </p:nvPicPr>
        <p:blipFill>
          <a:blip r:embed="rId3">
            <a:alphaModFix/>
          </a:blip>
          <a:stretch>
            <a:fillRect/>
          </a:stretch>
        </p:blipFill>
        <p:spPr>
          <a:xfrm>
            <a:off x="815475" y="1057550"/>
            <a:ext cx="7516350" cy="3714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 for test.csv</a:t>
            </a:r>
            <a:endParaRPr/>
          </a:p>
        </p:txBody>
      </p:sp>
      <p:sp>
        <p:nvSpPr>
          <p:cNvPr id="142" name="Google Shape;142;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Applied the lemmatization and TF-IDF on test dataset and predicted the class of comments.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8" name="Google Shape;148;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a:solidFill>
                  <a:srgbClr val="000000"/>
                </a:solidFill>
                <a:latin typeface="Arial"/>
                <a:ea typeface="Arial"/>
                <a:cs typeface="Arial"/>
                <a:sym typeface="Arial"/>
              </a:rPr>
              <a:t>Transformation techniques like lemmatization, TF-IDF method is applied to the dataset.</a:t>
            </a:r>
            <a:endParaRPr>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Selected Adaboost Classifier as the best model.</a:t>
            </a:r>
            <a:endParaRPr>
              <a:solidFill>
                <a:srgbClr val="000000"/>
              </a:solidFill>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Adaboost classifier is performing with an accuracy of 94.96%</a:t>
            </a:r>
            <a:endParaRPr>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04800" y="1933450"/>
            <a:ext cx="8537700" cy="162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6000"/>
              <a:t>  THANK YOU </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3" name="Google Shape;63;p14"/>
          <p:cNvSpPr txBox="1"/>
          <p:nvPr>
            <p:ph idx="1" type="body"/>
          </p:nvPr>
        </p:nvSpPr>
        <p:spPr>
          <a:xfrm>
            <a:off x="448050" y="1228675"/>
            <a:ext cx="8520600" cy="33402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600">
                <a:solidFill>
                  <a:srgbClr val="000000"/>
                </a:solidFill>
                <a:highlight>
                  <a:srgbClr val="FFFFFF"/>
                </a:highlight>
              </a:rPr>
              <a:t>The proliferation of social media enables people to express their opinions widely online. However, at the same time, this has resulted in the emergence of conflict and hate, making online environments uninviting for users.Internet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Our goal is to build a prototype of an online hate and abuse comment classifier which can be used to classify hate and offensive comments so that it can be controlled and restricted from spreading hatred and cyberbullying.</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dataset</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solidFill>
                  <a:srgbClr val="000000"/>
                </a:solidFill>
              </a:rPr>
              <a:t>The data set contains the training set, which has approximately 1,59,000 samples and the test set which contains nearly 1,53,000 samples. All the data samples contain 8 fields which include ‘Id’, ‘Comments’, ‘Malignant’, ‘Highly malignant’, ‘Rude’, ‘Threat’, ‘Abuse’ and ‘Loathe’. The label can be either 0 or 1, where 0 denotes a NO while 1 denotes a YES. There are various comments which have multiple labels.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of the project</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aim is to train a model to classify the category to which the comment belongs 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Exploratory data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 plot of different classes</a:t>
            </a:r>
            <a:endParaRPr/>
          </a:p>
        </p:txBody>
      </p:sp>
      <p:pic>
        <p:nvPicPr>
          <p:cNvPr id="86" name="Google Shape;86;p18"/>
          <p:cNvPicPr preferRelativeResize="0"/>
          <p:nvPr/>
        </p:nvPicPr>
        <p:blipFill>
          <a:blip r:embed="rId3">
            <a:alphaModFix/>
          </a:blip>
          <a:stretch>
            <a:fillRect/>
          </a:stretch>
        </p:blipFill>
        <p:spPr>
          <a:xfrm>
            <a:off x="152400" y="1209950"/>
            <a:ext cx="3886200" cy="2495550"/>
          </a:xfrm>
          <a:prstGeom prst="rect">
            <a:avLst/>
          </a:prstGeom>
          <a:noFill/>
          <a:ln>
            <a:noFill/>
          </a:ln>
        </p:spPr>
      </p:pic>
      <p:pic>
        <p:nvPicPr>
          <p:cNvPr id="87" name="Google Shape;87;p18"/>
          <p:cNvPicPr preferRelativeResize="0"/>
          <p:nvPr/>
        </p:nvPicPr>
        <p:blipFill>
          <a:blip r:embed="rId4">
            <a:alphaModFix/>
          </a:blip>
          <a:stretch>
            <a:fillRect/>
          </a:stretch>
        </p:blipFill>
        <p:spPr>
          <a:xfrm>
            <a:off x="4191000" y="1209950"/>
            <a:ext cx="3886200" cy="2505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152400" y="152400"/>
            <a:ext cx="3886200" cy="2495550"/>
          </a:xfrm>
          <a:prstGeom prst="rect">
            <a:avLst/>
          </a:prstGeom>
          <a:noFill/>
          <a:ln>
            <a:noFill/>
          </a:ln>
        </p:spPr>
      </p:pic>
      <p:pic>
        <p:nvPicPr>
          <p:cNvPr id="93" name="Google Shape;93;p19"/>
          <p:cNvPicPr preferRelativeResize="0"/>
          <p:nvPr/>
        </p:nvPicPr>
        <p:blipFill>
          <a:blip r:embed="rId4">
            <a:alphaModFix/>
          </a:blip>
          <a:stretch>
            <a:fillRect/>
          </a:stretch>
        </p:blipFill>
        <p:spPr>
          <a:xfrm>
            <a:off x="4191000" y="152400"/>
            <a:ext cx="3886200" cy="2495550"/>
          </a:xfrm>
          <a:prstGeom prst="rect">
            <a:avLst/>
          </a:prstGeom>
          <a:noFill/>
          <a:ln>
            <a:noFill/>
          </a:ln>
        </p:spPr>
      </p:pic>
      <p:pic>
        <p:nvPicPr>
          <p:cNvPr id="94" name="Google Shape;94;p19"/>
          <p:cNvPicPr preferRelativeResize="0"/>
          <p:nvPr/>
        </p:nvPicPr>
        <p:blipFill>
          <a:blip r:embed="rId5">
            <a:alphaModFix/>
          </a:blip>
          <a:stretch>
            <a:fillRect/>
          </a:stretch>
        </p:blipFill>
        <p:spPr>
          <a:xfrm>
            <a:off x="152400" y="2800350"/>
            <a:ext cx="3886200" cy="2190750"/>
          </a:xfrm>
          <a:prstGeom prst="rect">
            <a:avLst/>
          </a:prstGeom>
          <a:noFill/>
          <a:ln>
            <a:noFill/>
          </a:ln>
        </p:spPr>
      </p:pic>
      <p:pic>
        <p:nvPicPr>
          <p:cNvPr id="95" name="Google Shape;95;p19"/>
          <p:cNvPicPr preferRelativeResize="0"/>
          <p:nvPr/>
        </p:nvPicPr>
        <p:blipFill>
          <a:blip r:embed="rId6">
            <a:alphaModFix/>
          </a:blip>
          <a:stretch>
            <a:fillRect/>
          </a:stretch>
        </p:blipFill>
        <p:spPr>
          <a:xfrm>
            <a:off x="4784075" y="2725975"/>
            <a:ext cx="3620400" cy="219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steps</a:t>
            </a:r>
            <a:endParaRPr/>
          </a:p>
        </p:txBody>
      </p:sp>
      <p:sp>
        <p:nvSpPr>
          <p:cNvPr id="101" name="Google Shape;101;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a:solidFill>
                  <a:srgbClr val="000000"/>
                </a:solidFill>
                <a:latin typeface="Arial"/>
                <a:ea typeface="Arial"/>
                <a:cs typeface="Arial"/>
                <a:sym typeface="Arial"/>
              </a:rPr>
              <a:t>Imported  and applied wordnetlemmatizer and stopwords from Natural Language Toolkit in the dataset. In which Lemmatization is the process of </a:t>
            </a:r>
            <a:r>
              <a:rPr lang="en">
                <a:solidFill>
                  <a:srgbClr val="000000"/>
                </a:solidFill>
                <a:highlight>
                  <a:srgbClr val="FFFFFF"/>
                </a:highlight>
                <a:latin typeface="Arial"/>
                <a:ea typeface="Arial"/>
                <a:cs typeface="Arial"/>
                <a:sym typeface="Arial"/>
              </a:rPr>
              <a:t>grouping together the different inflected forms of a word so they can be analyzed as a single item. And stopwords are English words which don't add much meaning to a word.</a:t>
            </a:r>
            <a:endParaRPr>
              <a:solidFill>
                <a:srgbClr val="000000"/>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Created another variable called ‘Comment_length’.</a:t>
            </a:r>
            <a:endParaRPr>
              <a:solidFill>
                <a:srgbClr val="000000"/>
              </a:solidFill>
              <a:highlight>
                <a:srgbClr val="FFFFFF"/>
              </a:highlight>
              <a:latin typeface="Arial"/>
              <a:ea typeface="Arial"/>
              <a:cs typeface="Arial"/>
              <a:sym typeface="Arial"/>
            </a:endParaRPr>
          </a:p>
          <a:p>
            <a:pPr indent="-342900" lvl="0" marL="457200" rtl="0" algn="l">
              <a:lnSpc>
                <a:spcPct val="100000"/>
              </a:lnSpc>
              <a:spcBef>
                <a:spcPts val="0"/>
              </a:spcBef>
              <a:spcAft>
                <a:spcPts val="0"/>
              </a:spcAft>
              <a:buClr>
                <a:srgbClr val="000000"/>
              </a:buClr>
              <a:buSzPts val="1800"/>
              <a:buFont typeface="Arial"/>
              <a:buChar char="❏"/>
            </a:pPr>
            <a:r>
              <a:rPr lang="en">
                <a:solidFill>
                  <a:srgbClr val="000000"/>
                </a:solidFill>
                <a:highlight>
                  <a:srgbClr val="FFFFFF"/>
                </a:highlight>
                <a:latin typeface="Arial"/>
                <a:ea typeface="Arial"/>
                <a:cs typeface="Arial"/>
                <a:sym typeface="Arial"/>
              </a:rPr>
              <a:t>Plotted the count of maximum words from each category using wordcloud.</a:t>
            </a:r>
            <a:endParaRPr>
              <a:solidFill>
                <a:srgbClr val="000000"/>
              </a:solidFill>
              <a:highlight>
                <a:srgbClr val="FFFFFF"/>
              </a:highlight>
              <a:latin typeface="Arial"/>
              <a:ea typeface="Arial"/>
              <a:cs typeface="Arial"/>
              <a:sym typeface="Arial"/>
            </a:endParaRPr>
          </a:p>
          <a:p>
            <a:pPr indent="0" lvl="0" marL="457200" rtl="0" algn="l">
              <a:lnSpc>
                <a:spcPct val="100000"/>
              </a:lnSpc>
              <a:spcBef>
                <a:spcPts val="0"/>
              </a:spcBef>
              <a:spcAft>
                <a:spcPts val="0"/>
              </a:spcAft>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152400" y="152400"/>
            <a:ext cx="8820851" cy="4705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