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8"/>
  </p:notesMasterIdLst>
  <p:sldIdLst>
    <p:sldId id="449" r:id="rId2"/>
    <p:sldId id="1268" r:id="rId3"/>
    <p:sldId id="1266" r:id="rId4"/>
    <p:sldId id="1230" r:id="rId5"/>
    <p:sldId id="492" r:id="rId6"/>
    <p:sldId id="1267" r:id="rId7"/>
    <p:sldId id="1265" r:id="rId8"/>
    <p:sldId id="1237" r:id="rId9"/>
    <p:sldId id="1236" r:id="rId10"/>
    <p:sldId id="1238" r:id="rId11"/>
    <p:sldId id="1239" r:id="rId12"/>
    <p:sldId id="1240" r:id="rId13"/>
    <p:sldId id="1241" r:id="rId14"/>
    <p:sldId id="1244" r:id="rId15"/>
    <p:sldId id="1243" r:id="rId16"/>
    <p:sldId id="1245" r:id="rId17"/>
    <p:sldId id="1252" r:id="rId18"/>
    <p:sldId id="1255" r:id="rId19"/>
    <p:sldId id="1254" r:id="rId20"/>
    <p:sldId id="1246" r:id="rId21"/>
    <p:sldId id="1256" r:id="rId22"/>
    <p:sldId id="1257" r:id="rId23"/>
    <p:sldId id="1258" r:id="rId24"/>
    <p:sldId id="1247" r:id="rId25"/>
    <p:sldId id="1259" r:id="rId26"/>
    <p:sldId id="1249" r:id="rId27"/>
    <p:sldId id="1263" r:id="rId28"/>
    <p:sldId id="1260" r:id="rId29"/>
    <p:sldId id="1250" r:id="rId30"/>
    <p:sldId id="1261" r:id="rId31"/>
    <p:sldId id="1262" r:id="rId32"/>
    <p:sldId id="1231" r:id="rId33"/>
    <p:sldId id="1186" r:id="rId34"/>
    <p:sldId id="1234" r:id="rId35"/>
    <p:sldId id="1235" r:id="rId36"/>
    <p:sldId id="1232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>
    <p:extLst>
      <p:ext uri="{19B8F6BF-5375-455C-9EA6-DF929625EA0E}">
        <p15:presenceInfo xmlns:p15="http://schemas.microsoft.com/office/powerpoint/2012/main" userId="La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0941" autoAdjust="0"/>
  </p:normalViewPr>
  <p:slideViewPr>
    <p:cSldViewPr snapToGrid="0">
      <p:cViewPr varScale="1">
        <p:scale>
          <a:sx n="90" d="100"/>
          <a:sy n="90" d="100"/>
        </p:scale>
        <p:origin x="76" y="1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Tinuvile" userId="8beec5a487bb6207" providerId="LiveId" clId="{2AEB1336-3491-40B2-A7EA-AB0BB3E9DFF8}"/>
    <pc:docChg chg="custSel modSld">
      <pc:chgData name="Jason Tinuvile" userId="8beec5a487bb6207" providerId="LiveId" clId="{2AEB1336-3491-40B2-A7EA-AB0BB3E9DFF8}" dt="2024-03-18T14:22:45.339" v="264" actId="20577"/>
      <pc:docMkLst>
        <pc:docMk/>
      </pc:docMkLst>
      <pc:sldChg chg="modSp mod">
        <pc:chgData name="Jason Tinuvile" userId="8beec5a487bb6207" providerId="LiveId" clId="{2AEB1336-3491-40B2-A7EA-AB0BB3E9DFF8}" dt="2024-03-18T14:22:45.339" v="264" actId="20577"/>
        <pc:sldMkLst>
          <pc:docMk/>
          <pc:sldMk cId="1323623581" sldId="1235"/>
        </pc:sldMkLst>
        <pc:spChg chg="mod">
          <ac:chgData name="Jason Tinuvile" userId="8beec5a487bb6207" providerId="LiveId" clId="{2AEB1336-3491-40B2-A7EA-AB0BB3E9DFF8}" dt="2024-03-18T14:22:45.339" v="264" actId="20577"/>
          <ac:spMkLst>
            <pc:docMk/>
            <pc:sldMk cId="1323623581" sldId="1235"/>
            <ac:spMk id="11" creationId="{9105B215-7B00-48D1-98E3-AAFEAE3A9B5D}"/>
          </ac:spMkLst>
        </pc:spChg>
      </pc:sldChg>
      <pc:sldChg chg="modSp mod">
        <pc:chgData name="Jason Tinuvile" userId="8beec5a487bb6207" providerId="LiveId" clId="{2AEB1336-3491-40B2-A7EA-AB0BB3E9DFF8}" dt="2024-03-17T07:30:11.901" v="63" actId="20577"/>
        <pc:sldMkLst>
          <pc:docMk/>
          <pc:sldMk cId="170009088" sldId="1238"/>
        </pc:sldMkLst>
        <pc:spChg chg="mod">
          <ac:chgData name="Jason Tinuvile" userId="8beec5a487bb6207" providerId="LiveId" clId="{2AEB1336-3491-40B2-A7EA-AB0BB3E9DFF8}" dt="2024-03-17T07:30:11.901" v="63" actId="20577"/>
          <ac:spMkLst>
            <pc:docMk/>
            <pc:sldMk cId="170009088" sldId="1238"/>
            <ac:spMk id="6" creationId="{C31B6A17-5E7C-4625-90AE-6C7D682CA9B0}"/>
          </ac:spMkLst>
        </pc:spChg>
      </pc:sldChg>
      <pc:sldChg chg="modSp mod">
        <pc:chgData name="Jason Tinuvile" userId="8beec5a487bb6207" providerId="LiveId" clId="{2AEB1336-3491-40B2-A7EA-AB0BB3E9DFF8}" dt="2024-03-17T07:30:37.699" v="102" actId="20577"/>
        <pc:sldMkLst>
          <pc:docMk/>
          <pc:sldMk cId="2697379675" sldId="1239"/>
        </pc:sldMkLst>
        <pc:spChg chg="mod">
          <ac:chgData name="Jason Tinuvile" userId="8beec5a487bb6207" providerId="LiveId" clId="{2AEB1336-3491-40B2-A7EA-AB0BB3E9DFF8}" dt="2024-03-17T07:30:37.699" v="102" actId="20577"/>
          <ac:spMkLst>
            <pc:docMk/>
            <pc:sldMk cId="2697379675" sldId="1239"/>
            <ac:spMk id="6" creationId="{C31B6A17-5E7C-4625-90AE-6C7D682CA9B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2024-03-18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6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7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05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22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33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03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77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83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58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15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73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90EEA7F-39F9-4B97-AF58-835331598C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0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21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200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9416769-AC1B-202A-0DE8-DDB59360E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10" y="3710709"/>
            <a:ext cx="6593606" cy="276860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D.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::uppercase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</a:t>
            </a:r>
            <a:r>
              <a:rPr lang="zh-CN" altLang="en-US" sz="1600" b="1" dirty="0">
                <a:latin typeface="+mn-ea"/>
              </a:rPr>
              <a:t>：按要求自行构造测试程序，能对比看出用和不用的差别即可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013434" y="1323974"/>
            <a:ext cx="582197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测试程序中的数据类型为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int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，自行构造若干组测试数据，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运行并截图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uppercase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十六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进制一起使用才能看出效果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uppercase</a:t>
            </a:r>
            <a:r>
              <a:rPr kumimoji="1" lang="zh-CN" altLang="en-US" sz="1600" b="1" dirty="0">
                <a:latin typeface="+mn-ea"/>
              </a:rPr>
              <a:t>设置后，对后面的</a:t>
            </a:r>
            <a:r>
              <a:rPr kumimoji="1" lang="en-US" altLang="zh-CN" sz="1600" b="1" u="sng" dirty="0">
                <a:latin typeface="+mn-ea"/>
              </a:rPr>
              <a:t>___</a:t>
            </a:r>
            <a:r>
              <a:rPr kumimoji="1" lang="zh-CN" altLang="en-US" sz="1600" b="1" u="sng" dirty="0">
                <a:latin typeface="+mn-ea"/>
              </a:rPr>
              <a:t>所有</a:t>
            </a:r>
            <a:r>
              <a:rPr kumimoji="1" lang="en-US" altLang="zh-CN" sz="1600" b="1" u="sng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有效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、同一个程序中，设置完</a:t>
            </a:r>
            <a:r>
              <a:rPr kumimoji="1" lang="en-US" altLang="zh-CN" sz="1600" b="1" dirty="0">
                <a:latin typeface="+mn-ea"/>
              </a:rPr>
              <a:t>uppercase</a:t>
            </a:r>
            <a:r>
              <a:rPr kumimoji="1" lang="zh-CN" altLang="en-US" sz="1600" b="1" dirty="0">
                <a:latin typeface="+mn-ea"/>
              </a:rPr>
              <a:t>，如果想恢复小写，具体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的做法是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en-US" altLang="zh-CN" sz="1600" b="1" u="sng" dirty="0" err="1">
                <a:latin typeface="+mn-ea"/>
              </a:rPr>
              <a:t>cout</a:t>
            </a:r>
            <a:r>
              <a:rPr kumimoji="1" lang="en-US" altLang="zh-CN" sz="1600" b="1" u="sng" dirty="0">
                <a:latin typeface="+mn-ea"/>
              </a:rPr>
              <a:t> &lt;&lt; </a:t>
            </a:r>
            <a:r>
              <a:rPr kumimoji="1" lang="en-US" altLang="zh-CN" sz="1600" b="1" u="sng" dirty="0" err="1">
                <a:latin typeface="+mn-ea"/>
              </a:rPr>
              <a:t>resetiosflags</a:t>
            </a:r>
            <a:r>
              <a:rPr kumimoji="1" lang="en-US" altLang="zh-CN" sz="1600" b="1" u="sng" dirty="0">
                <a:latin typeface="+mn-ea"/>
              </a:rPr>
              <a:t>(</a:t>
            </a:r>
            <a:r>
              <a:rPr kumimoji="1" lang="en-US" altLang="zh-CN" sz="1600" b="1" u="sng" dirty="0" err="1">
                <a:latin typeface="+mn-ea"/>
              </a:rPr>
              <a:t>ios</a:t>
            </a:r>
            <a:r>
              <a:rPr kumimoji="1" lang="en-US" altLang="zh-CN" sz="1600" b="1" u="sng" dirty="0">
                <a:latin typeface="+mn-ea"/>
              </a:rPr>
              <a:t>::uppercase)_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本小问如果不会，先不要问，先往后做，看后面的题目是否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有相似问题可以启发你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442131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}//</a:t>
            </a:r>
            <a:r>
              <a:rPr lang="zh-CN" altLang="en-US" sz="1600" b="1" dirty="0">
                <a:latin typeface="+mn-ea"/>
              </a:rPr>
              <a:t>允许直接贴构造的程序，不用再输入到这里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D20E9981-5151-37D9-6FC9-E1A1341EFA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702" y="4564340"/>
            <a:ext cx="2400302" cy="1210587"/>
          </a:xfrm>
          <a:prstGeom prst="rect">
            <a:avLst/>
          </a:prstGeom>
        </p:spPr>
      </p:pic>
      <p:pic>
        <p:nvPicPr>
          <p:cNvPr id="10" name="图片 9" descr="图片包含 散点图&#10;&#10;描述已自动生成">
            <a:extLst>
              <a:ext uri="{FF2B5EF4-FFF2-40B4-BE49-F238E27FC236}">
                <a16:creationId xmlns:a16="http://schemas.microsoft.com/office/drawing/2014/main" id="{1F846642-D5D3-A892-A6F0-57307405C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911" y="5816353"/>
            <a:ext cx="3238504" cy="66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9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表格&#10;&#10;描述已自动生成">
            <a:extLst>
              <a:ext uri="{FF2B5EF4-FFF2-40B4-BE49-F238E27FC236}">
                <a16:creationId xmlns:a16="http://schemas.microsoft.com/office/drawing/2014/main" id="{220AAEB4-2E11-EBD4-BEEE-17FD0A861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42" y="3629327"/>
            <a:ext cx="6292763" cy="287795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E.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showpos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</a:t>
            </a:r>
            <a:r>
              <a:rPr lang="zh-CN" altLang="en-US" sz="1600" b="1" dirty="0">
                <a:latin typeface="+mn-ea"/>
              </a:rPr>
              <a:t>：按要求自行构造测试程序，能对比看出用和不用的差别即可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013434" y="1323974"/>
            <a:ext cx="582197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测试程序中的数据类型为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int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，自行构造若干组测试数据，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运行并截图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showpos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十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进制一起使用才能看出效果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showpos</a:t>
            </a:r>
            <a:r>
              <a:rPr kumimoji="1" lang="zh-CN" altLang="en-US" sz="1600" b="1" dirty="0">
                <a:latin typeface="+mn-ea"/>
              </a:rPr>
              <a:t>设置后，对后面的</a:t>
            </a:r>
            <a:r>
              <a:rPr kumimoji="1" lang="en-US" altLang="zh-CN" sz="1600" b="1" u="sng" dirty="0">
                <a:latin typeface="+mn-ea"/>
              </a:rPr>
              <a:t>___</a:t>
            </a:r>
            <a:r>
              <a:rPr kumimoji="1" lang="zh-CN" altLang="en-US" sz="1600" b="1" u="sng" dirty="0">
                <a:latin typeface="+mn-ea"/>
              </a:rPr>
              <a:t>所有</a:t>
            </a:r>
            <a:r>
              <a:rPr kumimoji="1" lang="en-US" altLang="zh-CN" sz="1600" b="1" u="sng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有效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、同一个程序中，设置完</a:t>
            </a:r>
            <a:r>
              <a:rPr kumimoji="1" lang="en-US" altLang="zh-CN" sz="1600" b="1" dirty="0" err="1">
                <a:latin typeface="+mn-ea"/>
              </a:rPr>
              <a:t>showpos</a:t>
            </a:r>
            <a:r>
              <a:rPr kumimoji="1" lang="zh-CN" altLang="en-US" sz="1600" b="1" dirty="0">
                <a:latin typeface="+mn-ea"/>
              </a:rPr>
              <a:t>，如果想取消，具体的做法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en-US" altLang="zh-CN" sz="1600" b="1" u="sng" dirty="0">
                <a:latin typeface="+mn-ea"/>
              </a:rPr>
              <a:t> </a:t>
            </a:r>
            <a:r>
              <a:rPr kumimoji="1" lang="en-US" altLang="zh-CN" sz="1600" b="1" u="sng" dirty="0" err="1">
                <a:latin typeface="+mn-ea"/>
              </a:rPr>
              <a:t>cout</a:t>
            </a:r>
            <a:r>
              <a:rPr kumimoji="1" lang="en-US" altLang="zh-CN" sz="1600" b="1" u="sng" dirty="0">
                <a:latin typeface="+mn-ea"/>
              </a:rPr>
              <a:t> &lt;&lt; </a:t>
            </a:r>
            <a:r>
              <a:rPr kumimoji="1" lang="en-US" altLang="zh-CN" sz="1600" b="1" u="sng" dirty="0" err="1">
                <a:latin typeface="+mn-ea"/>
              </a:rPr>
              <a:t>resetiosflags</a:t>
            </a:r>
            <a:r>
              <a:rPr kumimoji="1" lang="en-US" altLang="zh-CN" sz="1600" b="1" u="sng" dirty="0">
                <a:latin typeface="+mn-ea"/>
              </a:rPr>
              <a:t>(</a:t>
            </a:r>
            <a:r>
              <a:rPr kumimoji="1" lang="en-US" altLang="zh-CN" sz="1600" b="1" u="sng" dirty="0" err="1">
                <a:latin typeface="+mn-ea"/>
              </a:rPr>
              <a:t>ios</a:t>
            </a:r>
            <a:r>
              <a:rPr kumimoji="1" lang="en-US" altLang="zh-CN" sz="1600" b="1" u="sng" dirty="0">
                <a:latin typeface="+mn-ea"/>
              </a:rPr>
              <a:t>::</a:t>
            </a:r>
            <a:r>
              <a:rPr kumimoji="1" lang="en-US" altLang="zh-CN" sz="1600" b="1" u="sng" dirty="0" err="1">
                <a:latin typeface="+mn-ea"/>
              </a:rPr>
              <a:t>showpos</a:t>
            </a:r>
            <a:r>
              <a:rPr kumimoji="1" lang="en-US" altLang="zh-CN" sz="1600" b="1" u="sng" dirty="0">
                <a:latin typeface="+mn-ea"/>
              </a:rPr>
              <a:t>)_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本小问如果不会，先不要问，先往后做，看后面的题目是否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有相似问题可以启发你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442131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}//</a:t>
            </a:r>
            <a:r>
              <a:rPr lang="zh-CN" altLang="en-US" sz="1600" b="1" dirty="0">
                <a:latin typeface="+mn-ea"/>
              </a:rPr>
              <a:t>允许直接贴构造的程序，不用再输入到这里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4" name="图片 13" descr="文本&#10;&#10;描述已自动生成">
            <a:extLst>
              <a:ext uri="{FF2B5EF4-FFF2-40B4-BE49-F238E27FC236}">
                <a16:creationId xmlns:a16="http://schemas.microsoft.com/office/drawing/2014/main" id="{31C26ACD-FBB4-B5E3-1CCB-027B5955A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740" y="4364473"/>
            <a:ext cx="2332074" cy="1230149"/>
          </a:xfrm>
          <a:prstGeom prst="rect">
            <a:avLst/>
          </a:prstGeom>
        </p:spPr>
      </p:pic>
      <p:pic>
        <p:nvPicPr>
          <p:cNvPr id="16" name="图片 15" descr="图片包含 表格&#10;&#10;描述已自动生成">
            <a:extLst>
              <a:ext uri="{FF2B5EF4-FFF2-40B4-BE49-F238E27FC236}">
                <a16:creationId xmlns:a16="http://schemas.microsoft.com/office/drawing/2014/main" id="{C1542F23-AAB4-18E0-4119-A87B11B20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655" y="5693849"/>
            <a:ext cx="3196159" cy="74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79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F.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单独使用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(1)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009396" y="1323974"/>
            <a:ext cx="582601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本例贴图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441728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000" b="1" dirty="0">
                <a:latin typeface="+mn-ea"/>
              </a:rPr>
              <a:t>#include &lt;iostream&gt;</a:t>
            </a:r>
          </a:p>
          <a:p>
            <a:r>
              <a:rPr lang="en-US" altLang="zh-CN" sz="1000" b="1" dirty="0">
                <a:latin typeface="+mn-ea"/>
              </a:rPr>
              <a:t>#include &lt;</a:t>
            </a:r>
            <a:r>
              <a:rPr lang="en-US" altLang="zh-CN" sz="1000" b="1" dirty="0" err="1">
                <a:latin typeface="+mn-ea"/>
              </a:rPr>
              <a:t>iomanip</a:t>
            </a:r>
            <a:r>
              <a:rPr lang="en-US" altLang="zh-CN" sz="1000" b="1" dirty="0">
                <a:latin typeface="+mn-ea"/>
              </a:rPr>
              <a:t>&gt;</a:t>
            </a:r>
          </a:p>
          <a:p>
            <a:r>
              <a:rPr lang="en-US" altLang="zh-CN" sz="1000" b="1" dirty="0">
                <a:latin typeface="+mn-ea"/>
              </a:rPr>
              <a:t>using namespace std;</a:t>
            </a:r>
          </a:p>
          <a:p>
            <a:r>
              <a:rPr lang="en-US" altLang="zh-CN" sz="1000" b="1" dirty="0">
                <a:latin typeface="+mn-ea"/>
              </a:rPr>
              <a:t>int main()</a:t>
            </a:r>
          </a:p>
          <a:p>
            <a:r>
              <a:rPr lang="en-US" altLang="zh-CN" sz="1000" b="1" dirty="0">
                <a:latin typeface="+mn-ea"/>
              </a:rPr>
              <a:t>{</a:t>
            </a:r>
          </a:p>
          <a:p>
            <a:r>
              <a:rPr lang="en-US" altLang="zh-CN" sz="1000" b="1" dirty="0">
                <a:latin typeface="+mn-ea"/>
              </a:rPr>
              <a:t>    float f1 = 1234.5678F;</a:t>
            </a:r>
          </a:p>
          <a:p>
            <a:r>
              <a:rPr lang="en-US" altLang="zh-CN" sz="1000" b="1" dirty="0">
                <a:latin typeface="+mn-ea"/>
              </a:rPr>
              <a:t>    float f2 = 8765.4321F;</a:t>
            </a:r>
          </a:p>
          <a:p>
            <a:endParaRPr lang="en-US" altLang="zh-CN" sz="10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    </a:t>
            </a:r>
            <a:r>
              <a:rPr lang="en-US" altLang="zh-CN" sz="1000" b="1" dirty="0">
                <a:latin typeface="+mn-ea"/>
              </a:rPr>
              <a:t>/* </a:t>
            </a:r>
            <a:r>
              <a:rPr lang="zh-CN" altLang="en-US" sz="1000" b="1" dirty="0">
                <a:latin typeface="+mn-ea"/>
              </a:rPr>
              <a:t>第</a:t>
            </a:r>
            <a:r>
              <a:rPr lang="en-US" altLang="zh-CN" sz="1000" b="1" dirty="0">
                <a:latin typeface="+mn-ea"/>
              </a:rPr>
              <a:t>1</a:t>
            </a:r>
            <a:r>
              <a:rPr lang="zh-CN" altLang="en-US" sz="1000" b="1" dirty="0">
                <a:latin typeface="+mn-ea"/>
              </a:rPr>
              <a:t>组：不设或非法 *</a:t>
            </a:r>
            <a:r>
              <a:rPr lang="en-US" altLang="zh-CN" sz="1000" b="1" dirty="0">
                <a:latin typeface="+mn-ea"/>
              </a:rPr>
              <a:t>/</a:t>
            </a:r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(0)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endParaRPr lang="en-US" altLang="zh-CN" sz="10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    </a:t>
            </a:r>
            <a:r>
              <a:rPr lang="en-US" altLang="zh-CN" sz="1000" b="1" dirty="0">
                <a:latin typeface="+mn-ea"/>
              </a:rPr>
              <a:t>/* </a:t>
            </a:r>
            <a:r>
              <a:rPr lang="zh-CN" altLang="en-US" sz="1000" b="1" dirty="0">
                <a:latin typeface="+mn-ea"/>
              </a:rPr>
              <a:t>第</a:t>
            </a:r>
            <a:r>
              <a:rPr lang="en-US" altLang="zh-CN" sz="1000" b="1" dirty="0">
                <a:latin typeface="+mn-ea"/>
              </a:rPr>
              <a:t>2</a:t>
            </a:r>
            <a:r>
              <a:rPr lang="zh-CN" altLang="en-US" sz="1000" b="1" dirty="0">
                <a:latin typeface="+mn-ea"/>
              </a:rPr>
              <a:t>组：小于等于整数位数 *</a:t>
            </a:r>
            <a:r>
              <a:rPr lang="en-US" altLang="zh-CN" sz="1000" b="1" dirty="0">
                <a:latin typeface="+mn-ea"/>
              </a:rPr>
              <a:t>/</a:t>
            </a:r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(1)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(2)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(3)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(4)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endParaRPr lang="en-US" altLang="zh-CN" sz="10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    </a:t>
            </a:r>
            <a:r>
              <a:rPr lang="en-US" altLang="zh-CN" sz="1000" b="1" dirty="0">
                <a:latin typeface="+mn-ea"/>
              </a:rPr>
              <a:t>/* </a:t>
            </a:r>
            <a:r>
              <a:rPr lang="zh-CN" altLang="en-US" sz="1000" b="1" dirty="0">
                <a:latin typeface="+mn-ea"/>
              </a:rPr>
              <a:t>第</a:t>
            </a:r>
            <a:r>
              <a:rPr lang="en-US" altLang="zh-CN" sz="1000" b="1" dirty="0">
                <a:latin typeface="+mn-ea"/>
              </a:rPr>
              <a:t>3</a:t>
            </a:r>
            <a:r>
              <a:rPr lang="zh-CN" altLang="en-US" sz="1000" b="1" dirty="0">
                <a:latin typeface="+mn-ea"/>
              </a:rPr>
              <a:t>组：大于整数位数，但小与等于</a:t>
            </a:r>
            <a:r>
              <a:rPr lang="en-US" altLang="zh-CN" sz="1000" b="1" dirty="0">
                <a:latin typeface="+mn-ea"/>
              </a:rPr>
              <a:t>float</a:t>
            </a:r>
            <a:r>
              <a:rPr lang="zh-CN" altLang="en-US" sz="1000" b="1" dirty="0">
                <a:latin typeface="+mn-ea"/>
              </a:rPr>
              <a:t>型有效数字 *</a:t>
            </a:r>
            <a:r>
              <a:rPr lang="en-US" altLang="zh-CN" sz="1000" b="1" dirty="0">
                <a:latin typeface="+mn-ea"/>
              </a:rPr>
              <a:t>/</a:t>
            </a:r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(5)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(6)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(7)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endParaRPr lang="en-US" altLang="zh-CN" sz="10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    </a:t>
            </a:r>
            <a:r>
              <a:rPr lang="en-US" altLang="zh-CN" sz="1000" b="1" dirty="0">
                <a:latin typeface="+mn-ea"/>
              </a:rPr>
              <a:t>/* </a:t>
            </a:r>
            <a:r>
              <a:rPr lang="zh-CN" altLang="en-US" sz="1000" b="1" dirty="0">
                <a:latin typeface="+mn-ea"/>
              </a:rPr>
              <a:t>第</a:t>
            </a:r>
            <a:r>
              <a:rPr lang="en-US" altLang="zh-CN" sz="1000" b="1" dirty="0">
                <a:latin typeface="+mn-ea"/>
              </a:rPr>
              <a:t>4</a:t>
            </a:r>
            <a:r>
              <a:rPr lang="zh-CN" altLang="en-US" sz="1000" b="1" dirty="0">
                <a:latin typeface="+mn-ea"/>
              </a:rPr>
              <a:t>组：大于</a:t>
            </a:r>
            <a:r>
              <a:rPr lang="en-US" altLang="zh-CN" sz="1000" b="1" dirty="0">
                <a:latin typeface="+mn-ea"/>
              </a:rPr>
              <a:t>float</a:t>
            </a:r>
            <a:r>
              <a:rPr lang="zh-CN" altLang="en-US" sz="1000" b="1" dirty="0">
                <a:latin typeface="+mn-ea"/>
              </a:rPr>
              <a:t>型有效数字 *</a:t>
            </a:r>
            <a:r>
              <a:rPr lang="en-US" altLang="zh-CN" sz="1000" b="1" dirty="0">
                <a:latin typeface="+mn-ea"/>
              </a:rPr>
              <a:t>/</a:t>
            </a:r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(8)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(9)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(10)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(25)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return 0;</a:t>
            </a:r>
          </a:p>
          <a:p>
            <a:r>
              <a:rPr lang="en-US" altLang="zh-CN" sz="10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F4BCE1-7EFF-4574-A662-0B3C3B991C9B}"/>
              </a:ext>
            </a:extLst>
          </p:cNvPr>
          <p:cNvSpPr/>
          <p:nvPr/>
        </p:nvSpPr>
        <p:spPr bwMode="auto">
          <a:xfrm>
            <a:off x="861848" y="2133601"/>
            <a:ext cx="1538452" cy="34289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C967238B-953C-464D-5EE3-8B1D35591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436" y="1793583"/>
            <a:ext cx="2609984" cy="271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78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F.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单独使用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(2)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4" y="1323973"/>
            <a:ext cx="1024733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050" b="1" dirty="0">
                <a:latin typeface="+mn-ea"/>
              </a:rPr>
              <a:t>#include &lt;iostream&gt;</a:t>
            </a:r>
          </a:p>
          <a:p>
            <a:r>
              <a:rPr lang="en-US" altLang="zh-CN" sz="1050" b="1" dirty="0">
                <a:latin typeface="+mn-ea"/>
              </a:rPr>
              <a:t>#include &lt;</a:t>
            </a:r>
            <a:r>
              <a:rPr lang="en-US" altLang="zh-CN" sz="1050" b="1" dirty="0" err="1">
                <a:latin typeface="+mn-ea"/>
              </a:rPr>
              <a:t>iomanip</a:t>
            </a:r>
            <a:r>
              <a:rPr lang="en-US" altLang="zh-CN" sz="1050" b="1" dirty="0">
                <a:latin typeface="+mn-ea"/>
              </a:rPr>
              <a:t>&gt;</a:t>
            </a:r>
          </a:p>
          <a:p>
            <a:r>
              <a:rPr lang="en-US" altLang="zh-CN" sz="1050" b="1" dirty="0">
                <a:latin typeface="+mn-ea"/>
              </a:rPr>
              <a:t>using namespace std;</a:t>
            </a:r>
          </a:p>
          <a:p>
            <a:r>
              <a:rPr lang="en-US" altLang="zh-CN" sz="1050" b="1" dirty="0">
                <a:latin typeface="+mn-ea"/>
              </a:rPr>
              <a:t>int main()</a:t>
            </a:r>
          </a:p>
          <a:p>
            <a:r>
              <a:rPr lang="en-US" altLang="zh-CN" sz="1050" b="1" dirty="0">
                <a:latin typeface="+mn-ea"/>
              </a:rPr>
              <a:t>{</a:t>
            </a:r>
          </a:p>
          <a:p>
            <a:r>
              <a:rPr lang="en-US" altLang="zh-CN" sz="1050" b="1" dirty="0">
                <a:latin typeface="+mn-ea"/>
              </a:rPr>
              <a:t>    float f1 = 1234567890123456789.0F;</a:t>
            </a:r>
          </a:p>
          <a:p>
            <a:r>
              <a:rPr lang="en-US" altLang="zh-CN" sz="1050" b="1" dirty="0">
                <a:latin typeface="+mn-ea"/>
              </a:rPr>
              <a:t>    float f2 = 9876543210987654321.0F;</a:t>
            </a:r>
          </a:p>
          <a:p>
            <a:endParaRPr lang="zh-CN" altLang="en-US" sz="1050" b="1" dirty="0">
              <a:latin typeface="+mn-ea"/>
            </a:endParaRPr>
          </a:p>
          <a:p>
            <a:r>
              <a:rPr lang="zh-CN" altLang="en-US" sz="1050" b="1" dirty="0">
                <a:latin typeface="+mn-ea"/>
              </a:rPr>
              <a:t>    </a:t>
            </a:r>
            <a:r>
              <a:rPr lang="en-US" altLang="zh-CN" sz="1050" b="1" dirty="0">
                <a:latin typeface="+mn-ea"/>
              </a:rPr>
              <a:t>/* </a:t>
            </a:r>
            <a:r>
              <a:rPr lang="zh-CN" altLang="en-US" sz="1050" b="1" dirty="0">
                <a:latin typeface="+mn-ea"/>
              </a:rPr>
              <a:t>第</a:t>
            </a:r>
            <a:r>
              <a:rPr lang="en-US" altLang="zh-CN" sz="1050" b="1" dirty="0">
                <a:latin typeface="+mn-ea"/>
              </a:rPr>
              <a:t>1</a:t>
            </a:r>
            <a:r>
              <a:rPr lang="zh-CN" altLang="en-US" sz="1050" b="1" dirty="0">
                <a:latin typeface="+mn-ea"/>
              </a:rPr>
              <a:t>组：不设或非法 *</a:t>
            </a:r>
            <a:r>
              <a:rPr lang="en-US" altLang="zh-CN" sz="1050" b="1" dirty="0">
                <a:latin typeface="+mn-ea"/>
              </a:rPr>
              <a:t>/</a:t>
            </a:r>
            <a:endParaRPr lang="zh-CN" altLang="en-US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(0)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endParaRPr lang="en-US" altLang="zh-CN" sz="1050" b="1" dirty="0">
              <a:latin typeface="+mn-ea"/>
            </a:endParaRPr>
          </a:p>
          <a:p>
            <a:r>
              <a:rPr lang="zh-CN" altLang="en-US" sz="1050" b="1" dirty="0">
                <a:latin typeface="+mn-ea"/>
              </a:rPr>
              <a:t>    </a:t>
            </a:r>
            <a:r>
              <a:rPr lang="en-US" altLang="zh-CN" sz="1050" b="1" dirty="0">
                <a:latin typeface="+mn-ea"/>
              </a:rPr>
              <a:t>/* </a:t>
            </a:r>
            <a:r>
              <a:rPr lang="zh-CN" altLang="en-US" sz="1050" b="1" dirty="0">
                <a:latin typeface="+mn-ea"/>
              </a:rPr>
              <a:t>第</a:t>
            </a:r>
            <a:r>
              <a:rPr lang="en-US" altLang="zh-CN" sz="1050" b="1" dirty="0">
                <a:latin typeface="+mn-ea"/>
              </a:rPr>
              <a:t>2</a:t>
            </a:r>
            <a:r>
              <a:rPr lang="zh-CN" altLang="en-US" sz="1050" b="1" dirty="0">
                <a:latin typeface="+mn-ea"/>
              </a:rPr>
              <a:t>组：小于等于整数位数 并且 小与等于</a:t>
            </a:r>
            <a:r>
              <a:rPr lang="en-US" altLang="zh-CN" sz="1050" b="1" dirty="0">
                <a:latin typeface="+mn-ea"/>
              </a:rPr>
              <a:t>float</a:t>
            </a:r>
            <a:r>
              <a:rPr lang="zh-CN" altLang="en-US" sz="1050" b="1" dirty="0">
                <a:latin typeface="+mn-ea"/>
              </a:rPr>
              <a:t>型有效数字 *</a:t>
            </a:r>
            <a:r>
              <a:rPr lang="en-US" altLang="zh-CN" sz="1050" b="1" dirty="0">
                <a:latin typeface="+mn-ea"/>
              </a:rPr>
              <a:t>/</a:t>
            </a:r>
            <a:endParaRPr lang="zh-CN" altLang="en-US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(1)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(2)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(3)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(4)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(5)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(6)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(7)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endParaRPr lang="zh-CN" altLang="en-US" sz="1050" b="1" dirty="0">
              <a:latin typeface="+mn-ea"/>
            </a:endParaRPr>
          </a:p>
          <a:p>
            <a:r>
              <a:rPr lang="zh-CN" altLang="en-US" sz="1050" b="1" dirty="0">
                <a:latin typeface="+mn-ea"/>
              </a:rPr>
              <a:t>    </a:t>
            </a:r>
            <a:r>
              <a:rPr lang="en-US" altLang="zh-CN" sz="1050" b="1" dirty="0">
                <a:latin typeface="+mn-ea"/>
              </a:rPr>
              <a:t>/* </a:t>
            </a:r>
            <a:r>
              <a:rPr lang="zh-CN" altLang="en-US" sz="1050" b="1" dirty="0">
                <a:latin typeface="+mn-ea"/>
              </a:rPr>
              <a:t>第</a:t>
            </a:r>
            <a:r>
              <a:rPr lang="en-US" altLang="zh-CN" sz="1050" b="1" dirty="0">
                <a:latin typeface="+mn-ea"/>
              </a:rPr>
              <a:t>3</a:t>
            </a:r>
            <a:r>
              <a:rPr lang="zh-CN" altLang="en-US" sz="1050" b="1" dirty="0">
                <a:latin typeface="+mn-ea"/>
              </a:rPr>
              <a:t>组：大于</a:t>
            </a:r>
            <a:r>
              <a:rPr lang="en-US" altLang="zh-CN" sz="1050" b="1" dirty="0">
                <a:latin typeface="+mn-ea"/>
              </a:rPr>
              <a:t>float</a:t>
            </a:r>
            <a:r>
              <a:rPr lang="zh-CN" altLang="en-US" sz="1050" b="1" dirty="0">
                <a:latin typeface="+mn-ea"/>
              </a:rPr>
              <a:t>型有效数字 *</a:t>
            </a:r>
            <a:r>
              <a:rPr lang="en-US" altLang="zh-CN" sz="1050" b="1" dirty="0">
                <a:latin typeface="+mn-ea"/>
              </a:rPr>
              <a:t>/</a:t>
            </a:r>
            <a:endParaRPr lang="zh-CN" altLang="en-US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(8)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(9)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(10)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r>
              <a:rPr lang="en-US" altLang="zh-CN" sz="1050" b="1" dirty="0">
                <a:solidFill>
                  <a:srgbClr val="FF0000"/>
                </a:solidFill>
                <a:latin typeface="+mn-ea"/>
              </a:rPr>
              <a:t> //</a:t>
            </a:r>
            <a:r>
              <a:rPr lang="zh-CN" altLang="en-US" sz="1050" b="1" dirty="0">
                <a:solidFill>
                  <a:srgbClr val="FF0000"/>
                </a:solidFill>
                <a:latin typeface="+mn-ea"/>
              </a:rPr>
              <a:t>为什么</a:t>
            </a:r>
            <a:r>
              <a:rPr lang="en-US" altLang="zh-CN" sz="1050" b="1" dirty="0">
                <a:solidFill>
                  <a:srgbClr val="FF0000"/>
                </a:solidFill>
                <a:latin typeface="+mn-ea"/>
              </a:rPr>
              <a:t>f1</a:t>
            </a:r>
            <a:r>
              <a:rPr lang="zh-CN" altLang="en-US" sz="1050" b="1" dirty="0">
                <a:solidFill>
                  <a:srgbClr val="FF0000"/>
                </a:solidFill>
                <a:latin typeface="+mn-ea"/>
              </a:rPr>
              <a:t>比</a:t>
            </a:r>
            <a:r>
              <a:rPr lang="en-US" altLang="zh-CN" sz="1050" b="1" dirty="0">
                <a:solidFill>
                  <a:srgbClr val="FF0000"/>
                </a:solidFill>
                <a:latin typeface="+mn-ea"/>
              </a:rPr>
              <a:t>f2</a:t>
            </a:r>
            <a:r>
              <a:rPr lang="zh-CN" altLang="en-US" sz="1050" b="1" dirty="0">
                <a:solidFill>
                  <a:srgbClr val="FF0000"/>
                </a:solidFill>
                <a:latin typeface="+mn-ea"/>
              </a:rPr>
              <a:t>少一位？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(11)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(25)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endParaRPr lang="zh-CN" altLang="en-US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return 0;</a:t>
            </a:r>
          </a:p>
          <a:p>
            <a:r>
              <a:rPr lang="en-US" altLang="zh-CN" sz="105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F4BCE1-7EFF-4574-A662-0B3C3B991C9B}"/>
              </a:ext>
            </a:extLst>
          </p:cNvPr>
          <p:cNvSpPr/>
          <p:nvPr/>
        </p:nvSpPr>
        <p:spPr bwMode="auto">
          <a:xfrm>
            <a:off x="861848" y="2133600"/>
            <a:ext cx="2481427" cy="381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0A027E-79CD-478C-9BC0-EBEA804C1C8B}"/>
              </a:ext>
            </a:extLst>
          </p:cNvPr>
          <p:cNvSpPr/>
          <p:nvPr/>
        </p:nvSpPr>
        <p:spPr bwMode="auto">
          <a:xfrm>
            <a:off x="6276974" y="1323974"/>
            <a:ext cx="455843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本例贴图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13070CBB-3B9D-302B-8D54-37E4F0426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999" y="1880343"/>
            <a:ext cx="3060857" cy="26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54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F.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单独使用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(3)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009396" y="1323974"/>
            <a:ext cx="582601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本例贴图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441728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</a:p>
          <a:p>
            <a:r>
              <a:rPr lang="en-US" altLang="zh-CN" sz="1100" b="1" dirty="0">
                <a:latin typeface="+mn-ea"/>
              </a:rPr>
              <a:t>using namespace std;</a:t>
            </a:r>
          </a:p>
          <a:p>
            <a:r>
              <a:rPr lang="en-US" altLang="zh-CN" sz="1100" b="1" dirty="0">
                <a:latin typeface="+mn-ea"/>
              </a:rPr>
              <a:t>int main()</a:t>
            </a:r>
          </a:p>
          <a:p>
            <a:r>
              <a:rPr lang="en-US" altLang="zh-CN" sz="1100" b="1" dirty="0">
                <a:latin typeface="+mn-ea"/>
              </a:rPr>
              <a:t>{</a:t>
            </a:r>
          </a:p>
          <a:p>
            <a:r>
              <a:rPr lang="en-US" altLang="zh-CN" sz="1100" b="1" dirty="0">
                <a:latin typeface="+mn-ea"/>
              </a:rPr>
              <a:t>    float f1 = 0.12345678F;</a:t>
            </a:r>
          </a:p>
          <a:p>
            <a:r>
              <a:rPr lang="en-US" altLang="zh-CN" sz="1100" b="1" dirty="0">
                <a:latin typeface="+mn-ea"/>
              </a:rPr>
              <a:t>    float f2 = 0.87654321F;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1</a:t>
            </a:r>
            <a:r>
              <a:rPr lang="zh-CN" altLang="en-US" sz="1100" b="1" dirty="0">
                <a:latin typeface="+mn-ea"/>
              </a:rPr>
              <a:t>组：不设或非法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(0)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2</a:t>
            </a:r>
            <a:r>
              <a:rPr lang="zh-CN" altLang="en-US" sz="1100" b="1" dirty="0">
                <a:latin typeface="+mn-ea"/>
              </a:rPr>
              <a:t>组：小与等于</a:t>
            </a:r>
            <a:r>
              <a:rPr lang="en-US" altLang="zh-CN" sz="1100" b="1" dirty="0">
                <a:latin typeface="+mn-ea"/>
              </a:rPr>
              <a:t>float</a:t>
            </a:r>
            <a:r>
              <a:rPr lang="zh-CN" altLang="en-US" sz="1100" b="1" dirty="0">
                <a:latin typeface="+mn-ea"/>
              </a:rPr>
              <a:t>型有效数字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(1)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(2)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(3)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(4)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(5)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(6)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(7)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3</a:t>
            </a:r>
            <a:r>
              <a:rPr lang="zh-CN" altLang="en-US" sz="1100" b="1" dirty="0">
                <a:latin typeface="+mn-ea"/>
              </a:rPr>
              <a:t>组：大于</a:t>
            </a:r>
            <a:r>
              <a:rPr lang="en-US" altLang="zh-CN" sz="1100" b="1" dirty="0">
                <a:latin typeface="+mn-ea"/>
              </a:rPr>
              <a:t>float</a:t>
            </a:r>
            <a:r>
              <a:rPr lang="zh-CN" altLang="en-US" sz="1100" b="1" dirty="0">
                <a:latin typeface="+mn-ea"/>
              </a:rPr>
              <a:t>型有效数字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(8)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(9)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(10)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(25)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</a:p>
          <a:p>
            <a:r>
              <a:rPr lang="en-US" altLang="zh-CN" sz="11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F4BCE1-7EFF-4574-A662-0B3C3B991C9B}"/>
              </a:ext>
            </a:extLst>
          </p:cNvPr>
          <p:cNvSpPr/>
          <p:nvPr/>
        </p:nvSpPr>
        <p:spPr bwMode="auto">
          <a:xfrm>
            <a:off x="899948" y="2181225"/>
            <a:ext cx="1795627" cy="40005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2309EACB-CAC2-AAC8-FF99-E09066879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796" y="1825780"/>
            <a:ext cx="4191215" cy="254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80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F.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单独使用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总结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88076" y="1323974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重要结论：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setprecision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指定输出位数后，系统会按指定位数输出，即使指定位数超过数据的有效位数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     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即：输出数据的某位开始是不可信的，但依然会输出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</a:t>
            </a:r>
            <a:r>
              <a:rPr kumimoji="1" lang="en-US" altLang="zh-CN" sz="1600" b="1" dirty="0" err="1">
                <a:latin typeface="+mn-ea"/>
              </a:rPr>
              <a:t>setprecision</a:t>
            </a:r>
            <a:r>
              <a:rPr kumimoji="1" lang="zh-CN" altLang="en-US" sz="1600" b="1" dirty="0">
                <a:latin typeface="+mn-ea"/>
              </a:rPr>
              <a:t>单独使用时的显示规律总结（如果数据不够，可以再自己构造测试数据）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指定在数据有效位数内的输出位数时，系统会按指定位数输出，同时指定位数的下一位会进行四舍五入的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处理，此时输出数据是可信的；但若指定位数超过了数据的有效位数，超过的部分依然会输出，但是不可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信。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、将</a:t>
            </a:r>
            <a:r>
              <a:rPr kumimoji="1" lang="en-US" altLang="zh-CN" sz="1600" b="1" dirty="0">
                <a:latin typeface="+mn-ea"/>
              </a:rPr>
              <a:t>1.F-(1)~(3)</a:t>
            </a:r>
            <a:r>
              <a:rPr kumimoji="1" lang="zh-CN" altLang="en-US" sz="1600" b="1" dirty="0">
                <a:latin typeface="+mn-ea"/>
              </a:rPr>
              <a:t>中的数据类型换为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型（有效位数为</a:t>
            </a:r>
            <a:r>
              <a:rPr kumimoji="1" lang="en-US" altLang="zh-CN" sz="1600" b="1" dirty="0">
                <a:latin typeface="+mn-ea"/>
              </a:rPr>
              <a:t>15</a:t>
            </a:r>
            <a:r>
              <a:rPr kumimoji="1" lang="zh-CN" altLang="en-US" sz="1600" b="1" dirty="0">
                <a:latin typeface="+mn-ea"/>
              </a:rPr>
              <a:t>位），自行构造测试数据，验证总结出的</a:t>
            </a:r>
            <a:r>
              <a:rPr kumimoji="1" lang="en-US" altLang="zh-CN" sz="1600" b="1" dirty="0">
                <a:latin typeface="+mn-ea"/>
              </a:rPr>
              <a:t>float</a:t>
            </a:r>
            <a:r>
              <a:rPr kumimoji="1" lang="zh-CN" altLang="en-US" sz="1600" b="1" dirty="0">
                <a:latin typeface="+mn-ea"/>
              </a:rPr>
              <a:t>型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数据的显示规律是否同样适用于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型（如果适用，不用贴图，如果不适用，贴对应代码及运行截图）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适用。</a:t>
            </a:r>
            <a:endParaRPr kumimoji="1"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8852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G.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::fixed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(1)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705474" y="1323974"/>
            <a:ext cx="512993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511336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float f1 = 1234.5678F;</a:t>
            </a:r>
          </a:p>
          <a:p>
            <a:r>
              <a:rPr lang="en-US" altLang="zh-CN" sz="1200" b="1" dirty="0">
                <a:latin typeface="+mn-ea"/>
              </a:rPr>
              <a:t>    float f2 = 8765.4321F;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::fixed)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16A9BA-D166-49C9-A5DF-48802B39394F}"/>
              </a:ext>
            </a:extLst>
          </p:cNvPr>
          <p:cNvSpPr/>
          <p:nvPr/>
        </p:nvSpPr>
        <p:spPr bwMode="auto">
          <a:xfrm>
            <a:off x="909545" y="2438400"/>
            <a:ext cx="1967005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42D430-57F4-DD7F-8A3B-384953C6F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997" y="1897938"/>
            <a:ext cx="4692891" cy="150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60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G.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::fixed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(2)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511336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float f1 = 1234567890123456789.0F;</a:t>
            </a:r>
          </a:p>
          <a:p>
            <a:r>
              <a:rPr lang="en-US" altLang="zh-CN" sz="1200" b="1" dirty="0">
                <a:latin typeface="+mn-ea"/>
              </a:rPr>
              <a:t>    float f2 = 9876543210987654321.0F;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::fixed)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1E8AA7-BBB1-4354-A1E5-7F71C65FAD13}"/>
              </a:ext>
            </a:extLst>
          </p:cNvPr>
          <p:cNvSpPr/>
          <p:nvPr/>
        </p:nvSpPr>
        <p:spPr bwMode="auto">
          <a:xfrm>
            <a:off x="5705476" y="1323974"/>
            <a:ext cx="51299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6ADC00-436C-437A-9F72-84B8A146F06D}"/>
              </a:ext>
            </a:extLst>
          </p:cNvPr>
          <p:cNvSpPr/>
          <p:nvPr/>
        </p:nvSpPr>
        <p:spPr bwMode="auto">
          <a:xfrm>
            <a:off x="909545" y="2438400"/>
            <a:ext cx="2757580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D3895F5B-515A-40DF-D9B3-05D60D950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613" y="5096540"/>
            <a:ext cx="6733208" cy="137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25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G.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::fixed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(3)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511336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float f1 = 0.12345678F;</a:t>
            </a:r>
          </a:p>
          <a:p>
            <a:r>
              <a:rPr lang="en-US" altLang="zh-CN" sz="1200" b="1" dirty="0">
                <a:latin typeface="+mn-ea"/>
              </a:rPr>
              <a:t>    float f2 = 0.87654321F;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::fixed)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1E8AA7-BBB1-4354-A1E5-7F71C65FAD13}"/>
              </a:ext>
            </a:extLst>
          </p:cNvPr>
          <p:cNvSpPr/>
          <p:nvPr/>
        </p:nvSpPr>
        <p:spPr bwMode="auto">
          <a:xfrm>
            <a:off x="5705476" y="1323974"/>
            <a:ext cx="51299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70DDE2F-A66F-4E8E-9769-C79801CB59DE}"/>
              </a:ext>
            </a:extLst>
          </p:cNvPr>
          <p:cNvSpPr/>
          <p:nvPr/>
        </p:nvSpPr>
        <p:spPr bwMode="auto">
          <a:xfrm>
            <a:off x="909545" y="2438400"/>
            <a:ext cx="1884481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984C15BF-D4BE-BF8A-0355-0A3EAA273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905" y="1865460"/>
            <a:ext cx="4299171" cy="145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21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G.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::fixed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总结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4" y="1323973"/>
            <a:ext cx="1024733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</a:t>
            </a:r>
            <a:r>
              <a:rPr kumimoji="1" lang="en-US" altLang="zh-CN" sz="1600" b="1" dirty="0" err="1">
                <a:latin typeface="+mn-ea"/>
              </a:rPr>
              <a:t>setprecision+ios</a:t>
            </a:r>
            <a:r>
              <a:rPr kumimoji="1" lang="en-US" altLang="zh-CN" sz="1600" b="1" dirty="0">
                <a:latin typeface="+mn-ea"/>
              </a:rPr>
              <a:t>::fixed</a:t>
            </a:r>
            <a:r>
              <a:rPr kumimoji="1" lang="zh-CN" altLang="en-US" sz="1600" b="1" dirty="0">
                <a:latin typeface="+mn-ea"/>
              </a:rPr>
              <a:t>使用时的显示规律总结（如果数据不够，可以再自己构造测试数据）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与</a:t>
            </a:r>
            <a:r>
              <a:rPr kumimoji="1" lang="en-US" altLang="zh-CN" sz="1600" b="1" dirty="0">
                <a:latin typeface="+mn-ea"/>
              </a:rPr>
              <a:t>fixed</a:t>
            </a:r>
            <a:r>
              <a:rPr kumimoji="1" lang="zh-CN" altLang="en-US" sz="1600" b="1" dirty="0">
                <a:latin typeface="+mn-ea"/>
              </a:rPr>
              <a:t>一起使用，表示指定小数位数，如果在数据的有效数字范围内，按有效位数输出可信的值，下一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位会进行四舍五入；如果超过数据的有效位数，仍按指定位数输出，但超出部分不可信。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、将</a:t>
            </a:r>
            <a:r>
              <a:rPr kumimoji="1" lang="en-US" altLang="zh-CN" sz="1600" b="1" dirty="0">
                <a:latin typeface="+mn-ea"/>
              </a:rPr>
              <a:t>1.G-(1)~(3)</a:t>
            </a:r>
            <a:r>
              <a:rPr kumimoji="1" lang="zh-CN" altLang="en-US" sz="1600" b="1" dirty="0">
                <a:latin typeface="+mn-ea"/>
              </a:rPr>
              <a:t>中的数据类型换为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型（有效位数为</a:t>
            </a:r>
            <a:r>
              <a:rPr kumimoji="1" lang="en-US" altLang="zh-CN" sz="1600" b="1" dirty="0">
                <a:latin typeface="+mn-ea"/>
              </a:rPr>
              <a:t>15</a:t>
            </a:r>
            <a:r>
              <a:rPr kumimoji="1" lang="zh-CN" altLang="en-US" sz="1600" b="1" dirty="0">
                <a:latin typeface="+mn-ea"/>
              </a:rPr>
              <a:t>位），自行构造测试数据，验证总结出的</a:t>
            </a:r>
            <a:r>
              <a:rPr kumimoji="1" lang="en-US" altLang="zh-CN" sz="1600" b="1" dirty="0">
                <a:latin typeface="+mn-ea"/>
              </a:rPr>
              <a:t>float</a:t>
            </a:r>
            <a:r>
              <a:rPr kumimoji="1" lang="zh-CN" altLang="en-US" sz="1600" b="1" dirty="0">
                <a:latin typeface="+mn-ea"/>
              </a:rPr>
              <a:t>型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数据的显示规律是否同样适用于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型（如果适用，不用贴图，如果不适用，贴对应代码及运行截图）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适用。</a:t>
            </a:r>
            <a:endParaRPr kumimoji="1"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334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BCB20-A7D3-4325-B240-F17B741F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82EAA-7133-41BE-BA1F-9E1E1339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9971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zh-CN" sz="1600" b="1" dirty="0" err="1">
                <a:latin typeface="+mn-ea"/>
              </a:rPr>
              <a:t>H.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(1)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53991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float f1 = 1234.5678F;</a:t>
            </a:r>
          </a:p>
          <a:p>
            <a:r>
              <a:rPr lang="en-US" altLang="zh-CN" sz="1200" b="1" dirty="0">
                <a:latin typeface="+mn-ea"/>
              </a:rPr>
              <a:t>    float f2 = 8765.4321F;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::scientific)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8D7843-6240-4609-AA4E-A1ABB7067693}"/>
              </a:ext>
            </a:extLst>
          </p:cNvPr>
          <p:cNvSpPr/>
          <p:nvPr/>
        </p:nvSpPr>
        <p:spPr bwMode="auto">
          <a:xfrm>
            <a:off x="5991226" y="1323974"/>
            <a:ext cx="484418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4FBDEC9-22C7-46F1-9EC4-D358B6E0D5CB}"/>
              </a:ext>
            </a:extLst>
          </p:cNvPr>
          <p:cNvSpPr/>
          <p:nvPr/>
        </p:nvSpPr>
        <p:spPr bwMode="auto">
          <a:xfrm>
            <a:off x="909545" y="2438400"/>
            <a:ext cx="1884481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438A3F46-AE65-CF2B-5685-25DE81B4C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120" y="2204753"/>
            <a:ext cx="4714396" cy="140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37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zh-CN" sz="1600" b="1" dirty="0" err="1">
                <a:latin typeface="+mn-ea"/>
              </a:rPr>
              <a:t>H.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(2)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53991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float f1 = 1234567890123456789.0F;</a:t>
            </a:r>
          </a:p>
          <a:p>
            <a:r>
              <a:rPr lang="en-US" altLang="zh-CN" sz="1200" b="1" dirty="0">
                <a:latin typeface="+mn-ea"/>
              </a:rPr>
              <a:t>    float f2 = 9876543210987654321.0F;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::scientific)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8D7843-6240-4609-AA4E-A1ABB7067693}"/>
              </a:ext>
            </a:extLst>
          </p:cNvPr>
          <p:cNvSpPr/>
          <p:nvPr/>
        </p:nvSpPr>
        <p:spPr bwMode="auto">
          <a:xfrm>
            <a:off x="5991226" y="1323974"/>
            <a:ext cx="484418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C250AE-7F5B-4F4A-B04C-ECEAA05F1BEA}"/>
              </a:ext>
            </a:extLst>
          </p:cNvPr>
          <p:cNvSpPr/>
          <p:nvPr/>
        </p:nvSpPr>
        <p:spPr bwMode="auto">
          <a:xfrm>
            <a:off x="909545" y="2438400"/>
            <a:ext cx="2757580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D865514E-0C45-A43C-1C61-6F318C7A4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932" y="2795623"/>
            <a:ext cx="4712773" cy="146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57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zh-CN" sz="1600" b="1" dirty="0" err="1">
                <a:latin typeface="+mn-ea"/>
              </a:rPr>
              <a:t>H.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(3)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53991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float f1 = 0.12345678F;</a:t>
            </a:r>
          </a:p>
          <a:p>
            <a:r>
              <a:rPr lang="en-US" altLang="zh-CN" sz="1200" b="1" dirty="0">
                <a:latin typeface="+mn-ea"/>
              </a:rPr>
              <a:t>    float f2 = 0.87654321F;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::scientific)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8D7843-6240-4609-AA4E-A1ABB7067693}"/>
              </a:ext>
            </a:extLst>
          </p:cNvPr>
          <p:cNvSpPr/>
          <p:nvPr/>
        </p:nvSpPr>
        <p:spPr bwMode="auto">
          <a:xfrm>
            <a:off x="5991226" y="1323974"/>
            <a:ext cx="484418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B08D7-A4CB-4B95-BDF6-E8C1A74EAE32}"/>
              </a:ext>
            </a:extLst>
          </p:cNvPr>
          <p:cNvSpPr/>
          <p:nvPr/>
        </p:nvSpPr>
        <p:spPr bwMode="auto">
          <a:xfrm>
            <a:off x="909545" y="2438400"/>
            <a:ext cx="1884481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8DB37AA2-70EA-E750-DB04-FD3A135C8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014" y="2905125"/>
            <a:ext cx="4744608" cy="140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0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zh-CN" sz="1600" b="1" dirty="0" err="1">
                <a:latin typeface="+mn-ea"/>
              </a:rPr>
              <a:t>H.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总结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8D7843-6240-4609-AA4E-A1ABB7067693}"/>
              </a:ext>
            </a:extLst>
          </p:cNvPr>
          <p:cNvSpPr/>
          <p:nvPr/>
        </p:nvSpPr>
        <p:spPr bwMode="auto">
          <a:xfrm>
            <a:off x="588076" y="1333599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</a:t>
            </a:r>
            <a:r>
              <a:rPr kumimoji="1" lang="en-US" altLang="zh-CN" sz="1600" b="1" dirty="0" err="1">
                <a:latin typeface="+mn-ea"/>
              </a:rPr>
              <a:t>setprecision+ios</a:t>
            </a:r>
            <a:r>
              <a:rPr kumimoji="1" lang="en-US" altLang="zh-CN" sz="1600" b="1" dirty="0">
                <a:latin typeface="+mn-ea"/>
              </a:rPr>
              <a:t>::scientific</a:t>
            </a:r>
            <a:r>
              <a:rPr kumimoji="1" lang="zh-CN" altLang="en-US" sz="1600" b="1" dirty="0">
                <a:latin typeface="+mn-ea"/>
              </a:rPr>
              <a:t>使用时的显示规律总结（如果数据不够，可以再自己构造测试数据）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与</a:t>
            </a:r>
            <a:r>
              <a:rPr kumimoji="1" lang="en-US" altLang="zh-CN" sz="1600" b="1" dirty="0">
                <a:latin typeface="+mn-ea"/>
              </a:rPr>
              <a:t>scientific</a:t>
            </a:r>
            <a:r>
              <a:rPr kumimoji="1" lang="zh-CN" altLang="en-US" sz="1600" b="1" dirty="0">
                <a:latin typeface="+mn-ea"/>
              </a:rPr>
              <a:t>一起使用，表示指定小数位数，如果在数据的有效数字范围内，按有效位数输出可信的值，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下一位会进行四舍五入；如果超过数据的有效位数，仍按指定位数输出，但超出部分不可信。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、将</a:t>
            </a:r>
            <a:r>
              <a:rPr kumimoji="1" lang="en-US" altLang="zh-CN" sz="1600" b="1" dirty="0">
                <a:latin typeface="+mn-ea"/>
              </a:rPr>
              <a:t>1.H-(1)~(3)</a:t>
            </a:r>
            <a:r>
              <a:rPr kumimoji="1" lang="zh-CN" altLang="en-US" sz="1600" b="1" dirty="0">
                <a:latin typeface="+mn-ea"/>
              </a:rPr>
              <a:t>中的数据类型换为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型（有效位数为</a:t>
            </a:r>
            <a:r>
              <a:rPr kumimoji="1" lang="en-US" altLang="zh-CN" sz="1600" b="1" dirty="0">
                <a:latin typeface="+mn-ea"/>
              </a:rPr>
              <a:t>15</a:t>
            </a:r>
            <a:r>
              <a:rPr kumimoji="1" lang="zh-CN" altLang="en-US" sz="1600" b="1" dirty="0">
                <a:latin typeface="+mn-ea"/>
              </a:rPr>
              <a:t>位），自行构造测试数据，验证总结出的</a:t>
            </a:r>
            <a:r>
              <a:rPr kumimoji="1" lang="en-US" altLang="zh-CN" sz="1600" b="1" dirty="0">
                <a:latin typeface="+mn-ea"/>
              </a:rPr>
              <a:t>float</a:t>
            </a:r>
            <a:r>
              <a:rPr kumimoji="1" lang="zh-CN" altLang="en-US" sz="1600" b="1" dirty="0">
                <a:latin typeface="+mn-ea"/>
              </a:rPr>
              <a:t>型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数据的显示规律是否同样适用于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型（如果适用，不用贴图，如果不适用，贴对应代码及运行截图）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适用。</a:t>
            </a:r>
            <a:endParaRPr kumimoji="1"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6188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zh-CN" sz="1600" b="1" dirty="0" err="1">
                <a:latin typeface="+mn-ea"/>
              </a:rPr>
              <a:t>I.ios</a:t>
            </a:r>
            <a:r>
              <a:rPr lang="en-US" altLang="zh-CN" sz="1600" b="1" dirty="0">
                <a:latin typeface="+mn-ea"/>
              </a:rPr>
              <a:t>::fixed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的混合使用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错误用法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577612" y="1323975"/>
            <a:ext cx="5257799" cy="32099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</a:p>
          <a:p>
            <a:r>
              <a:rPr lang="en-US" altLang="zh-CN" sz="1100" b="1" dirty="0">
                <a:latin typeface="+mn-ea"/>
              </a:rPr>
              <a:t>int main()</a:t>
            </a:r>
          </a:p>
          <a:p>
            <a:r>
              <a:rPr lang="en-US" altLang="zh-CN" sz="1100" b="1" dirty="0">
                <a:latin typeface="+mn-ea"/>
              </a:rPr>
              <a:t>{</a:t>
            </a:r>
          </a:p>
          <a:p>
            <a:r>
              <a:rPr lang="en-US" altLang="zh-CN" sz="1100" b="1" dirty="0">
                <a:latin typeface="+mn-ea"/>
              </a:rPr>
              <a:t>    float f1 = 1234.5678F, f2 = 8765.4321F;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1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fr-FR" altLang="zh-CN" sz="1100" b="1" dirty="0">
                <a:latin typeface="+mn-ea"/>
              </a:rPr>
              <a:t>    cout &lt;&lt; setiosflags(ios::scientific) &lt;&lt; f1 &lt;&lt; ' ' &lt;&lt; f2 &lt;&lt; endl;    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2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fr-FR" altLang="zh-CN" sz="1100" b="1" dirty="0">
                <a:latin typeface="+mn-ea"/>
              </a:rPr>
              <a:t>    cout &lt;&lt; setiosflags(ios::</a:t>
            </a:r>
            <a:r>
              <a:rPr lang="en-US" altLang="zh-CN" sz="1100" b="1" dirty="0">
                <a:latin typeface="+mn-ea"/>
              </a:rPr>
              <a:t>fixed</a:t>
            </a:r>
            <a:r>
              <a:rPr lang="fr-FR" altLang="zh-CN" sz="1100" b="1" dirty="0">
                <a:latin typeface="+mn-ea"/>
              </a:rPr>
              <a:t>) &lt;&lt; f1 &lt;&lt; ' ' &lt;&lt; f2 &lt;&lt; endl;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</a:p>
          <a:p>
            <a:r>
              <a:rPr lang="en-US" altLang="zh-CN" sz="1100" b="1" dirty="0">
                <a:latin typeface="+mn-ea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4985497" cy="32099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</a:p>
          <a:p>
            <a:r>
              <a:rPr lang="en-US" altLang="zh-CN" sz="1100" b="1" dirty="0">
                <a:latin typeface="+mn-ea"/>
              </a:rPr>
              <a:t>int main()</a:t>
            </a:r>
          </a:p>
          <a:p>
            <a:r>
              <a:rPr lang="en-US" altLang="zh-CN" sz="1100" b="1" dirty="0">
                <a:latin typeface="+mn-ea"/>
              </a:rPr>
              <a:t>{</a:t>
            </a:r>
          </a:p>
          <a:p>
            <a:r>
              <a:rPr lang="en-US" altLang="zh-CN" sz="1100" b="1" dirty="0">
                <a:latin typeface="+mn-ea"/>
              </a:rPr>
              <a:t>    float f1 = 1234.5678F, f2 = 8765.4321F;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1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fr-FR" altLang="zh-CN" sz="1100" b="1" dirty="0">
                <a:latin typeface="+mn-ea"/>
              </a:rPr>
              <a:t>    cout &lt;&lt; setiosflags(ios::</a:t>
            </a:r>
            <a:r>
              <a:rPr lang="en-US" altLang="zh-CN" sz="1100" b="1" dirty="0">
                <a:latin typeface="+mn-ea"/>
              </a:rPr>
              <a:t>fixed</a:t>
            </a:r>
            <a:r>
              <a:rPr lang="fr-FR" altLang="zh-CN" sz="1100" b="1" dirty="0">
                <a:latin typeface="+mn-ea"/>
              </a:rPr>
              <a:t>) &lt;&lt; f1 &lt;&lt; ' ' &lt;&lt; f2 &lt;&lt; endl;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2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fr-FR" altLang="zh-CN" sz="1100" b="1" dirty="0">
                <a:latin typeface="+mn-ea"/>
              </a:rPr>
              <a:t>    cout &lt;&lt; setiosflags(ios::scientific) &lt;&lt; f1 &lt;&lt; ' ' &lt;&lt; f2 &lt;&lt; endl;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</a:p>
          <a:p>
            <a:r>
              <a:rPr lang="en-US" altLang="zh-CN" sz="1100" b="1" dirty="0">
                <a:latin typeface="+mn-ea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1BC6C0C-AEE3-4A6C-90FE-95B88A9ED498}"/>
              </a:ext>
            </a:extLst>
          </p:cNvPr>
          <p:cNvSpPr/>
          <p:nvPr/>
        </p:nvSpPr>
        <p:spPr bwMode="auto">
          <a:xfrm>
            <a:off x="596153" y="4533900"/>
            <a:ext cx="4981460" cy="20002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C615DC-9794-4F74-9CB7-ABF469B814F7}"/>
              </a:ext>
            </a:extLst>
          </p:cNvPr>
          <p:cNvSpPr/>
          <p:nvPr/>
        </p:nvSpPr>
        <p:spPr bwMode="auto">
          <a:xfrm>
            <a:off x="5577612" y="4533900"/>
            <a:ext cx="5257799" cy="20002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9D50D18F-4FF0-85F5-4DA5-855BFD425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589" y="5105377"/>
            <a:ext cx="3327571" cy="857294"/>
          </a:xfrm>
          <a:prstGeom prst="rect">
            <a:avLst/>
          </a:prstGeom>
        </p:spPr>
      </p:pic>
      <p:pic>
        <p:nvPicPr>
          <p:cNvPr id="5" name="图片 4" descr="图形用户界面, 文本, 应用程序&#10;&#10;描述已自动生成">
            <a:extLst>
              <a:ext uri="{FF2B5EF4-FFF2-40B4-BE49-F238E27FC236}">
                <a16:creationId xmlns:a16="http://schemas.microsoft.com/office/drawing/2014/main" id="{2A18CBDC-833F-62E7-9C44-205D5D360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424" y="5105377"/>
            <a:ext cx="3302170" cy="88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51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I.ios</a:t>
            </a:r>
            <a:r>
              <a:rPr lang="en-US" altLang="zh-CN" sz="1600" b="1" dirty="0">
                <a:latin typeface="+mn-ea"/>
              </a:rPr>
              <a:t>::fixed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的混合使用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在上一页的基础上将程序改正确，并给出截图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572124" y="1323974"/>
            <a:ext cx="526328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</a:p>
          <a:p>
            <a:r>
              <a:rPr lang="en-US" altLang="zh-CN" sz="1100" b="1" dirty="0">
                <a:latin typeface="+mn-ea"/>
              </a:rPr>
              <a:t>int main()</a:t>
            </a:r>
          </a:p>
          <a:p>
            <a:r>
              <a:rPr lang="en-US" altLang="zh-CN" sz="1100" b="1" dirty="0">
                <a:latin typeface="+mn-ea"/>
              </a:rPr>
              <a:t>{</a:t>
            </a:r>
          </a:p>
          <a:p>
            <a:r>
              <a:rPr lang="en-US" altLang="zh-CN" sz="1100" b="1" dirty="0">
                <a:latin typeface="+mn-ea"/>
              </a:rPr>
              <a:t>    float f1 = 1234.5678F, f2 = 8765.4321F;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1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fr-FR" altLang="zh-CN" sz="1100" b="1" dirty="0">
                <a:latin typeface="+mn-ea"/>
              </a:rPr>
              <a:t>    cout &lt;&lt; setiosflags(ios::scientific) &lt;&lt; f1 &lt;&lt; ' ' &lt;&lt; f2 &lt;&lt; endl;    </a:t>
            </a: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resetiosflags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::scientific);</a:t>
            </a:r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2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fr-FR" altLang="zh-CN" sz="1100" b="1" dirty="0">
                <a:latin typeface="+mn-ea"/>
              </a:rPr>
              <a:t>    cout &lt;&lt; setiosflags(ios::</a:t>
            </a:r>
            <a:r>
              <a:rPr lang="en-US" altLang="zh-CN" sz="1100" b="1" dirty="0">
                <a:latin typeface="+mn-ea"/>
              </a:rPr>
              <a:t>fixed</a:t>
            </a:r>
            <a:r>
              <a:rPr lang="fr-FR" altLang="zh-CN" sz="1100" b="1" dirty="0">
                <a:latin typeface="+mn-ea"/>
              </a:rPr>
              <a:t>) &lt;&lt; f1 &lt;&lt; ' ' &lt;&lt; f2 &lt;&lt; endl;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</a:p>
          <a:p>
            <a:r>
              <a:rPr lang="en-US" altLang="zh-CN" sz="1100" b="1" dirty="0">
                <a:latin typeface="+mn-ea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86629" y="1323973"/>
            <a:ext cx="499098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</a:p>
          <a:p>
            <a:r>
              <a:rPr lang="en-US" altLang="zh-CN" sz="1100" b="1" dirty="0">
                <a:latin typeface="+mn-ea"/>
              </a:rPr>
              <a:t>int main()</a:t>
            </a:r>
          </a:p>
          <a:p>
            <a:r>
              <a:rPr lang="en-US" altLang="zh-CN" sz="1100" b="1" dirty="0">
                <a:latin typeface="+mn-ea"/>
              </a:rPr>
              <a:t>{</a:t>
            </a:r>
          </a:p>
          <a:p>
            <a:r>
              <a:rPr lang="en-US" altLang="zh-CN" sz="1100" b="1" dirty="0">
                <a:latin typeface="+mn-ea"/>
              </a:rPr>
              <a:t>    float f1 = 1234.5678F, f2 = 8765.4321F;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1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fr-FR" altLang="zh-CN" sz="1100" b="1" dirty="0">
                <a:latin typeface="+mn-ea"/>
              </a:rPr>
              <a:t>    cout &lt;&lt; setiosflags(ios::</a:t>
            </a:r>
            <a:r>
              <a:rPr lang="en-US" altLang="zh-CN" sz="1100" b="1" dirty="0">
                <a:latin typeface="+mn-ea"/>
              </a:rPr>
              <a:t>fixed</a:t>
            </a:r>
            <a:r>
              <a:rPr lang="fr-FR" altLang="zh-CN" sz="1100" b="1" dirty="0">
                <a:latin typeface="+mn-ea"/>
              </a:rPr>
              <a:t>) &lt;&lt; f1 &lt;&lt; ' ' &lt;&lt; f2 &lt;&lt; endl;</a:t>
            </a:r>
          </a:p>
          <a:p>
            <a:r>
              <a:rPr lang="fr-FR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resetiosflags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::fixed);</a:t>
            </a:r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2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fr-FR" altLang="zh-CN" sz="1100" b="1" dirty="0">
                <a:latin typeface="+mn-ea"/>
              </a:rPr>
              <a:t>    cout &lt;&lt; setiosflags(ios::scientific) &lt;&lt; f1 &lt;&lt; ' ' &lt;&lt; f2 &lt;&lt; endl;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</a:p>
          <a:p>
            <a:r>
              <a:rPr lang="en-US" altLang="zh-CN" sz="1100" b="1" dirty="0">
                <a:latin typeface="+mn-ea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1BC6C0C-AEE3-4A6C-90FE-95B88A9ED498}"/>
              </a:ext>
            </a:extLst>
          </p:cNvPr>
          <p:cNvSpPr/>
          <p:nvPr/>
        </p:nvSpPr>
        <p:spPr bwMode="auto">
          <a:xfrm>
            <a:off x="586629" y="4533900"/>
            <a:ext cx="4985496" cy="10001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C615DC-9794-4F74-9CB7-ABF469B814F7}"/>
              </a:ext>
            </a:extLst>
          </p:cNvPr>
          <p:cNvSpPr/>
          <p:nvPr/>
        </p:nvSpPr>
        <p:spPr bwMode="auto">
          <a:xfrm>
            <a:off x="5572124" y="4533900"/>
            <a:ext cx="5263287" cy="10001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0FA0EC0-EC10-4F3D-A88F-5FF103AF9D13}"/>
              </a:ext>
            </a:extLst>
          </p:cNvPr>
          <p:cNvSpPr/>
          <p:nvPr/>
        </p:nvSpPr>
        <p:spPr bwMode="auto">
          <a:xfrm>
            <a:off x="586630" y="5534025"/>
            <a:ext cx="10248782" cy="1000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再强调一遍，先去读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P.5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，后续不再提示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如果想要在一个程序中同时显示</a:t>
            </a:r>
            <a:r>
              <a:rPr kumimoji="1" lang="en-US" altLang="zh-CN" sz="1600" b="1" dirty="0">
                <a:latin typeface="+mn-ea"/>
              </a:rPr>
              <a:t>fixed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scientific</a:t>
            </a:r>
            <a:r>
              <a:rPr kumimoji="1" lang="zh-CN" altLang="en-US" sz="1600" b="1" dirty="0">
                <a:latin typeface="+mn-ea"/>
              </a:rPr>
              <a:t>形式，需要在两者之间加入一句：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u="sng" dirty="0">
                <a:latin typeface="+mn-ea"/>
              </a:rPr>
              <a:t>                      </a:t>
            </a:r>
            <a:r>
              <a:rPr kumimoji="1" lang="en-US" altLang="zh-CN" sz="1600" b="1" u="sng" dirty="0" err="1">
                <a:latin typeface="+mn-ea"/>
              </a:rPr>
              <a:t>cout</a:t>
            </a:r>
            <a:r>
              <a:rPr kumimoji="1" lang="en-US" altLang="zh-CN" sz="1600" b="1" u="sng" dirty="0">
                <a:latin typeface="+mn-ea"/>
              </a:rPr>
              <a:t> &lt;&lt; </a:t>
            </a:r>
            <a:r>
              <a:rPr kumimoji="1" lang="en-US" altLang="zh-CN" sz="1600" b="1" u="sng" dirty="0" err="1">
                <a:latin typeface="+mn-ea"/>
              </a:rPr>
              <a:t>resetiosflags</a:t>
            </a:r>
            <a:r>
              <a:rPr kumimoji="1" lang="en-US" altLang="zh-CN" sz="1600" b="1" u="sng" dirty="0">
                <a:latin typeface="+mn-ea"/>
              </a:rPr>
              <a:t>(*);</a:t>
            </a:r>
            <a:r>
              <a:rPr kumimoji="1" lang="en-US" altLang="zh-CN" sz="1600" b="1" dirty="0">
                <a:latin typeface="+mn-ea"/>
              </a:rPr>
              <a:t>___________________________</a:t>
            </a:r>
          </a:p>
        </p:txBody>
      </p:sp>
      <p:pic>
        <p:nvPicPr>
          <p:cNvPr id="12" name="图片 11" descr="文本&#10;&#10;描述已自动生成">
            <a:extLst>
              <a:ext uri="{FF2B5EF4-FFF2-40B4-BE49-F238E27FC236}">
                <a16:creationId xmlns:a16="http://schemas.microsoft.com/office/drawing/2014/main" id="{779C28FB-A86A-0D17-9064-83D339626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110" y="4573655"/>
            <a:ext cx="2121009" cy="939848"/>
          </a:xfrm>
          <a:prstGeom prst="rect">
            <a:avLst/>
          </a:prstGeom>
        </p:spPr>
      </p:pic>
      <p:pic>
        <p:nvPicPr>
          <p:cNvPr id="14" name="图片 13" descr="文本&#10;&#10;描述已自动生成">
            <a:extLst>
              <a:ext uri="{FF2B5EF4-FFF2-40B4-BE49-F238E27FC236}">
                <a16:creationId xmlns:a16="http://schemas.microsoft.com/office/drawing/2014/main" id="{FCC9A707-DFE6-4DE2-0F38-DA2D1179C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606" y="4573655"/>
            <a:ext cx="2108308" cy="87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90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J.setw</a:t>
            </a:r>
            <a:r>
              <a:rPr lang="zh-CN" altLang="en-US" sz="1600" b="1" dirty="0">
                <a:latin typeface="+mn-ea"/>
              </a:rPr>
              <a:t>的基本使用 </a:t>
            </a:r>
            <a:r>
              <a:rPr lang="en-US" altLang="zh-CN" sz="1600" b="1" dirty="0">
                <a:latin typeface="+mn-ea"/>
              </a:rPr>
              <a:t>- (1)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717628" y="1323974"/>
            <a:ext cx="5117783" cy="35948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512551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int a = 12345;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"0         1         2         3" &lt;&lt; endl;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"0123456789012345678901234567890123456789"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(3) &lt;&lt; a &lt;&lt; '#'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(6) &lt;&lt; a &lt;&lt; '#'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&lt;&lt; '#'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(15) &lt;&lt; a &lt;&lt; '#'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5CE073-0217-4BFF-8DE1-C53D69470CA4}"/>
              </a:ext>
            </a:extLst>
          </p:cNvPr>
          <p:cNvSpPr/>
          <p:nvPr/>
        </p:nvSpPr>
        <p:spPr bwMode="auto">
          <a:xfrm>
            <a:off x="592114" y="4918841"/>
            <a:ext cx="10243297" cy="16153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setw</a:t>
            </a:r>
            <a:r>
              <a:rPr kumimoji="1" lang="zh-CN" altLang="en-US" sz="1600" b="1" dirty="0">
                <a:latin typeface="+mn-ea"/>
              </a:rPr>
              <a:t>指定的宽度是总宽度，当总宽度大于数据宽度时，显示规律为</a:t>
            </a:r>
            <a:r>
              <a:rPr kumimoji="1" lang="en-US" altLang="zh-CN" sz="1600" b="1" u="sng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 居中显示</a:t>
            </a:r>
            <a:r>
              <a:rPr kumimoji="1" lang="en-US" altLang="zh-CN" sz="1600" b="1" u="sng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；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                        当总宽度小于数据宽度时，显示规律为 </a:t>
            </a:r>
            <a:r>
              <a:rPr kumimoji="1" lang="en-US" altLang="zh-CN" sz="1600" b="1" u="sng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左对齐</a:t>
            </a:r>
            <a:r>
              <a:rPr kumimoji="1" lang="en-US" altLang="zh-CN" sz="1600" b="1" u="sng" dirty="0">
                <a:latin typeface="+mn-ea"/>
              </a:rPr>
              <a:t>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setw</a:t>
            </a:r>
            <a:r>
              <a:rPr kumimoji="1" lang="zh-CN" altLang="en-US" sz="1600" b="1" dirty="0">
                <a:latin typeface="+mn-ea"/>
              </a:rPr>
              <a:t>的设置后，对后面的</a:t>
            </a:r>
            <a:r>
              <a:rPr kumimoji="1" lang="en-US" altLang="zh-CN" sz="1600" b="1" u="sng" dirty="0">
                <a:latin typeface="+mn-ea"/>
              </a:rPr>
              <a:t>___</a:t>
            </a:r>
            <a:r>
              <a:rPr kumimoji="1" lang="zh-CN" altLang="en-US" sz="1600" b="1" u="sng" dirty="0">
                <a:latin typeface="+mn-ea"/>
              </a:rPr>
              <a:t>仅一个</a:t>
            </a:r>
            <a:r>
              <a:rPr kumimoji="1" lang="en-US" altLang="zh-CN" sz="1600" b="1" u="sng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数据有效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、程序最前面两行的输出，目的是什么？ 标示宽度数据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、每行输出的最后一个</a:t>
            </a:r>
            <a:r>
              <a:rPr kumimoji="1" lang="en-US" altLang="zh-CN" sz="1600" b="1" dirty="0">
                <a:latin typeface="+mn-ea"/>
              </a:rPr>
              <a:t>*</a:t>
            </a:r>
            <a:r>
              <a:rPr kumimoji="1" lang="zh-CN" altLang="en-US" sz="1600" b="1" dirty="0">
                <a:latin typeface="+mn-ea"/>
              </a:rPr>
              <a:t>，目的是什么？  标记每个设置的宽度结束位置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FE608FB5-59FA-ED09-48CD-628C97009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214" y="2089489"/>
            <a:ext cx="3092609" cy="11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53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J.setw</a:t>
            </a:r>
            <a:r>
              <a:rPr lang="zh-CN" altLang="en-US" sz="1600" b="1" dirty="0">
                <a:latin typeface="+mn-ea"/>
              </a:rPr>
              <a:t>的基本使用 </a:t>
            </a:r>
            <a:r>
              <a:rPr lang="en-US" altLang="zh-CN" sz="1600" b="1" dirty="0">
                <a:latin typeface="+mn-ea"/>
              </a:rPr>
              <a:t>- (2)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717628" y="1323974"/>
            <a:ext cx="5117783" cy="35948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512551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double a = 0.123456789012345;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"0         1         2         3" &lt;&lt; endl;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"0123456789012345678901234567890123456789"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(6) &lt;&lt; a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(9) &lt;&lt; a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(15) &lt;&lt; a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(30) &lt;&lt; a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5CE073-0217-4BFF-8DE1-C53D69470CA4}"/>
              </a:ext>
            </a:extLst>
          </p:cNvPr>
          <p:cNvSpPr/>
          <p:nvPr/>
        </p:nvSpPr>
        <p:spPr bwMode="auto">
          <a:xfrm>
            <a:off x="592114" y="4918841"/>
            <a:ext cx="10243297" cy="16153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setw</a:t>
            </a:r>
            <a:r>
              <a:rPr kumimoji="1" lang="zh-CN" altLang="en-US" sz="1600" b="1" dirty="0">
                <a:latin typeface="+mn-ea"/>
              </a:rPr>
              <a:t>指定的宽度是总宽度，对于实型数据，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包含</a:t>
            </a:r>
            <a:r>
              <a:rPr kumimoji="1" lang="en-US" altLang="zh-CN" sz="1600" b="1" u="sng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包含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不包含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小数点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5E2E0A6A-A165-2D00-1462-035E13EEE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689" y="1946596"/>
            <a:ext cx="3111660" cy="117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44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K.setw+setfill</a:t>
            </a:r>
            <a:r>
              <a:rPr lang="zh-CN" altLang="en-US" sz="1600" b="1" dirty="0">
                <a:latin typeface="+mn-ea"/>
              </a:rPr>
              <a:t>的使用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66810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int a = 12345;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"0         1         2         3" &lt;&lt; endl;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"0123456789012345678901234567890123456789"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setfill</a:t>
            </a:r>
            <a:r>
              <a:rPr lang="en-US" altLang="zh-CN" sz="1200" b="1" dirty="0">
                <a:latin typeface="+mn-ea"/>
              </a:rPr>
              <a:t>('=')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&lt;&lt; '#'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(15) &lt;&lt; </a:t>
            </a:r>
            <a:r>
              <a:rPr lang="en-US" altLang="zh-CN" sz="1200" b="1" dirty="0" err="1">
                <a:latin typeface="+mn-ea"/>
              </a:rPr>
              <a:t>setfill</a:t>
            </a:r>
            <a:r>
              <a:rPr lang="en-US" altLang="zh-CN" sz="1200" b="1" dirty="0">
                <a:latin typeface="+mn-ea"/>
              </a:rPr>
              <a:t>('-') &lt;&lt; a &lt;&lt; '#'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9CDD72-FB4B-410F-AA54-02896F718219}"/>
              </a:ext>
            </a:extLst>
          </p:cNvPr>
          <p:cNvSpPr/>
          <p:nvPr/>
        </p:nvSpPr>
        <p:spPr bwMode="auto">
          <a:xfrm>
            <a:off x="7273158" y="1323972"/>
            <a:ext cx="3562254" cy="33321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88076" y="4656083"/>
            <a:ext cx="10247336" cy="18780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setfill</a:t>
            </a:r>
            <a:r>
              <a:rPr kumimoji="1" lang="zh-CN" altLang="en-US" sz="1600" b="1" dirty="0">
                <a:latin typeface="+mn-ea"/>
              </a:rPr>
              <a:t>的作用是</a:t>
            </a:r>
            <a:r>
              <a:rPr kumimoji="1" lang="en-US" altLang="zh-CN" sz="1600" b="1" u="sng" dirty="0">
                <a:latin typeface="+mn-ea"/>
              </a:rPr>
              <a:t>__ _</a:t>
            </a:r>
            <a:r>
              <a:rPr kumimoji="1" lang="zh-CN" altLang="en-US" sz="1600" b="1" u="sng" dirty="0">
                <a:latin typeface="+mn-ea"/>
              </a:rPr>
              <a:t>设置填充字符</a:t>
            </a:r>
            <a:r>
              <a:rPr kumimoji="1" lang="en-US" altLang="zh-CN" sz="1600" b="1" u="sng" dirty="0">
                <a:latin typeface="+mn-ea"/>
              </a:rPr>
              <a:t>___________________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setfill</a:t>
            </a:r>
            <a:r>
              <a:rPr kumimoji="1" lang="zh-CN" altLang="en-US" sz="1600" b="1" dirty="0">
                <a:latin typeface="+mn-ea"/>
              </a:rPr>
              <a:t>的设置后，对后面的</a:t>
            </a:r>
            <a:r>
              <a:rPr kumimoji="1" lang="en-US" altLang="zh-CN" sz="1600" b="1" u="sng" dirty="0">
                <a:latin typeface="+mn-ea"/>
              </a:rPr>
              <a:t>__ </a:t>
            </a:r>
            <a:r>
              <a:rPr kumimoji="1" lang="zh-CN" altLang="en-US" sz="1600" b="1" u="sng" dirty="0">
                <a:latin typeface="+mn-ea"/>
              </a:rPr>
              <a:t>仅一个</a:t>
            </a:r>
            <a:r>
              <a:rPr kumimoji="1" lang="en-US" altLang="zh-CN" sz="1600" b="1" u="sng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数据有效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、解释为什么第</a:t>
            </a: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行的第</a:t>
            </a: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个数</a:t>
            </a:r>
            <a:r>
              <a:rPr kumimoji="1" lang="en-US" altLang="zh-CN" sz="1600" b="1" dirty="0">
                <a:latin typeface="+mn-ea"/>
              </a:rPr>
              <a:t>(12346)</a:t>
            </a:r>
            <a:r>
              <a:rPr kumimoji="1" lang="zh-CN" altLang="en-US" sz="1600" b="1" dirty="0">
                <a:latin typeface="+mn-ea"/>
              </a:rPr>
              <a:t>前面没有</a:t>
            </a:r>
            <a:r>
              <a:rPr kumimoji="1" lang="en-US" altLang="zh-CN" sz="1600" b="1" dirty="0">
                <a:latin typeface="+mn-ea"/>
              </a:rPr>
              <a:t>-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en-US" altLang="zh-CN" sz="1600" b="1" dirty="0" err="1">
                <a:latin typeface="+mn-ea"/>
              </a:rPr>
              <a:t>setfill</a:t>
            </a:r>
            <a:r>
              <a:rPr kumimoji="1" lang="zh-CN" altLang="en-US" sz="1600" b="1" dirty="0">
                <a:latin typeface="+mn-ea"/>
              </a:rPr>
              <a:t>只对后面的一个数据有效，而</a:t>
            </a:r>
            <a:r>
              <a:rPr kumimoji="1" lang="en-US" altLang="zh-CN" sz="1600" b="1" dirty="0">
                <a:latin typeface="+mn-ea"/>
              </a:rPr>
              <a:t>a + 1</a:t>
            </a:r>
            <a:r>
              <a:rPr kumimoji="1" lang="zh-CN" altLang="en-US" sz="1600" b="1" dirty="0">
                <a:latin typeface="+mn-ea"/>
              </a:rPr>
              <a:t>前无</a:t>
            </a:r>
            <a:r>
              <a:rPr kumimoji="1" lang="en-US" altLang="zh-CN" sz="1600" b="1" dirty="0" err="1">
                <a:latin typeface="+mn-ea"/>
              </a:rPr>
              <a:t>setfill</a:t>
            </a:r>
            <a:r>
              <a:rPr kumimoji="1" lang="en-US" altLang="zh-CN" sz="1600" b="1" dirty="0">
                <a:latin typeface="+mn-ea"/>
              </a:rPr>
              <a:t>(’-’)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34C9822C-5B81-3F69-5902-3786B4313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806" y="2052948"/>
            <a:ext cx="3098959" cy="83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13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L.setw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en-US" altLang="zh-CN" sz="1600" b="1" dirty="0" err="1">
                <a:latin typeface="+mn-ea"/>
              </a:rPr>
              <a:t>setfill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::left/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</a:t>
            </a:r>
            <a:r>
              <a:rPr lang="zh-CN" altLang="en-US" sz="1600" b="1" dirty="0">
                <a:latin typeface="+mn-ea"/>
              </a:rPr>
              <a:t>的混合使用 </a:t>
            </a:r>
            <a:r>
              <a:rPr lang="en-US" altLang="zh-CN" sz="1600" b="1" dirty="0">
                <a:latin typeface="+mn-ea"/>
              </a:rPr>
              <a:t>- (1)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92115" y="3832160"/>
            <a:ext cx="6901761" cy="27019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int a = 12345;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"0         1         2         3"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"0123456789012345678901234567890123456789"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setfill</a:t>
            </a:r>
            <a:r>
              <a:rPr lang="en-US" altLang="zh-CN" sz="1200" b="1" dirty="0">
                <a:latin typeface="+mn-ea"/>
              </a:rPr>
              <a:t>('=')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&lt;&lt; '#'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::left);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setfill</a:t>
            </a:r>
            <a:r>
              <a:rPr lang="en-US" altLang="zh-CN" sz="1200" b="1" dirty="0">
                <a:latin typeface="+mn-ea"/>
              </a:rPr>
              <a:t>('=')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&lt;&lt; '#'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6901761" cy="25081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</a:p>
          <a:p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</a:p>
          <a:p>
            <a:r>
              <a:rPr lang="en-US" altLang="zh-CN" sz="1100" b="1" dirty="0">
                <a:latin typeface="+mn-ea"/>
              </a:rPr>
              <a:t>int main()</a:t>
            </a:r>
          </a:p>
          <a:p>
            <a:r>
              <a:rPr lang="en-US" altLang="zh-CN" sz="1100" b="1" dirty="0">
                <a:latin typeface="+mn-ea"/>
              </a:rPr>
              <a:t>{</a:t>
            </a:r>
          </a:p>
          <a:p>
            <a:r>
              <a:rPr lang="en-US" altLang="zh-CN" sz="1100" b="1" dirty="0">
                <a:latin typeface="+mn-ea"/>
              </a:rPr>
              <a:t>    int a = 12345;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         1         2         3"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"0123456789012345678901234567890123456789"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return 0;</a:t>
            </a:r>
          </a:p>
          <a:p>
            <a:r>
              <a:rPr lang="en-US" altLang="zh-CN" sz="11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2164CD-4F8F-4A0F-B90D-84749264FDD1}"/>
              </a:ext>
            </a:extLst>
          </p:cNvPr>
          <p:cNvSpPr/>
          <p:nvPr/>
        </p:nvSpPr>
        <p:spPr bwMode="auto">
          <a:xfrm>
            <a:off x="7493876" y="1323973"/>
            <a:ext cx="3341536" cy="25081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0BA480-9B03-4433-A2D5-0CAC0E7C79E2}"/>
              </a:ext>
            </a:extLst>
          </p:cNvPr>
          <p:cNvSpPr/>
          <p:nvPr/>
        </p:nvSpPr>
        <p:spPr bwMode="auto">
          <a:xfrm>
            <a:off x="7493876" y="3832158"/>
            <a:ext cx="3341536" cy="27019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3B780A1-11FE-4A73-8A14-82B7DDA2A631}"/>
              </a:ext>
            </a:extLst>
          </p:cNvPr>
          <p:cNvSpPr/>
          <p:nvPr/>
        </p:nvSpPr>
        <p:spPr bwMode="auto">
          <a:xfrm>
            <a:off x="2854273" y="3832157"/>
            <a:ext cx="4643641" cy="942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ios</a:t>
            </a:r>
            <a:r>
              <a:rPr kumimoji="1" lang="en-US" altLang="zh-CN" sz="1600" b="1" dirty="0">
                <a:latin typeface="+mn-ea"/>
              </a:rPr>
              <a:t>::left</a:t>
            </a:r>
            <a:r>
              <a:rPr kumimoji="1" lang="zh-CN" altLang="en-US" sz="1600" b="1" dirty="0">
                <a:latin typeface="+mn-ea"/>
              </a:rPr>
              <a:t>的作用是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输出数据左对齐</a:t>
            </a:r>
            <a:r>
              <a:rPr kumimoji="1" lang="en-US" altLang="zh-CN" sz="1600" b="1" u="sng" dirty="0">
                <a:latin typeface="+mn-ea"/>
              </a:rPr>
              <a:t>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、如果不设置，缺省是</a:t>
            </a:r>
            <a:r>
              <a:rPr kumimoji="1" lang="en-US" altLang="zh-CN" sz="1600" b="1" u="sng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右对齐</a:t>
            </a:r>
            <a:r>
              <a:rPr kumimoji="1" lang="en-US" altLang="zh-CN" sz="1600" b="1" u="sng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左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右对齐</a:t>
            </a:r>
            <a:r>
              <a:rPr kumimoji="1" lang="en-US" altLang="zh-CN" sz="1600" b="1" dirty="0">
                <a:latin typeface="+mn-ea"/>
              </a:rPr>
              <a:t>)</a:t>
            </a:r>
          </a:p>
        </p:txBody>
      </p:sp>
      <p:pic>
        <p:nvPicPr>
          <p:cNvPr id="3" name="图片 2" descr="图形用户界面, 文本&#10;&#10;描述已自动生成">
            <a:extLst>
              <a:ext uri="{FF2B5EF4-FFF2-40B4-BE49-F238E27FC236}">
                <a16:creationId xmlns:a16="http://schemas.microsoft.com/office/drawing/2014/main" id="{2C6BC66A-DA56-6F90-9127-A5A79F57E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690" y="2149419"/>
            <a:ext cx="3079908" cy="857294"/>
          </a:xfrm>
          <a:prstGeom prst="rect">
            <a:avLst/>
          </a:prstGeom>
        </p:spPr>
      </p:pic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1CCC69F3-3AB9-1FC6-2AD2-1F2F820F2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690" y="4748157"/>
            <a:ext cx="3079908" cy="86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4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8297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L.setw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en-US" altLang="zh-CN" sz="1600" b="1" dirty="0" err="1">
                <a:latin typeface="+mn-ea"/>
              </a:rPr>
              <a:t>setfill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::left/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</a:t>
            </a:r>
            <a:r>
              <a:rPr lang="zh-CN" altLang="en-US" sz="1600" b="1" dirty="0">
                <a:latin typeface="+mn-ea"/>
              </a:rPr>
              <a:t>的混合使用 </a:t>
            </a:r>
            <a:r>
              <a:rPr lang="en-US" altLang="zh-CN" sz="1600" b="1" dirty="0">
                <a:latin typeface="+mn-ea"/>
              </a:rPr>
              <a:t>- (2) - </a:t>
            </a:r>
            <a:r>
              <a:rPr lang="zh-CN" altLang="en-US" sz="1600" b="1" dirty="0">
                <a:latin typeface="+mn-ea"/>
              </a:rPr>
              <a:t>同时使用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错误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6897723" cy="27855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</a:p>
          <a:p>
            <a:r>
              <a:rPr lang="en-US" altLang="zh-CN" sz="1100" b="1" dirty="0">
                <a:latin typeface="+mn-ea"/>
              </a:rPr>
              <a:t>using namespace std;</a:t>
            </a:r>
          </a:p>
          <a:p>
            <a:r>
              <a:rPr lang="en-US" altLang="zh-CN" sz="1100" b="1" dirty="0">
                <a:latin typeface="+mn-ea"/>
              </a:rPr>
              <a:t>int main()</a:t>
            </a:r>
          </a:p>
          <a:p>
            <a:r>
              <a:rPr lang="en-US" altLang="zh-CN" sz="1100" b="1" dirty="0">
                <a:latin typeface="+mn-ea"/>
              </a:rPr>
              <a:t>{</a:t>
            </a:r>
          </a:p>
          <a:p>
            <a:r>
              <a:rPr lang="en-US" altLang="zh-CN" sz="1100" b="1" dirty="0">
                <a:latin typeface="+mn-ea"/>
              </a:rPr>
              <a:t>    int a = 12345;</a:t>
            </a:r>
          </a:p>
          <a:p>
            <a:r>
              <a:rPr lang="fr-FR" altLang="zh-CN" sz="1100" b="1" dirty="0">
                <a:latin typeface="+mn-ea"/>
              </a:rPr>
              <a:t>    cout &lt;&lt; "0         1         2         3" &lt;&lt; endl;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"0123456789012345678901234567890123456789"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右对齐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::right)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return 0;</a:t>
            </a:r>
          </a:p>
          <a:p>
            <a:r>
              <a:rPr lang="en-US" altLang="zh-CN" sz="11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2164CD-4F8F-4A0F-B90D-84749264FDD1}"/>
              </a:ext>
            </a:extLst>
          </p:cNvPr>
          <p:cNvSpPr/>
          <p:nvPr/>
        </p:nvSpPr>
        <p:spPr bwMode="auto">
          <a:xfrm>
            <a:off x="7489838" y="1323972"/>
            <a:ext cx="3345574" cy="27855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0BA480-9B03-4433-A2D5-0CAC0E7C79E2}"/>
              </a:ext>
            </a:extLst>
          </p:cNvPr>
          <p:cNvSpPr/>
          <p:nvPr/>
        </p:nvSpPr>
        <p:spPr bwMode="auto">
          <a:xfrm>
            <a:off x="7489838" y="4109545"/>
            <a:ext cx="3345574" cy="2424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01A248-64DE-4177-A73B-DD4C6923EDAB}"/>
              </a:ext>
            </a:extLst>
          </p:cNvPr>
          <p:cNvSpPr/>
          <p:nvPr/>
        </p:nvSpPr>
        <p:spPr bwMode="auto">
          <a:xfrm>
            <a:off x="592115" y="4109545"/>
            <a:ext cx="6897723" cy="2424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</a:p>
          <a:p>
            <a:r>
              <a:rPr lang="en-US" altLang="zh-CN" sz="1100" b="1" dirty="0">
                <a:latin typeface="+mn-ea"/>
              </a:rPr>
              <a:t>using namespace std;</a:t>
            </a:r>
          </a:p>
          <a:p>
            <a:r>
              <a:rPr lang="en-US" altLang="zh-CN" sz="1100" b="1" dirty="0">
                <a:latin typeface="+mn-ea"/>
              </a:rPr>
              <a:t>int main()</a:t>
            </a:r>
          </a:p>
          <a:p>
            <a:r>
              <a:rPr lang="en-US" altLang="zh-CN" sz="1100" b="1" dirty="0">
                <a:latin typeface="+mn-ea"/>
              </a:rPr>
              <a:t>{</a:t>
            </a:r>
          </a:p>
          <a:p>
            <a:r>
              <a:rPr lang="en-US" altLang="zh-CN" sz="1100" b="1" dirty="0">
                <a:latin typeface="+mn-ea"/>
              </a:rPr>
              <a:t>    int a = 12345;</a:t>
            </a:r>
          </a:p>
          <a:p>
            <a:r>
              <a:rPr lang="fr-FR" altLang="zh-CN" sz="1100" b="1" dirty="0">
                <a:latin typeface="+mn-ea"/>
              </a:rPr>
              <a:t>    cout &lt;&lt; "0         1         2         3" &lt;&lt; endl;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"0123456789012345678901234567890123456789"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右对齐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::right)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return 0;</a:t>
            </a:r>
          </a:p>
          <a:p>
            <a:r>
              <a:rPr lang="en-US" altLang="zh-CN" sz="1100" b="1" dirty="0">
                <a:latin typeface="+mn-ea"/>
              </a:rPr>
              <a:t>}</a:t>
            </a:r>
          </a:p>
        </p:txBody>
      </p:sp>
      <p:pic>
        <p:nvPicPr>
          <p:cNvPr id="4" name="图片 3" descr="图形用户界面, 文本, 应用程序, 聊天或短信&#10;&#10;描述已自动生成">
            <a:extLst>
              <a:ext uri="{FF2B5EF4-FFF2-40B4-BE49-F238E27FC236}">
                <a16:creationId xmlns:a16="http://schemas.microsoft.com/office/drawing/2014/main" id="{B140FD9B-11F9-855F-3DB3-5D78921A3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145" y="2208731"/>
            <a:ext cx="3098959" cy="1016052"/>
          </a:xfrm>
          <a:prstGeom prst="rect">
            <a:avLst/>
          </a:prstGeom>
        </p:spPr>
      </p:pic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1E85A1C6-9207-46B2-9C34-866E65906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145" y="4896375"/>
            <a:ext cx="3073558" cy="85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50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5340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L.setw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en-US" altLang="zh-CN" sz="1600" b="1" dirty="0" err="1">
                <a:latin typeface="+mn-ea"/>
              </a:rPr>
              <a:t>setfill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::left/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</a:t>
            </a:r>
            <a:r>
              <a:rPr lang="zh-CN" altLang="en-US" sz="1600" b="1" dirty="0">
                <a:latin typeface="+mn-ea"/>
              </a:rPr>
              <a:t>的混合使用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在上一页的基础上将程序改正确，并给出截图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2"/>
            <a:ext cx="6897723" cy="29432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</a:p>
          <a:p>
            <a:r>
              <a:rPr lang="en-US" altLang="zh-CN" sz="1100" b="1" dirty="0">
                <a:latin typeface="+mn-ea"/>
              </a:rPr>
              <a:t>using namespace std;</a:t>
            </a:r>
          </a:p>
          <a:p>
            <a:r>
              <a:rPr lang="en-US" altLang="zh-CN" sz="1100" b="1" dirty="0">
                <a:latin typeface="+mn-ea"/>
              </a:rPr>
              <a:t>int main()</a:t>
            </a:r>
          </a:p>
          <a:p>
            <a:r>
              <a:rPr lang="en-US" altLang="zh-CN" sz="1100" b="1" dirty="0">
                <a:latin typeface="+mn-ea"/>
              </a:rPr>
              <a:t>{</a:t>
            </a:r>
          </a:p>
          <a:p>
            <a:r>
              <a:rPr lang="en-US" altLang="zh-CN" sz="1100" b="1" dirty="0">
                <a:latin typeface="+mn-ea"/>
              </a:rPr>
              <a:t>    int a = 12345;</a:t>
            </a:r>
          </a:p>
          <a:p>
            <a:r>
              <a:rPr lang="fr-FR" altLang="zh-CN" sz="1100" b="1" dirty="0">
                <a:latin typeface="+mn-ea"/>
              </a:rPr>
              <a:t>    cout &lt;&lt; "0         1         2         3" &lt;&lt; endl;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"0123456789012345678901234567890123456789"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右对齐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::right)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resetiosflags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::right);</a:t>
            </a: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return 0;</a:t>
            </a:r>
          </a:p>
          <a:p>
            <a:r>
              <a:rPr lang="en-US" altLang="zh-CN" sz="11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2164CD-4F8F-4A0F-B90D-84749264FDD1}"/>
              </a:ext>
            </a:extLst>
          </p:cNvPr>
          <p:cNvSpPr/>
          <p:nvPr/>
        </p:nvSpPr>
        <p:spPr bwMode="auto">
          <a:xfrm>
            <a:off x="7489838" y="1323972"/>
            <a:ext cx="3345574" cy="29432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0BA480-9B03-4433-A2D5-0CAC0E7C79E2}"/>
              </a:ext>
            </a:extLst>
          </p:cNvPr>
          <p:cNvSpPr/>
          <p:nvPr/>
        </p:nvSpPr>
        <p:spPr bwMode="auto">
          <a:xfrm>
            <a:off x="7489838" y="4267199"/>
            <a:ext cx="3345574" cy="2590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01A248-64DE-4177-A73B-DD4C6923EDAB}"/>
              </a:ext>
            </a:extLst>
          </p:cNvPr>
          <p:cNvSpPr/>
          <p:nvPr/>
        </p:nvSpPr>
        <p:spPr bwMode="auto">
          <a:xfrm>
            <a:off x="592115" y="4273374"/>
            <a:ext cx="6897723" cy="25846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</a:p>
          <a:p>
            <a:r>
              <a:rPr lang="en-US" altLang="zh-CN" sz="1100" b="1" dirty="0">
                <a:latin typeface="+mn-ea"/>
              </a:rPr>
              <a:t>using namespace std;</a:t>
            </a:r>
          </a:p>
          <a:p>
            <a:r>
              <a:rPr lang="en-US" altLang="zh-CN" sz="1100" b="1" dirty="0">
                <a:latin typeface="+mn-ea"/>
              </a:rPr>
              <a:t>int main()</a:t>
            </a:r>
          </a:p>
          <a:p>
            <a:r>
              <a:rPr lang="en-US" altLang="zh-CN" sz="1100" b="1" dirty="0">
                <a:latin typeface="+mn-ea"/>
              </a:rPr>
              <a:t>{</a:t>
            </a:r>
          </a:p>
          <a:p>
            <a:r>
              <a:rPr lang="en-US" altLang="zh-CN" sz="1100" b="1" dirty="0">
                <a:latin typeface="+mn-ea"/>
              </a:rPr>
              <a:t>    int a = 12345;</a:t>
            </a:r>
          </a:p>
          <a:p>
            <a:r>
              <a:rPr lang="fr-FR" altLang="zh-CN" sz="1100" b="1" dirty="0">
                <a:latin typeface="+mn-ea"/>
              </a:rPr>
              <a:t>    cout &lt;&lt; "0         1         2         3" &lt;&lt; endl;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"0123456789012345678901234567890123456789"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右对齐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::right)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resetiosflags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::right);</a:t>
            </a: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return 0;</a:t>
            </a:r>
          </a:p>
          <a:p>
            <a:r>
              <a:rPr lang="en-US" altLang="zh-CN" sz="1100" b="1" dirty="0">
                <a:latin typeface="+mn-ea"/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49093D-B3B1-4293-9381-7327E5A68609}"/>
              </a:ext>
            </a:extLst>
          </p:cNvPr>
          <p:cNvSpPr/>
          <p:nvPr/>
        </p:nvSpPr>
        <p:spPr bwMode="auto">
          <a:xfrm>
            <a:off x="2574532" y="4267199"/>
            <a:ext cx="4915306" cy="840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如果想要</a:t>
            </a:r>
            <a:r>
              <a:rPr kumimoji="1" lang="en-US" altLang="zh-CN" sz="1200" b="1" dirty="0">
                <a:latin typeface="+mn-ea"/>
              </a:rPr>
              <a:t>right</a:t>
            </a:r>
            <a:r>
              <a:rPr kumimoji="1" lang="zh-CN" altLang="en-US" sz="1200" b="1" dirty="0">
                <a:latin typeface="+mn-ea"/>
              </a:rPr>
              <a:t>对齐后再</a:t>
            </a:r>
            <a:r>
              <a:rPr kumimoji="1" lang="en-US" altLang="zh-CN" sz="1200" b="1" dirty="0">
                <a:latin typeface="+mn-ea"/>
              </a:rPr>
              <a:t>left</a:t>
            </a:r>
            <a:r>
              <a:rPr kumimoji="1" lang="zh-CN" altLang="en-US" sz="1200" b="1" dirty="0">
                <a:latin typeface="+mn-ea"/>
              </a:rPr>
              <a:t>对齐，需要在两者之间加入一句：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u="sng" dirty="0">
                <a:latin typeface="+mn-ea"/>
              </a:rPr>
              <a:t>___</a:t>
            </a:r>
            <a:r>
              <a:rPr kumimoji="1" lang="en-US" altLang="zh-CN" sz="1200" b="1" u="sng" dirty="0" err="1">
                <a:latin typeface="+mn-ea"/>
              </a:rPr>
              <a:t>cout</a:t>
            </a:r>
            <a:r>
              <a:rPr kumimoji="1" lang="en-US" altLang="zh-CN" sz="1200" b="1" u="sng" dirty="0">
                <a:latin typeface="+mn-ea"/>
              </a:rPr>
              <a:t> &lt;&lt; </a:t>
            </a:r>
            <a:r>
              <a:rPr kumimoji="1" lang="en-US" altLang="zh-CN" sz="1200" b="1" u="sng" dirty="0" err="1">
                <a:latin typeface="+mn-ea"/>
              </a:rPr>
              <a:t>resetiosflags</a:t>
            </a:r>
            <a:r>
              <a:rPr kumimoji="1" lang="en-US" altLang="zh-CN" sz="1200" b="1" u="sng" dirty="0">
                <a:latin typeface="+mn-ea"/>
              </a:rPr>
              <a:t>(</a:t>
            </a:r>
            <a:r>
              <a:rPr kumimoji="1" lang="en-US" altLang="zh-CN" sz="1200" b="1" u="sng" dirty="0" err="1">
                <a:latin typeface="+mn-ea"/>
              </a:rPr>
              <a:t>ios</a:t>
            </a:r>
            <a:r>
              <a:rPr kumimoji="1" lang="en-US" altLang="zh-CN" sz="1200" b="1" u="sng" dirty="0">
                <a:latin typeface="+mn-ea"/>
              </a:rPr>
              <a:t>::right);______________</a:t>
            </a:r>
          </a:p>
        </p:txBody>
      </p:sp>
      <p:pic>
        <p:nvPicPr>
          <p:cNvPr id="13" name="图片 12" descr="文本&#10;&#10;描述已自动生成">
            <a:extLst>
              <a:ext uri="{FF2B5EF4-FFF2-40B4-BE49-F238E27FC236}">
                <a16:creationId xmlns:a16="http://schemas.microsoft.com/office/drawing/2014/main" id="{98790130-3978-4014-EE5D-9820A80AC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218" y="2106919"/>
            <a:ext cx="3168813" cy="1028753"/>
          </a:xfrm>
          <a:prstGeom prst="rect">
            <a:avLst/>
          </a:prstGeom>
        </p:spPr>
      </p:pic>
      <p:pic>
        <p:nvPicPr>
          <p:cNvPr id="15" name="图片 14" descr="图形用户界面, 文本, 应用程序, 聊天或短信&#10;&#10;描述已自动生成">
            <a:extLst>
              <a:ext uri="{FF2B5EF4-FFF2-40B4-BE49-F238E27FC236}">
                <a16:creationId xmlns:a16="http://schemas.microsoft.com/office/drawing/2014/main" id="{1FC97A09-A2E8-96E7-1E5F-2A1429ED6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495" y="4996788"/>
            <a:ext cx="3086259" cy="86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35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2214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基本要求：从键盘输入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进制数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5772F63-C142-43E7-B13D-87DC0D16BE02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short a;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hex &gt;&gt; a;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</a:t>
            </a:r>
            <a:r>
              <a:rPr lang="en-US" altLang="zh-CN" sz="1600" b="1" dirty="0" err="1">
                <a:latin typeface="+mn-ea"/>
              </a:rPr>
              <a:t>dec</a:t>
            </a:r>
            <a:r>
              <a:rPr lang="en-US" altLang="zh-CN" sz="1600" b="1" dirty="0">
                <a:latin typeface="+mn-ea"/>
              </a:rPr>
              <a:t>:" &lt;&lt; </a:t>
            </a:r>
            <a:r>
              <a:rPr lang="en-US" altLang="zh-CN" sz="1600" b="1" dirty="0" err="1">
                <a:latin typeface="+mn-ea"/>
              </a:rPr>
              <a:t>dec</a:t>
            </a:r>
            <a:r>
              <a:rPr lang="en-US" altLang="zh-CN" sz="1600" b="1" dirty="0">
                <a:latin typeface="+mn-ea"/>
              </a:rPr>
              <a:t>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"hex:" &lt;&lt; hex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"oct:" &lt;&lt; oct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D4FF99D-558A-46DC-B3D6-DF68BA966D2E}"/>
              </a:ext>
            </a:extLst>
          </p:cNvPr>
          <p:cNvSpPr/>
          <p:nvPr/>
        </p:nvSpPr>
        <p:spPr bwMode="auto">
          <a:xfrm>
            <a:off x="4953000" y="1323974"/>
            <a:ext cx="58824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1a2b↙ </a:t>
            </a:r>
            <a:r>
              <a:rPr kumimoji="1" lang="zh-CN" altLang="en-US" sz="1600" b="1" dirty="0">
                <a:latin typeface="+mn-ea"/>
              </a:rPr>
              <a:t>（合理正数）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a1b2↙</a:t>
            </a:r>
            <a:r>
              <a:rPr kumimoji="1" lang="zh-CN" altLang="en-US" sz="1600" b="1" dirty="0">
                <a:latin typeface="+mn-ea"/>
              </a:rPr>
              <a:t> （超上限但未超同类型的</a:t>
            </a:r>
            <a:r>
              <a:rPr kumimoji="1" lang="en-US" altLang="zh-CN" sz="1600" b="1" dirty="0">
                <a:latin typeface="+mn-ea"/>
              </a:rPr>
              <a:t>unsigned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 err="1">
                <a:latin typeface="+mn-ea"/>
              </a:rPr>
              <a:t>fffff</a:t>
            </a:r>
            <a:r>
              <a:rPr kumimoji="1" lang="en-US" altLang="zh-CN" sz="1600" b="1" dirty="0">
                <a:latin typeface="+mn-ea"/>
              </a:rPr>
              <a:t>↙</a:t>
            </a:r>
            <a:r>
              <a:rPr kumimoji="1" lang="zh-CN" altLang="en-US" sz="1600" b="1" dirty="0">
                <a:latin typeface="+mn-ea"/>
              </a:rPr>
              <a:t> （超上限且超过同类型的</a:t>
            </a:r>
            <a:r>
              <a:rPr kumimoji="1" lang="en-US" altLang="zh-CN" sz="1600" b="1" dirty="0">
                <a:latin typeface="+mn-ea"/>
              </a:rPr>
              <a:t>unsigned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-1a2b↙</a:t>
            </a:r>
            <a:r>
              <a:rPr kumimoji="1" lang="zh-CN" altLang="en-US" sz="1600" b="1" dirty="0">
                <a:latin typeface="+mn-ea"/>
              </a:rPr>
              <a:t>（合理负数）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</a:t>
            </a:r>
            <a:r>
              <a:rPr kumimoji="1" lang="en-US" altLang="zh-CN" sz="1600" b="1" dirty="0" err="1">
                <a:latin typeface="+mn-ea"/>
              </a:rPr>
              <a:t>fffff</a:t>
            </a:r>
            <a:r>
              <a:rPr kumimoji="1" lang="en-US" altLang="zh-CN" sz="1600" b="1" dirty="0">
                <a:latin typeface="+mn-ea"/>
              </a:rPr>
              <a:t>↙</a:t>
            </a:r>
            <a:r>
              <a:rPr kumimoji="1" lang="zh-CN" altLang="en-US" sz="1600" b="1" dirty="0">
                <a:latin typeface="+mn-ea"/>
              </a:rPr>
              <a:t>（超下限）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、贴图即可，不需要写分析结果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、暂不考虑输入错误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 descr="图形用户界面, 文本, 应用程序, 聊天或短信&#10;&#10;描述已自动生成">
            <a:extLst>
              <a:ext uri="{FF2B5EF4-FFF2-40B4-BE49-F238E27FC236}">
                <a16:creationId xmlns:a16="http://schemas.microsoft.com/office/drawing/2014/main" id="{BB65B0E4-AB7C-9C51-D047-2D074E2AB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205" y="1363729"/>
            <a:ext cx="865382" cy="757209"/>
          </a:xfrm>
          <a:prstGeom prst="rect">
            <a:avLst/>
          </a:prstGeom>
        </p:spPr>
      </p:pic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7AD27896-20FD-9B37-F99C-072B8848F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205" y="2353527"/>
            <a:ext cx="865382" cy="767955"/>
          </a:xfrm>
          <a:prstGeom prst="rect">
            <a:avLst/>
          </a:prstGeom>
        </p:spPr>
      </p:pic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5E6392C5-5CE2-C4CA-C369-AC50D4248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206" y="3381767"/>
            <a:ext cx="994198" cy="757209"/>
          </a:xfrm>
          <a:prstGeom prst="rect">
            <a:avLst/>
          </a:prstGeom>
        </p:spPr>
      </p:pic>
      <p:pic>
        <p:nvPicPr>
          <p:cNvPr id="10" name="图片 9" descr="文本&#10;&#10;描述已自动生成">
            <a:extLst>
              <a:ext uri="{FF2B5EF4-FFF2-40B4-BE49-F238E27FC236}">
                <a16:creationId xmlns:a16="http://schemas.microsoft.com/office/drawing/2014/main" id="{3FCB501B-C61D-1D8D-B9AC-FE5110A706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205" y="4237109"/>
            <a:ext cx="1041454" cy="831893"/>
          </a:xfrm>
          <a:prstGeom prst="rect">
            <a:avLst/>
          </a:prstGeom>
        </p:spPr>
      </p:pic>
      <p:pic>
        <p:nvPicPr>
          <p:cNvPr id="12" name="图片 11" descr="文本&#10;&#10;描述已自动生成">
            <a:extLst>
              <a:ext uri="{FF2B5EF4-FFF2-40B4-BE49-F238E27FC236}">
                <a16:creationId xmlns:a16="http://schemas.microsoft.com/office/drawing/2014/main" id="{27974BC2-36B0-477D-6DC3-89B05BC86B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205" y="5179274"/>
            <a:ext cx="1035103" cy="83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75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基本要求：从键盘输入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进制数（自行构造测试数据）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5772F63-C142-43E7-B13D-87DC0D16BE02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int a;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en-US" altLang="zh-CN" sz="1600" b="1" dirty="0" err="1">
                <a:latin typeface="+mn-ea"/>
              </a:rPr>
              <a:t>setbase</a:t>
            </a:r>
            <a:r>
              <a:rPr lang="en-US" altLang="zh-CN" sz="1600" b="1" dirty="0">
                <a:latin typeface="+mn-ea"/>
              </a:rPr>
              <a:t>(8) &gt;&gt; a;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</a:t>
            </a:r>
            <a:r>
              <a:rPr lang="en-US" altLang="zh-CN" sz="1600" b="1" dirty="0" err="1">
                <a:latin typeface="+mn-ea"/>
              </a:rPr>
              <a:t>dec</a:t>
            </a:r>
            <a:r>
              <a:rPr lang="en-US" altLang="zh-CN" sz="1600" b="1" dirty="0">
                <a:latin typeface="+mn-ea"/>
              </a:rPr>
              <a:t>:" &lt;&lt; </a:t>
            </a:r>
            <a:r>
              <a:rPr lang="en-US" altLang="zh-CN" sz="1600" b="1" dirty="0" err="1">
                <a:latin typeface="+mn-ea"/>
              </a:rPr>
              <a:t>dec</a:t>
            </a:r>
            <a:r>
              <a:rPr lang="en-US" altLang="zh-CN" sz="1600" b="1" dirty="0">
                <a:latin typeface="+mn-ea"/>
              </a:rPr>
              <a:t>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"hex:" &lt;&lt; hex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"oct:" &lt;&lt; oct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D4FF99D-558A-46DC-B3D6-DF68BA966D2E}"/>
              </a:ext>
            </a:extLst>
          </p:cNvPr>
          <p:cNvSpPr/>
          <p:nvPr/>
        </p:nvSpPr>
        <p:spPr bwMode="auto">
          <a:xfrm>
            <a:off x="4953000" y="1323974"/>
            <a:ext cx="58824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u="sng" dirty="0">
                <a:latin typeface="+mn-ea"/>
              </a:rPr>
              <a:t>_1234_</a:t>
            </a:r>
            <a:r>
              <a:rPr kumimoji="1" lang="en-US" altLang="zh-CN" sz="1600" b="1" dirty="0">
                <a:latin typeface="+mn-ea"/>
              </a:rPr>
              <a:t>↙ </a:t>
            </a:r>
            <a:r>
              <a:rPr kumimoji="1" lang="zh-CN" altLang="en-US" sz="1600" b="1" dirty="0">
                <a:latin typeface="+mn-ea"/>
              </a:rPr>
              <a:t>（合理正数）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u="sng" dirty="0">
                <a:latin typeface="+mn-ea"/>
              </a:rPr>
              <a:t>_3000000000_</a:t>
            </a:r>
            <a:r>
              <a:rPr kumimoji="1" lang="en-US" altLang="zh-CN" sz="1600" b="1" dirty="0">
                <a:latin typeface="+mn-ea"/>
              </a:rPr>
              <a:t> ↙</a:t>
            </a:r>
            <a:r>
              <a:rPr kumimoji="1" lang="zh-CN" altLang="en-US" sz="1600" b="1" dirty="0">
                <a:latin typeface="+mn-ea"/>
              </a:rPr>
              <a:t> （超上限但未超同类型的</a:t>
            </a:r>
            <a:r>
              <a:rPr kumimoji="1" lang="en-US" altLang="zh-CN" sz="1600" b="1" dirty="0">
                <a:latin typeface="+mn-ea"/>
              </a:rPr>
              <a:t>unsigned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u="sng" dirty="0">
                <a:latin typeface="+mn-ea"/>
              </a:rPr>
              <a:t>_5000000000_</a:t>
            </a:r>
            <a:r>
              <a:rPr kumimoji="1" lang="en-US" altLang="zh-CN" sz="1600" b="1" dirty="0">
                <a:latin typeface="+mn-ea"/>
              </a:rPr>
              <a:t> ↙</a:t>
            </a:r>
            <a:r>
              <a:rPr kumimoji="1" lang="zh-CN" altLang="en-US" sz="1600" b="1" dirty="0">
                <a:latin typeface="+mn-ea"/>
              </a:rPr>
              <a:t> （超上限且超过同类型的</a:t>
            </a:r>
            <a:r>
              <a:rPr kumimoji="1" lang="en-US" altLang="zh-CN" sz="1600" b="1" dirty="0">
                <a:latin typeface="+mn-ea"/>
              </a:rPr>
              <a:t>unsigned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u="sng" dirty="0">
                <a:latin typeface="+mn-ea"/>
              </a:rPr>
              <a:t>_-1234_</a:t>
            </a:r>
            <a:r>
              <a:rPr kumimoji="1" lang="en-US" altLang="zh-CN" sz="1600" b="1" dirty="0">
                <a:latin typeface="+mn-ea"/>
              </a:rPr>
              <a:t> ↙</a:t>
            </a:r>
            <a:r>
              <a:rPr kumimoji="1" lang="zh-CN" altLang="en-US" sz="1600" b="1" dirty="0">
                <a:latin typeface="+mn-ea"/>
              </a:rPr>
              <a:t>（合理负数）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u="sng" dirty="0">
                <a:latin typeface="+mn-ea"/>
              </a:rPr>
              <a:t>_-5000000000_</a:t>
            </a:r>
            <a:r>
              <a:rPr kumimoji="1" lang="en-US" altLang="zh-CN" sz="1600" b="1" dirty="0">
                <a:latin typeface="+mn-ea"/>
              </a:rPr>
              <a:t>↙</a:t>
            </a:r>
            <a:r>
              <a:rPr kumimoji="1" lang="zh-CN" altLang="en-US" sz="1600" b="1" dirty="0">
                <a:latin typeface="+mn-ea"/>
              </a:rPr>
              <a:t>（超下限）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、贴图即可，不需要写分析结果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、暂不考虑输入错误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FF5ADABF-3C54-56D2-2234-5FDB26E33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753" y="1371600"/>
            <a:ext cx="893092" cy="749756"/>
          </a:xfrm>
          <a:prstGeom prst="rect">
            <a:avLst/>
          </a:prstGeom>
        </p:spPr>
      </p:pic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E054BA69-DEA1-6199-2516-9339557F6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874" y="2438178"/>
            <a:ext cx="1378021" cy="844593"/>
          </a:xfrm>
          <a:prstGeom prst="rect">
            <a:avLst/>
          </a:prstGeom>
        </p:spPr>
      </p:pic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BC5907DE-60E8-2E0A-22AD-7EB4B1A8C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368" y="3590660"/>
            <a:ext cx="1329155" cy="853526"/>
          </a:xfrm>
          <a:prstGeom prst="rect">
            <a:avLst/>
          </a:prstGeom>
        </p:spPr>
      </p:pic>
      <p:pic>
        <p:nvPicPr>
          <p:cNvPr id="10" name="图片 9" descr="图形用户界面, 文本&#10;&#10;描述已自动生成">
            <a:extLst>
              <a:ext uri="{FF2B5EF4-FFF2-40B4-BE49-F238E27FC236}">
                <a16:creationId xmlns:a16="http://schemas.microsoft.com/office/drawing/2014/main" id="{1EDEAD8D-53D5-93BA-2165-628D85815C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203" y="4537881"/>
            <a:ext cx="1701887" cy="869995"/>
          </a:xfrm>
          <a:prstGeom prst="rect">
            <a:avLst/>
          </a:prstGeom>
        </p:spPr>
      </p:pic>
      <p:pic>
        <p:nvPicPr>
          <p:cNvPr id="12" name="图片 11" descr="图形用户界面, 文本, 应用程序&#10;&#10;描述已自动生成">
            <a:extLst>
              <a:ext uri="{FF2B5EF4-FFF2-40B4-BE49-F238E27FC236}">
                <a16:creationId xmlns:a16="http://schemas.microsoft.com/office/drawing/2014/main" id="{CAF34852-2E2A-B6A1-59DA-A2A52279DA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785" y="5534025"/>
            <a:ext cx="1657435" cy="85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993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格式控制符</a:t>
            </a:r>
            <a:r>
              <a:rPr lang="en-US" altLang="zh-CN" sz="1600" b="1" dirty="0" err="1">
                <a:latin typeface="+mn-ea"/>
              </a:rPr>
              <a:t>setiosflags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</a:t>
            </a:r>
            <a:r>
              <a:rPr lang="en-US" altLang="zh-CN" sz="1600" b="1" dirty="0" err="1">
                <a:latin typeface="+mn-ea"/>
              </a:rPr>
              <a:t>skipws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的使用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5772F63-C142-43E7-B13D-87DC0D16BE02}"/>
              </a:ext>
            </a:extLst>
          </p:cNvPr>
          <p:cNvSpPr/>
          <p:nvPr/>
        </p:nvSpPr>
        <p:spPr bwMode="auto">
          <a:xfrm>
            <a:off x="592114" y="1323975"/>
            <a:ext cx="267496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a,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 &gt;&gt;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B28C72-FA6E-405F-A229-208F8DAB25C0}"/>
              </a:ext>
            </a:extLst>
          </p:cNvPr>
          <p:cNvSpPr/>
          <p:nvPr/>
        </p:nvSpPr>
        <p:spPr bwMode="auto">
          <a:xfrm>
            <a:off x="3267076" y="1323974"/>
            <a:ext cx="401659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iomanip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a,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&gt;&gt;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setiosflags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ios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::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skipws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);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 &gt;&gt;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0C7E5C-63E8-4246-BCEB-6A5AD344DFA1}"/>
              </a:ext>
            </a:extLst>
          </p:cNvPr>
          <p:cNvSpPr/>
          <p:nvPr/>
        </p:nvSpPr>
        <p:spPr bwMode="auto">
          <a:xfrm>
            <a:off x="7283669" y="1323974"/>
            <a:ext cx="355578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iomanip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a,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cin.unsetf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ios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::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skipws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);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 &gt;&gt;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BE673F-475D-4829-90D6-5F5404A85144}"/>
              </a:ext>
            </a:extLst>
          </p:cNvPr>
          <p:cNvSpPr/>
          <p:nvPr/>
        </p:nvSpPr>
        <p:spPr bwMode="auto">
          <a:xfrm>
            <a:off x="592113" y="4645572"/>
            <a:ext cx="2674961" cy="18885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假设键盘输入为：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12 34</a:t>
            </a:r>
            <a:r>
              <a:rPr kumimoji="1" lang="en-US" altLang="zh-CN" sz="1600" b="1" dirty="0">
                <a:latin typeface="宋体"/>
              </a:rPr>
              <a:t>↙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则输出为：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34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092854-E69B-4D22-8E67-20448F644FD8}"/>
              </a:ext>
            </a:extLst>
          </p:cNvPr>
          <p:cNvSpPr/>
          <p:nvPr/>
        </p:nvSpPr>
        <p:spPr bwMode="auto">
          <a:xfrm>
            <a:off x="3267075" y="4645572"/>
            <a:ext cx="4016592" cy="18885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假设键盘输入为：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12 34</a:t>
            </a:r>
            <a:r>
              <a:rPr kumimoji="1" lang="en-US" altLang="zh-CN" sz="1600" b="1" dirty="0">
                <a:latin typeface="宋体"/>
              </a:rPr>
              <a:t>↙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则输出为：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34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B18340-B457-4691-BA2A-EDF711533F9E}"/>
              </a:ext>
            </a:extLst>
          </p:cNvPr>
          <p:cNvSpPr/>
          <p:nvPr/>
        </p:nvSpPr>
        <p:spPr bwMode="auto">
          <a:xfrm>
            <a:off x="7283667" y="4645571"/>
            <a:ext cx="3555782" cy="18887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假设键盘输入为：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12 34</a:t>
            </a:r>
            <a:r>
              <a:rPr kumimoji="1" lang="en-US" altLang="zh-CN" sz="1600" b="1" dirty="0">
                <a:latin typeface="宋体"/>
              </a:rPr>
              <a:t>↙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则输出为：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0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05B215-7B00-48D1-98E3-AAFEAE3A9B5D}"/>
              </a:ext>
            </a:extLst>
          </p:cNvPr>
          <p:cNvSpPr/>
          <p:nvPr/>
        </p:nvSpPr>
        <p:spPr bwMode="auto">
          <a:xfrm>
            <a:off x="592112" y="5423338"/>
            <a:ext cx="10247336" cy="1110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综合以上三个例子可以得到如下结论：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“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忽略前导空格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”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的意思，是空格不作为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计算机读取部分，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而是做为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跳过部分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因此导致第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个例子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b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未取得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34)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setiosflags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::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skipws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在缺省情况下是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有效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_(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有效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无效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的，即不设置也生效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、如果想取消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忽略前导空格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的设置，应使用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</a:t>
            </a:r>
            <a:r>
              <a:rPr kumimoji="1" lang="en-US" altLang="zh-CN" sz="1600" b="1" u="sng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u="sng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resetiosflags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(::</a:t>
            </a:r>
            <a:r>
              <a:rPr kumimoji="1" lang="en-US" altLang="zh-CN" sz="1600" b="1" u="sng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skipws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);_</a:t>
            </a:r>
          </a:p>
        </p:txBody>
      </p:sp>
    </p:spTree>
    <p:extLst>
      <p:ext uri="{BB962C8B-B14F-4D97-AF65-F5344CB8AC3E}">
        <p14:creationId xmlns:p14="http://schemas.microsoft.com/office/powerpoint/2010/main" val="1323623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98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特别提示：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、做题过程中，先按要求输入，如果想替换数据，也要先做完指定输入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、如果替换数据后出现某些问题，先记录下来，不要问，等全部完成后，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还想不通再问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也许你的问题在后面的题目中有答案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l"/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不要偷懒、不要自以为是的脑补结论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!!!</a:t>
            </a:r>
          </a:p>
          <a:p>
            <a:pPr algn="l"/>
            <a:r>
              <a:rPr lang="en-US" altLang="zh-CN" sz="2800" b="1" dirty="0">
                <a:latin typeface="+mn-ea"/>
              </a:rPr>
              <a:t>4</a:t>
            </a:r>
            <a:r>
              <a:rPr lang="zh-CN" altLang="en-US" sz="2800" b="1" dirty="0">
                <a:latin typeface="+mn-ea"/>
              </a:rPr>
              <a:t>、先得到题目要求的小结论，再综合考虑上下题目间关系，得到综合结论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5</a:t>
            </a:r>
            <a:r>
              <a:rPr lang="zh-CN" altLang="en-US" sz="2800" b="1" dirty="0">
                <a:latin typeface="+mn-ea"/>
              </a:rPr>
              <a:t>、这些结论，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是让你记住的，不是让你完成作业后就忘掉了</a:t>
            </a:r>
          </a:p>
          <a:p>
            <a:pPr algn="l"/>
            <a:r>
              <a:rPr lang="en-US" altLang="zh-CN" sz="2800" b="1" dirty="0">
                <a:latin typeface="+mn-ea"/>
              </a:rPr>
              <a:t>6</a:t>
            </a:r>
            <a:r>
              <a:rPr lang="zh-CN" altLang="en-US" sz="2800" b="1" dirty="0">
                <a:latin typeface="+mn-ea"/>
              </a:rPr>
              <a:t>、换位思考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zh-CN" altLang="en-US" sz="2800" b="1" dirty="0">
                <a:latin typeface="+mn-ea"/>
              </a:rPr>
              <a:t>从老师角度出发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，这些题的目的是希望掌握什么学习方法？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035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说明：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中的格式控制很丰富，实现方法也有多种，下表列出的只是常用一部分，用于本次作业</a:t>
            </a:r>
            <a:endParaRPr lang="en-US" altLang="zh-CN" sz="1600" b="1" dirty="0">
              <a:latin typeface="+mn-ea"/>
            </a:endParaRPr>
          </a:p>
        </p:txBody>
      </p:sp>
      <p:graphicFrame>
        <p:nvGraphicFramePr>
          <p:cNvPr id="6" name="表格 11">
            <a:extLst>
              <a:ext uri="{FF2B5EF4-FFF2-40B4-BE49-F238E27FC236}">
                <a16:creationId xmlns:a16="http://schemas.microsoft.com/office/drawing/2014/main" id="{077349B2-0795-42D4-B88A-83371CD83D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65386"/>
              </p:ext>
            </p:extLst>
          </p:nvPr>
        </p:nvGraphicFramePr>
        <p:xfrm>
          <a:off x="859057" y="1370538"/>
          <a:ext cx="10158413" cy="50874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01983">
                  <a:extLst>
                    <a:ext uri="{9D8B030D-6E8A-4147-A177-3AD203B41FA5}">
                      <a16:colId xmlns:a16="http://schemas.microsoft.com/office/drawing/2014/main" val="2298219816"/>
                    </a:ext>
                  </a:extLst>
                </a:gridCol>
                <a:gridCol w="7156430">
                  <a:extLst>
                    <a:ext uri="{9D8B030D-6E8A-4147-A177-3AD203B41FA5}">
                      <a16:colId xmlns:a16="http://schemas.microsoft.com/office/drawing/2014/main" val="1624764447"/>
                    </a:ext>
                  </a:extLst>
                </a:gridCol>
              </a:tblGrid>
              <a:tr h="2998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控制符</a:t>
                      </a:r>
                    </a:p>
                  </a:txBody>
                  <a:tcPr marL="7471" marR="7471" marT="4269" marB="42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作用</a:t>
                      </a:r>
                    </a:p>
                  </a:txBody>
                  <a:tcPr marL="7471" marR="7471" marT="4269" marB="42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858551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dec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设置整数为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进制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919502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hex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设置整数为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进制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101644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oct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设置整数为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进制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416682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setbase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(n)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设置整数为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进制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(n=8,10,16)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631303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setfill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(c)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设置填充字符，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可以是字符常量或字符变量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947795"/>
                  </a:ext>
                </a:extLst>
              </a:tr>
              <a:tr h="58956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setprecision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(n)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设置实数的精度为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位。在以一般十进制形式输出时，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代表有效数字。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在以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fixed(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固定小数位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形式和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scientific(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指数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形式输出时，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为小数位数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579112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setw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(n)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设置字段宽度为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44405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::fixed)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设置浮点数以固定的小数位数显示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23469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::scientific)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设置浮点数以科学计数法（即指数形式）显示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854254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::left)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输出数据左对齐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189258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::right)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输出数据右对齐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628640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skipws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忽略前导的空格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431080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::uppercase)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在以科学计数法输出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和十六进制输出字母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时，以大写表示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23211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showpos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输出正数时，给出“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+”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号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49764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(*)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终止已设置的输出格式状态，括号内为具体内容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本处用*替代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194680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F971B0D8-CF69-458E-B399-EDA0A8708DD2}"/>
              </a:ext>
            </a:extLst>
          </p:cNvPr>
          <p:cNvSpPr/>
          <p:nvPr/>
        </p:nvSpPr>
        <p:spPr bwMode="auto">
          <a:xfrm>
            <a:off x="8380071" y="1370538"/>
            <a:ext cx="3631843" cy="17886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重要提示：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、后面作业需要的知识点，除非明确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提示自行上网查找，都先在本文档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中查找是否有符合要求的设置项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、不看本页，网上瞎找，然后说作业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多的，本课程及本作业不背锅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717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进制前导符的使用：回答问题并将程序的运行结果截图贴上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允许多页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4" y="1323973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short a1 = 1234, a2 = 0x1234, a3 = 01234, a4 = 0b1101001;  //</a:t>
            </a:r>
            <a:r>
              <a:rPr lang="zh-CN" altLang="en-US" sz="1200" b="1" dirty="0">
                <a:latin typeface="+mn-ea"/>
              </a:rPr>
              <a:t>常量为各进制表示正数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en-US" altLang="zh-CN" sz="1200" b="1" dirty="0" err="1">
                <a:latin typeface="+mn-ea"/>
              </a:rPr>
              <a:t>dec</a:t>
            </a:r>
            <a:r>
              <a:rPr lang="en-US" altLang="zh-CN" sz="1200" b="1" dirty="0">
                <a:latin typeface="+mn-ea"/>
              </a:rPr>
              <a:t>:" &lt;&lt; </a:t>
            </a:r>
            <a:r>
              <a:rPr lang="en-US" altLang="zh-CN" sz="1200" b="1" dirty="0" err="1">
                <a:latin typeface="+mn-ea"/>
              </a:rPr>
              <a:t>dec</a:t>
            </a:r>
            <a:r>
              <a:rPr lang="en-US" altLang="zh-CN" sz="1200" b="1" dirty="0">
                <a:latin typeface="+mn-ea"/>
              </a:rPr>
              <a:t> &lt;&lt; a1 &lt;&lt; ' ' &lt;&lt; a2 &lt;&lt; ' ' &lt;&lt; a3 &lt;&lt; ' ' &lt;&lt; a4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"hex:" &lt;&lt; hex &lt;&lt; a1 &lt;&lt; ' ' &lt;&lt; a2 &lt;&lt; ' ' &lt;&lt; a3 &lt;&lt; ' ' &lt;&lt; a4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"oct:" &lt;&lt; oct &lt;&lt; a1 &lt;&lt; ' ' &lt;&lt; a2 &lt;&lt; ' ' &lt;&lt; a3 &lt;&lt; ' ' &lt;&lt; a4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short b1 = -1234, b2 = -0x1234, b3 = -01234, b4 = -0b1101001;  //</a:t>
            </a:r>
            <a:r>
              <a:rPr lang="zh-CN" altLang="en-US" sz="1200" b="1" dirty="0">
                <a:latin typeface="+mn-ea"/>
              </a:rPr>
              <a:t>常量为各进制表示负数</a:t>
            </a:r>
          </a:p>
          <a:p>
            <a:r>
              <a:rPr lang="fr-FR" altLang="zh-CN" sz="1200" b="1" dirty="0">
                <a:latin typeface="+mn-ea"/>
              </a:rPr>
              <a:t>    cout &lt;&lt; "dec:" &lt;&lt; dec &lt;&lt; b1 &lt;&lt; ' ' &lt;&lt; b2 &lt;&lt; ' ' &lt;&lt; b3 &lt;&lt; ' ' &lt;&lt; b4 &lt;&lt; endl;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"hex:" &lt;&lt; hex &lt;&lt; b1 &lt;&lt; ' ' &lt;&lt; b2 &lt;&lt; ' ' &lt;&lt; b3 &lt;&lt; ' ' &lt;&lt; b4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"oct:" &lt;&lt; oct &lt;&lt; b1 &lt;&lt; ' ' &lt;&lt; b2 &lt;&lt; ' ' &lt;&lt; b3 &lt;&lt; ' ' &lt;&lt; b4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short c1 = 40000, c2 = 0x9876, c3 = 0171234, c4 = 0b1101010100111100;  //</a:t>
            </a:r>
            <a:r>
              <a:rPr lang="zh-CN" altLang="en-US" sz="1200" b="1" dirty="0">
                <a:latin typeface="+mn-ea"/>
              </a:rPr>
              <a:t>赋值后最高位均为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，有</a:t>
            </a:r>
            <a:r>
              <a:rPr lang="en-US" altLang="zh-CN" sz="1200" b="1" dirty="0">
                <a:latin typeface="+mn-ea"/>
              </a:rPr>
              <a:t>warning</a:t>
            </a:r>
            <a:endParaRPr lang="zh-CN" altLang="en-US" sz="1200" b="1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"dec:" &lt;&lt; dec &lt;&lt; c1 &lt;&lt; ' ' &lt;&lt; c2 &lt;&lt; ' ' &lt;&lt; c3 &lt;&lt; ' ' &lt;&lt; c4 &lt;&lt; endl;</a:t>
            </a:r>
          </a:p>
          <a:p>
            <a:r>
              <a:rPr lang="fr-FR" altLang="zh-CN" sz="1200" b="1" dirty="0">
                <a:latin typeface="+mn-ea"/>
              </a:rPr>
              <a:t>    cout &lt;&lt; "hex:" &lt;&lt; hex &lt;&lt; c1 &lt;&lt; ' ' &lt;&lt; c2 &lt;&lt; ' ' &lt;&lt; c3 &lt;&lt; ' ' &lt;&lt; c4 &lt;&lt; endl;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"oct:" &lt;&lt; oct &lt;&lt; c1 &lt;&lt; ' ' &lt;&lt; c2 &lt;&lt; ' ' &lt;&lt; c3 &lt;&lt; ' ' &lt;&lt; c4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  <a:p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允许贴图覆盖代码部分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86DBBA-6002-6C01-1DCF-D5DA93785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54" y="1458187"/>
            <a:ext cx="3149553" cy="22402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3CD5D22-8D61-A5B2-03B7-7E3934557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657" y="3832632"/>
            <a:ext cx="2819545" cy="64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0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总结及结论：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、源程序中的整数，有</a:t>
            </a:r>
            <a:r>
              <a:rPr kumimoji="1" lang="en-US" altLang="zh-CN" sz="1600" b="1" u="sng" dirty="0">
                <a:latin typeface="+mn-ea"/>
              </a:rPr>
              <a:t>__ 4___</a:t>
            </a:r>
            <a:r>
              <a:rPr kumimoji="1" lang="zh-CN" altLang="en-US" sz="1600" b="1" dirty="0">
                <a:latin typeface="+mn-ea"/>
              </a:rPr>
              <a:t>种不同进制的表示形式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、无论源程序中整型常量表示为何种进制，它的机内存储均为</a:t>
            </a:r>
            <a:r>
              <a:rPr kumimoji="1" lang="en-US" altLang="zh-CN" sz="1600" b="1" u="sng" dirty="0">
                <a:latin typeface="+mn-ea"/>
              </a:rPr>
              <a:t>____</a:t>
            </a:r>
            <a:r>
              <a:rPr kumimoji="1" lang="zh-CN" altLang="en-US" sz="1600" b="1" u="sng" dirty="0">
                <a:latin typeface="+mn-ea"/>
              </a:rPr>
              <a:t>二进制</a:t>
            </a:r>
            <a:r>
              <a:rPr kumimoji="1" lang="en-US" altLang="zh-CN" sz="1600" b="1" u="sng" dirty="0">
                <a:latin typeface="+mn-ea"/>
              </a:rPr>
              <a:t>_____</a:t>
            </a:r>
            <a:r>
              <a:rPr kumimoji="1" lang="zh-CN" altLang="en-US" sz="1600" b="1" dirty="0">
                <a:latin typeface="+mn-ea"/>
              </a:rPr>
              <a:t>形式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、如果想使数据输出时使用不同进制，要加</a:t>
            </a:r>
            <a:r>
              <a:rPr kumimoji="1" lang="en-US" altLang="zh-CN" sz="1600" b="1" u="sng" dirty="0">
                <a:latin typeface="+mn-ea"/>
              </a:rPr>
              <a:t>___</a:t>
            </a:r>
            <a:r>
              <a:rPr kumimoji="1" lang="en-US" altLang="zh-CN" sz="1600" b="1" u="sng" dirty="0" err="1">
                <a:latin typeface="+mn-ea"/>
              </a:rPr>
              <a:t>dec,hex,oct</a:t>
            </a:r>
            <a:r>
              <a:rPr kumimoji="1" lang="en-US" altLang="zh-CN" sz="1600" b="1" u="sng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等进制前导符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、输出</a:t>
            </a:r>
            <a:r>
              <a:rPr kumimoji="1" lang="en-US" altLang="zh-CN" sz="1600" b="1" u="sng" dirty="0">
                <a:latin typeface="+mn-ea"/>
              </a:rPr>
              <a:t>___</a:t>
            </a:r>
            <a:r>
              <a:rPr kumimoji="1" lang="zh-CN" altLang="en-US" sz="1600" b="1" u="sng" dirty="0">
                <a:latin typeface="+mn-ea"/>
              </a:rPr>
              <a:t>无</a:t>
            </a:r>
            <a:r>
              <a:rPr kumimoji="1" lang="en-US" altLang="zh-CN" sz="1600" b="1" u="sng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二进制前导符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、只有</a:t>
            </a:r>
            <a:r>
              <a:rPr kumimoji="1" lang="en-US" altLang="zh-CN" sz="1600" b="1" u="sng" dirty="0">
                <a:latin typeface="+mn-ea"/>
              </a:rPr>
              <a:t>___</a:t>
            </a:r>
            <a:r>
              <a:rPr kumimoji="1" lang="zh-CN" altLang="en-US" sz="1600" b="1" u="sng" dirty="0">
                <a:latin typeface="+mn-ea"/>
              </a:rPr>
              <a:t>十</a:t>
            </a:r>
            <a:r>
              <a:rPr kumimoji="1" lang="en-US" altLang="zh-CN" sz="1600" b="1" u="sng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进制有负数形式输出；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16</a:t>
            </a:r>
            <a:r>
              <a:rPr kumimoji="1" lang="zh-CN" altLang="en-US" sz="1600" b="1" dirty="0">
                <a:latin typeface="+mn-ea"/>
              </a:rPr>
              <a:t>进制输出负数时，特征是</a:t>
            </a:r>
            <a:r>
              <a:rPr kumimoji="1" lang="en-US" altLang="zh-CN" sz="1600" b="1" u="sng" dirty="0">
                <a:latin typeface="+mn-ea"/>
              </a:rPr>
              <a:t>____</a:t>
            </a:r>
            <a:r>
              <a:rPr kumimoji="1" lang="zh-CN" altLang="en-US" sz="1600" b="1" u="sng" dirty="0">
                <a:latin typeface="+mn-ea"/>
              </a:rPr>
              <a:t>四位</a:t>
            </a:r>
            <a:r>
              <a:rPr kumimoji="1" lang="en-US" altLang="zh-CN" sz="1600" b="1" u="sng" dirty="0">
                <a:latin typeface="+mn-ea"/>
              </a:rPr>
              <a:t>______</a:t>
            </a:r>
            <a:r>
              <a:rPr kumimoji="1" lang="zh-CN" altLang="en-US" sz="1600" b="1" dirty="0">
                <a:latin typeface="+mn-ea"/>
              </a:rPr>
              <a:t>；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8</a:t>
            </a:r>
            <a:r>
              <a:rPr kumimoji="1" lang="zh-CN" altLang="en-US" sz="1600" b="1" dirty="0">
                <a:latin typeface="+mn-ea"/>
              </a:rPr>
              <a:t>进制输出负数时，特征是</a:t>
            </a:r>
            <a:r>
              <a:rPr kumimoji="1" lang="en-US" altLang="zh-CN" sz="1600" b="1" u="sng" dirty="0">
                <a:latin typeface="+mn-ea"/>
              </a:rPr>
              <a:t>_____</a:t>
            </a:r>
            <a:r>
              <a:rPr kumimoji="1" lang="zh-CN" altLang="en-US" sz="1600" b="1" u="sng" dirty="0">
                <a:latin typeface="+mn-ea"/>
              </a:rPr>
              <a:t>六位</a:t>
            </a:r>
            <a:r>
              <a:rPr kumimoji="1" lang="en-US" altLang="zh-CN" sz="1600" b="1" u="sng" dirty="0">
                <a:latin typeface="+mn-ea"/>
              </a:rPr>
              <a:t>______</a:t>
            </a:r>
            <a:endParaRPr lang="zh-CN" altLang="en-US" sz="1600" b="1" u="sng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3904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进制前导符的连续使用：回答问题并将程序的运行结果截图贴上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88076" y="5534025"/>
            <a:ext cx="10247336" cy="10001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latin typeface="+mn-ea"/>
              </a:rPr>
              <a:t>dec</a:t>
            </a:r>
            <a:r>
              <a:rPr kumimoji="1" lang="en-US" altLang="zh-CN" sz="1600" b="1" dirty="0">
                <a:latin typeface="+mn-ea"/>
              </a:rPr>
              <a:t>/hex/oct</a:t>
            </a:r>
            <a:r>
              <a:rPr kumimoji="1" lang="zh-CN" altLang="en-US" sz="1600" b="1" dirty="0">
                <a:latin typeface="+mn-ea"/>
              </a:rPr>
              <a:t>等进制前导符设置后，对后面的</a:t>
            </a:r>
            <a:r>
              <a:rPr kumimoji="1" lang="en-US" altLang="zh-CN" sz="1600" b="1" u="sng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所有</a:t>
            </a:r>
            <a:r>
              <a:rPr kumimoji="1" lang="en-US" altLang="zh-CN" sz="1600" b="1" u="sng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数据有效，直到用另一个控制符去改变为止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88075" y="1323973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400" b="1" dirty="0">
                <a:latin typeface="+mn-ea"/>
              </a:rPr>
              <a:t>#include &lt;iostream&gt;</a:t>
            </a:r>
          </a:p>
          <a:p>
            <a:r>
              <a:rPr lang="en-US" altLang="zh-CN" sz="1400" b="1" dirty="0">
                <a:latin typeface="+mn-ea"/>
              </a:rPr>
              <a:t>#include &lt;</a:t>
            </a:r>
            <a:r>
              <a:rPr lang="en-US" altLang="zh-CN" sz="1400" b="1" dirty="0" err="1">
                <a:latin typeface="+mn-ea"/>
              </a:rPr>
              <a:t>iomanip</a:t>
            </a:r>
            <a:r>
              <a:rPr lang="en-US" altLang="zh-CN" sz="1400" b="1" dirty="0">
                <a:latin typeface="+mn-ea"/>
              </a:rPr>
              <a:t>&gt;</a:t>
            </a:r>
          </a:p>
          <a:p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using namespace std;</a:t>
            </a:r>
          </a:p>
          <a:p>
            <a:r>
              <a:rPr lang="en-US" altLang="zh-CN" sz="1400" b="1" dirty="0">
                <a:latin typeface="+mn-ea"/>
              </a:rPr>
              <a:t>int main()</a:t>
            </a:r>
          </a:p>
          <a:p>
            <a:r>
              <a:rPr lang="en-US" altLang="zh-CN" sz="1400" b="1" dirty="0">
                <a:latin typeface="+mn-ea"/>
              </a:rPr>
              <a:t>{</a:t>
            </a:r>
          </a:p>
          <a:p>
            <a:r>
              <a:rPr lang="en-US" altLang="zh-CN" sz="1400" b="1" dirty="0">
                <a:latin typeface="+mn-ea"/>
              </a:rPr>
              <a:t>    int a = 10;</a:t>
            </a:r>
          </a:p>
          <a:p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a &lt;&lt; ' ' &lt;&lt; a+1 &lt;&lt; ' ' &lt;&lt; a+2 &lt;&lt; </a:t>
            </a:r>
            <a:r>
              <a:rPr lang="en-US" altLang="zh-CN" sz="1400" b="1" dirty="0" err="1">
                <a:latin typeface="+mn-ea"/>
              </a:rPr>
              <a:t>endl</a:t>
            </a:r>
            <a:r>
              <a:rPr lang="en-US" altLang="zh-CN" sz="1400" b="1" dirty="0">
                <a:latin typeface="+mn-ea"/>
              </a:rPr>
              <a:t>; </a:t>
            </a: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hex;</a:t>
            </a: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a &lt;&lt; ' ' &lt;&lt; a+1 &lt;&lt; ' ' &lt;&lt; a+2 &lt;&lt; </a:t>
            </a:r>
            <a:r>
              <a:rPr lang="en-US" altLang="zh-CN" sz="1400" b="1" dirty="0" err="1">
                <a:latin typeface="+mn-ea"/>
              </a:rPr>
              <a:t>endl</a:t>
            </a:r>
            <a:r>
              <a:rPr lang="en-US" altLang="zh-CN" sz="1400" b="1" dirty="0">
                <a:latin typeface="+mn-ea"/>
              </a:rPr>
              <a:t>; </a:t>
            </a:r>
            <a:endParaRPr lang="zh-CN" altLang="en-US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oct;</a:t>
            </a: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a &lt;&lt; ' ' &lt;&lt; a+1 &lt;&lt; ' ' &lt;&lt; a+2 &lt;&lt; </a:t>
            </a:r>
            <a:r>
              <a:rPr lang="en-US" altLang="zh-CN" sz="1400" b="1" dirty="0" err="1">
                <a:latin typeface="+mn-ea"/>
              </a:rPr>
              <a:t>endl</a:t>
            </a:r>
            <a:r>
              <a:rPr lang="en-US" altLang="zh-CN" sz="1400" b="1" dirty="0">
                <a:latin typeface="+mn-ea"/>
              </a:rPr>
              <a:t>; </a:t>
            </a: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</a:t>
            </a:r>
            <a:r>
              <a:rPr lang="en-US" altLang="zh-CN" sz="1400" b="1" dirty="0" err="1">
                <a:latin typeface="+mn-ea"/>
              </a:rPr>
              <a:t>dec</a:t>
            </a:r>
            <a:r>
              <a:rPr lang="en-US" altLang="zh-CN" sz="1400" b="1" dirty="0">
                <a:latin typeface="+mn-ea"/>
              </a:rPr>
              <a:t>;</a:t>
            </a: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a &lt;&lt; ' ' &lt;&lt; a+1 &lt;&lt; ' ' &lt;&lt; a+2 &lt;&lt; </a:t>
            </a:r>
            <a:r>
              <a:rPr lang="en-US" altLang="zh-CN" sz="1400" b="1" dirty="0" err="1">
                <a:latin typeface="+mn-ea"/>
              </a:rPr>
              <a:t>endl</a:t>
            </a:r>
            <a:r>
              <a:rPr lang="en-US" altLang="zh-CN" sz="1400" b="1" dirty="0">
                <a:latin typeface="+mn-ea"/>
              </a:rPr>
              <a:t>; </a:t>
            </a:r>
          </a:p>
          <a:p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return 0;</a:t>
            </a:r>
          </a:p>
          <a:p>
            <a:r>
              <a:rPr lang="en-US" altLang="zh-CN" sz="1400" b="1" dirty="0">
                <a:latin typeface="+mn-ea"/>
              </a:rPr>
              <a:t>}</a:t>
            </a:r>
          </a:p>
          <a:p>
            <a:endParaRPr lang="en-US" altLang="zh-CN" sz="1400" b="1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75AFCA-4B61-BB9C-F596-56774E268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260" y="1617158"/>
            <a:ext cx="2725094" cy="123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288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C.setbase</a:t>
            </a:r>
            <a:r>
              <a:rPr lang="zh-CN" altLang="en-US" sz="1600" b="1" dirty="0">
                <a:latin typeface="+mn-ea"/>
              </a:rPr>
              <a:t>的使用：同</a:t>
            </a:r>
            <a:r>
              <a:rPr lang="en-US" altLang="zh-CN" sz="1600" b="1" dirty="0">
                <a:latin typeface="+mn-ea"/>
              </a:rPr>
              <a:t>1.A</a:t>
            </a:r>
            <a:r>
              <a:rPr lang="zh-CN" altLang="en-US" sz="1600" b="1" dirty="0">
                <a:latin typeface="+mn-ea"/>
              </a:rPr>
              <a:t>的形式，按要求自行构造测试程序，回答问题并将程序的运行结果截图贴上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允许多页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013434" y="1323974"/>
            <a:ext cx="582197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自行构造若干组测试数据，运行并截图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setbase</a:t>
            </a:r>
            <a:r>
              <a:rPr kumimoji="1" lang="zh-CN" altLang="en-US" sz="1600" b="1" dirty="0">
                <a:latin typeface="+mn-ea"/>
              </a:rPr>
              <a:t>中允许的合法值有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符合类型范围的二进制、八进制</a:t>
            </a:r>
            <a:endParaRPr kumimoji="1" lang="en-US" altLang="zh-CN" sz="1600" b="1" u="sng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u="sng" dirty="0">
                <a:latin typeface="+mn-ea"/>
              </a:rPr>
              <a:t>、十进制、十六进制数</a:t>
            </a:r>
            <a:r>
              <a:rPr kumimoji="1" lang="en-US" altLang="zh-CN" sz="1600" b="1" u="sng" dirty="0">
                <a:latin typeface="+mn-ea"/>
              </a:rPr>
              <a:t>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、当</a:t>
            </a:r>
            <a:r>
              <a:rPr kumimoji="1" lang="en-US" altLang="zh-CN" sz="1600" b="1" dirty="0" err="1">
                <a:latin typeface="+mn-ea"/>
              </a:rPr>
              <a:t>setbase</a:t>
            </a:r>
            <a:r>
              <a:rPr kumimoji="1" lang="zh-CN" altLang="en-US" sz="1600" b="1" dirty="0">
                <a:latin typeface="+mn-ea"/>
              </a:rPr>
              <a:t>中出现非法值时，处理方法是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报警告</a:t>
            </a:r>
            <a:r>
              <a:rPr kumimoji="1" lang="en-US" altLang="zh-CN" sz="1600" b="1" u="sng" dirty="0">
                <a:latin typeface="+mn-ea"/>
              </a:rPr>
              <a:t>warning_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setbase</a:t>
            </a:r>
            <a:r>
              <a:rPr kumimoji="1" lang="zh-CN" altLang="en-US" sz="1600" b="1" dirty="0">
                <a:latin typeface="+mn-ea"/>
              </a:rPr>
              <a:t>设置后，对后面的</a:t>
            </a:r>
            <a:r>
              <a:rPr kumimoji="1" lang="en-US" altLang="zh-CN" sz="1600" b="1" u="sng" dirty="0">
                <a:latin typeface="+mn-ea"/>
              </a:rPr>
              <a:t>___</a:t>
            </a:r>
            <a:r>
              <a:rPr kumimoji="1" lang="zh-CN" altLang="en-US" sz="1600" b="1" u="sng" dirty="0">
                <a:latin typeface="+mn-ea"/>
              </a:rPr>
              <a:t>所有</a:t>
            </a:r>
            <a:r>
              <a:rPr kumimoji="1" lang="en-US" altLang="zh-CN" sz="1600" b="1" u="sng" dirty="0">
                <a:latin typeface="+mn-ea"/>
              </a:rPr>
              <a:t>______(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数据有效，直到用另一个</a:t>
            </a:r>
            <a:r>
              <a:rPr kumimoji="1" lang="en-US" altLang="zh-CN" sz="1600" b="1" dirty="0" err="1">
                <a:latin typeface="+mn-ea"/>
              </a:rPr>
              <a:t>setbase</a:t>
            </a:r>
            <a:r>
              <a:rPr kumimoji="1" lang="zh-CN" altLang="en-US" sz="1600" b="1" dirty="0">
                <a:latin typeface="+mn-ea"/>
              </a:rPr>
              <a:t>去改变为止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442131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}//</a:t>
            </a:r>
            <a:r>
              <a:rPr lang="zh-CN" altLang="en-US" sz="1600" b="1" dirty="0">
                <a:latin typeface="+mn-ea"/>
              </a:rPr>
              <a:t>允许直接贴构造的程序，不用再输入到这里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构造的程序要求能看出对右侧问题的回答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将构造的程序直接贴图上来，左侧不写也可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图片 3" descr="图片包含 日历&#10;&#10;描述已自动生成">
            <a:extLst>
              <a:ext uri="{FF2B5EF4-FFF2-40B4-BE49-F238E27FC236}">
                <a16:creationId xmlns:a16="http://schemas.microsoft.com/office/drawing/2014/main" id="{D7E56185-DB4B-3D3D-BD94-930B44ECB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21" y="2757376"/>
            <a:ext cx="4321105" cy="2833341"/>
          </a:xfrm>
          <a:prstGeom prst="rect">
            <a:avLst/>
          </a:prstGeom>
        </p:spPr>
      </p:pic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37FA93A1-21F2-630A-4753-15429FFFB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539" y="4003925"/>
            <a:ext cx="2552831" cy="1936850"/>
          </a:xfrm>
          <a:prstGeom prst="rect">
            <a:avLst/>
          </a:prstGeom>
        </p:spPr>
      </p:pic>
      <p:pic>
        <p:nvPicPr>
          <p:cNvPr id="10" name="图片 9" descr="文本, 信件&#10;&#10;描述已自动生成">
            <a:extLst>
              <a:ext uri="{FF2B5EF4-FFF2-40B4-BE49-F238E27FC236}">
                <a16:creationId xmlns:a16="http://schemas.microsoft.com/office/drawing/2014/main" id="{D4B6AC65-9950-BA04-D376-13791D68D0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071" y="4715670"/>
            <a:ext cx="2971953" cy="67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57008"/>
      </p:ext>
    </p:extLst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2147</TotalTime>
  <Words>8124</Words>
  <Application>Microsoft Office PowerPoint</Application>
  <PresentationFormat>宽屏</PresentationFormat>
  <Paragraphs>984</Paragraphs>
  <Slides>36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0" baseType="lpstr">
      <vt:lpstr>等线</vt:lpstr>
      <vt:lpstr>宋体</vt:lpstr>
      <vt:lpstr>Times New Roman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Jason Tinuvile</cp:lastModifiedBy>
  <cp:revision>242</cp:revision>
  <dcterms:created xsi:type="dcterms:W3CDTF">2020-08-13T13:39:53Z</dcterms:created>
  <dcterms:modified xsi:type="dcterms:W3CDTF">2024-03-18T14:22:54Z</dcterms:modified>
</cp:coreProperties>
</file>