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8"/>
  </p:notesMasterIdLst>
  <p:sldIdLst>
    <p:sldId id="838" r:id="rId2"/>
    <p:sldId id="1279" r:id="rId3"/>
    <p:sldId id="1021" r:id="rId4"/>
    <p:sldId id="1237" r:id="rId5"/>
    <p:sldId id="990" r:id="rId6"/>
    <p:sldId id="992" r:id="rId7"/>
    <p:sldId id="993" r:id="rId8"/>
    <p:sldId id="994" r:id="rId9"/>
    <p:sldId id="995" r:id="rId10"/>
    <p:sldId id="996" r:id="rId11"/>
    <p:sldId id="997" r:id="rId12"/>
    <p:sldId id="998" r:id="rId13"/>
    <p:sldId id="999" r:id="rId14"/>
    <p:sldId id="1000" r:id="rId15"/>
    <p:sldId id="1001" r:id="rId16"/>
    <p:sldId id="1002" r:id="rId17"/>
    <p:sldId id="1003" r:id="rId18"/>
    <p:sldId id="1004" r:id="rId19"/>
    <p:sldId id="1005" r:id="rId20"/>
    <p:sldId id="1006" r:id="rId21"/>
    <p:sldId id="1007" r:id="rId22"/>
    <p:sldId id="1008" r:id="rId23"/>
    <p:sldId id="886" r:id="rId24"/>
    <p:sldId id="1009" r:id="rId25"/>
    <p:sldId id="1010" r:id="rId26"/>
    <p:sldId id="1011" r:id="rId27"/>
    <p:sldId id="1012" r:id="rId28"/>
    <p:sldId id="1013" r:id="rId29"/>
    <p:sldId id="1014" r:id="rId30"/>
    <p:sldId id="1015" r:id="rId31"/>
    <p:sldId id="1016" r:id="rId32"/>
    <p:sldId id="1017" r:id="rId33"/>
    <p:sldId id="1020" r:id="rId34"/>
    <p:sldId id="1019" r:id="rId35"/>
    <p:sldId id="1280" r:id="rId36"/>
    <p:sldId id="128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A71E4-EA24-49C4-AE33-6D29045A26C0}" v="2" dt="2024-04-28T08:02:20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3DFA71E4-EA24-49C4-AE33-6D29045A26C0}"/>
    <pc:docChg chg="undo custSel modSld">
      <pc:chgData name="Jason Tinuvile" userId="8beec5a487bb6207" providerId="LiveId" clId="{3DFA71E4-EA24-49C4-AE33-6D29045A26C0}" dt="2024-04-28T08:04:45.908" v="527" actId="20577"/>
      <pc:docMkLst>
        <pc:docMk/>
      </pc:docMkLst>
      <pc:sldChg chg="modSp mod">
        <pc:chgData name="Jason Tinuvile" userId="8beec5a487bb6207" providerId="LiveId" clId="{3DFA71E4-EA24-49C4-AE33-6D29045A26C0}" dt="2024-04-28T07:37:18.850" v="24" actId="207"/>
        <pc:sldMkLst>
          <pc:docMk/>
          <pc:sldMk cId="1797344307" sldId="990"/>
        </pc:sldMkLst>
        <pc:spChg chg="mod">
          <ac:chgData name="Jason Tinuvile" userId="8beec5a487bb6207" providerId="LiveId" clId="{3DFA71E4-EA24-49C4-AE33-6D29045A26C0}" dt="2024-04-28T07:37:18.850" v="24" actId="207"/>
          <ac:spMkLst>
            <pc:docMk/>
            <pc:sldMk cId="1797344307" sldId="990"/>
            <ac:spMk id="5" creationId="{00000000-0000-0000-0000-000000000000}"/>
          </ac:spMkLst>
        </pc:spChg>
      </pc:sldChg>
      <pc:sldChg chg="modSp mod">
        <pc:chgData name="Jason Tinuvile" userId="8beec5a487bb6207" providerId="LiveId" clId="{3DFA71E4-EA24-49C4-AE33-6D29045A26C0}" dt="2024-04-28T07:40:54.271" v="52" actId="20577"/>
        <pc:sldMkLst>
          <pc:docMk/>
          <pc:sldMk cId="3125744434" sldId="992"/>
        </pc:sldMkLst>
        <pc:spChg chg="mod">
          <ac:chgData name="Jason Tinuvile" userId="8beec5a487bb6207" providerId="LiveId" clId="{3DFA71E4-EA24-49C4-AE33-6D29045A26C0}" dt="2024-04-28T07:40:54.271" v="52" actId="20577"/>
          <ac:spMkLst>
            <pc:docMk/>
            <pc:sldMk cId="3125744434" sldId="992"/>
            <ac:spMk id="10" creationId="{176CB89E-AB94-4125-B1A0-5A5FEA12F8AE}"/>
          </ac:spMkLst>
        </pc:spChg>
      </pc:sldChg>
      <pc:sldChg chg="modSp mod">
        <pc:chgData name="Jason Tinuvile" userId="8beec5a487bb6207" providerId="LiveId" clId="{3DFA71E4-EA24-49C4-AE33-6D29045A26C0}" dt="2024-04-28T07:46:02.147" v="87" actId="207"/>
        <pc:sldMkLst>
          <pc:docMk/>
          <pc:sldMk cId="3063501855" sldId="993"/>
        </pc:sldMkLst>
        <pc:spChg chg="mod">
          <ac:chgData name="Jason Tinuvile" userId="8beec5a487bb6207" providerId="LiveId" clId="{3DFA71E4-EA24-49C4-AE33-6D29045A26C0}" dt="2024-04-28T07:46:02.147" v="87" actId="207"/>
          <ac:spMkLst>
            <pc:docMk/>
            <pc:sldMk cId="3063501855" sldId="993"/>
            <ac:spMk id="8" creationId="{2A01A97C-F98F-4774-9B2B-260540420E95}"/>
          </ac:spMkLst>
        </pc:spChg>
      </pc:sldChg>
      <pc:sldChg chg="modSp mod">
        <pc:chgData name="Jason Tinuvile" userId="8beec5a487bb6207" providerId="LiveId" clId="{3DFA71E4-EA24-49C4-AE33-6D29045A26C0}" dt="2024-04-28T07:49:53.410" v="208" actId="20577"/>
        <pc:sldMkLst>
          <pc:docMk/>
          <pc:sldMk cId="3708087420" sldId="994"/>
        </pc:sldMkLst>
        <pc:spChg chg="mod">
          <ac:chgData name="Jason Tinuvile" userId="8beec5a487bb6207" providerId="LiveId" clId="{3DFA71E4-EA24-49C4-AE33-6D29045A26C0}" dt="2024-04-28T07:49:53.410" v="208" actId="20577"/>
          <ac:spMkLst>
            <pc:docMk/>
            <pc:sldMk cId="3708087420" sldId="994"/>
            <ac:spMk id="8" creationId="{66C302D3-CE87-4FC6-968D-4A1759F3CA37}"/>
          </ac:spMkLst>
        </pc:spChg>
      </pc:sldChg>
      <pc:sldChg chg="modSp mod">
        <pc:chgData name="Jason Tinuvile" userId="8beec5a487bb6207" providerId="LiveId" clId="{3DFA71E4-EA24-49C4-AE33-6D29045A26C0}" dt="2024-04-28T07:54:01.115" v="257" actId="20577"/>
        <pc:sldMkLst>
          <pc:docMk/>
          <pc:sldMk cId="3080325725" sldId="995"/>
        </pc:sldMkLst>
        <pc:spChg chg="mod">
          <ac:chgData name="Jason Tinuvile" userId="8beec5a487bb6207" providerId="LiveId" clId="{3DFA71E4-EA24-49C4-AE33-6D29045A26C0}" dt="2024-04-28T07:54:01.115" v="257" actId="20577"/>
          <ac:spMkLst>
            <pc:docMk/>
            <pc:sldMk cId="3080325725" sldId="995"/>
            <ac:spMk id="11" creationId="{DAD29AC9-93ED-4DEE-810A-BE5565BF3712}"/>
          </ac:spMkLst>
        </pc:spChg>
      </pc:sldChg>
      <pc:sldChg chg="addSp modSp mod">
        <pc:chgData name="Jason Tinuvile" userId="8beec5a487bb6207" providerId="LiveId" clId="{3DFA71E4-EA24-49C4-AE33-6D29045A26C0}" dt="2024-04-28T07:58:34.121" v="442" actId="20577"/>
        <pc:sldMkLst>
          <pc:docMk/>
          <pc:sldMk cId="214766967" sldId="996"/>
        </pc:sldMkLst>
        <pc:spChg chg="mod">
          <ac:chgData name="Jason Tinuvile" userId="8beec5a487bb6207" providerId="LiveId" clId="{3DFA71E4-EA24-49C4-AE33-6D29045A26C0}" dt="2024-04-28T07:58:34.121" v="442" actId="20577"/>
          <ac:spMkLst>
            <pc:docMk/>
            <pc:sldMk cId="214766967" sldId="996"/>
            <ac:spMk id="11" creationId="{CECA9DF6-5D92-43B8-A225-6C235B33CA8A}"/>
          </ac:spMkLst>
        </pc:spChg>
        <pc:picChg chg="add mod">
          <ac:chgData name="Jason Tinuvile" userId="8beec5a487bb6207" providerId="LiveId" clId="{3DFA71E4-EA24-49C4-AE33-6D29045A26C0}" dt="2024-04-28T07:58:06.040" v="414" actId="14100"/>
          <ac:picMkLst>
            <pc:docMk/>
            <pc:sldMk cId="214766967" sldId="996"/>
            <ac:picMk id="3" creationId="{BEC87B7F-0968-336E-7030-1966983C6F90}"/>
          </ac:picMkLst>
        </pc:picChg>
      </pc:sldChg>
      <pc:sldChg chg="modSp mod">
        <pc:chgData name="Jason Tinuvile" userId="8beec5a487bb6207" providerId="LiveId" clId="{3DFA71E4-EA24-49C4-AE33-6D29045A26C0}" dt="2024-04-28T08:00:24.067" v="476" actId="20577"/>
        <pc:sldMkLst>
          <pc:docMk/>
          <pc:sldMk cId="1391274432" sldId="997"/>
        </pc:sldMkLst>
        <pc:spChg chg="mod">
          <ac:chgData name="Jason Tinuvile" userId="8beec5a487bb6207" providerId="LiveId" clId="{3DFA71E4-EA24-49C4-AE33-6D29045A26C0}" dt="2024-04-28T08:00:24.067" v="476" actId="20577"/>
          <ac:spMkLst>
            <pc:docMk/>
            <pc:sldMk cId="1391274432" sldId="997"/>
            <ac:spMk id="11" creationId="{C7BE999F-26AF-469B-AAE3-5A5C3C92D77F}"/>
          </ac:spMkLst>
        </pc:spChg>
      </pc:sldChg>
      <pc:sldChg chg="addSp modSp mod">
        <pc:chgData name="Jason Tinuvile" userId="8beec5a487bb6207" providerId="LiveId" clId="{3DFA71E4-EA24-49C4-AE33-6D29045A26C0}" dt="2024-04-28T08:02:29.249" v="514" actId="20577"/>
        <pc:sldMkLst>
          <pc:docMk/>
          <pc:sldMk cId="2843926451" sldId="998"/>
        </pc:sldMkLst>
        <pc:spChg chg="mod">
          <ac:chgData name="Jason Tinuvile" userId="8beec5a487bb6207" providerId="LiveId" clId="{3DFA71E4-EA24-49C4-AE33-6D29045A26C0}" dt="2024-04-28T08:02:29.249" v="514" actId="20577"/>
          <ac:spMkLst>
            <pc:docMk/>
            <pc:sldMk cId="2843926451" sldId="998"/>
            <ac:spMk id="11" creationId="{B10D59A3-C13C-44C4-B4FA-E7A78B00CAA0}"/>
          </ac:spMkLst>
        </pc:spChg>
        <pc:picChg chg="add mod">
          <ac:chgData name="Jason Tinuvile" userId="8beec5a487bb6207" providerId="LiveId" clId="{3DFA71E4-EA24-49C4-AE33-6D29045A26C0}" dt="2024-04-28T08:02:20.135" v="498"/>
          <ac:picMkLst>
            <pc:docMk/>
            <pc:sldMk cId="2843926451" sldId="998"/>
            <ac:picMk id="2" creationId="{56CFF82E-E125-03D3-E690-C829A6E3D80A}"/>
          </ac:picMkLst>
        </pc:picChg>
      </pc:sldChg>
      <pc:sldChg chg="modSp mod">
        <pc:chgData name="Jason Tinuvile" userId="8beec5a487bb6207" providerId="LiveId" clId="{3DFA71E4-EA24-49C4-AE33-6D29045A26C0}" dt="2024-04-28T08:03:09.394" v="518" actId="20577"/>
        <pc:sldMkLst>
          <pc:docMk/>
          <pc:sldMk cId="3647669167" sldId="999"/>
        </pc:sldMkLst>
        <pc:spChg chg="mod">
          <ac:chgData name="Jason Tinuvile" userId="8beec5a487bb6207" providerId="LiveId" clId="{3DFA71E4-EA24-49C4-AE33-6D29045A26C0}" dt="2024-04-28T08:03:09.394" v="518" actId="20577"/>
          <ac:spMkLst>
            <pc:docMk/>
            <pc:sldMk cId="3647669167" sldId="999"/>
            <ac:spMk id="8" creationId="{0675C315-C26C-4046-99B8-14C6C6579A8C}"/>
          </ac:spMkLst>
        </pc:spChg>
      </pc:sldChg>
      <pc:sldChg chg="modSp mod">
        <pc:chgData name="Jason Tinuvile" userId="8beec5a487bb6207" providerId="LiveId" clId="{3DFA71E4-EA24-49C4-AE33-6D29045A26C0}" dt="2024-04-28T08:03:46.353" v="521" actId="20577"/>
        <pc:sldMkLst>
          <pc:docMk/>
          <pc:sldMk cId="3114383937" sldId="1000"/>
        </pc:sldMkLst>
        <pc:spChg chg="mod">
          <ac:chgData name="Jason Tinuvile" userId="8beec5a487bb6207" providerId="LiveId" clId="{3DFA71E4-EA24-49C4-AE33-6D29045A26C0}" dt="2024-04-28T08:03:46.353" v="521" actId="20577"/>
          <ac:spMkLst>
            <pc:docMk/>
            <pc:sldMk cId="3114383937" sldId="1000"/>
            <ac:spMk id="10" creationId="{9AF393B0-6926-49E1-A77D-52CDDECFA95B}"/>
          </ac:spMkLst>
        </pc:spChg>
      </pc:sldChg>
      <pc:sldChg chg="modSp mod">
        <pc:chgData name="Jason Tinuvile" userId="8beec5a487bb6207" providerId="LiveId" clId="{3DFA71E4-EA24-49C4-AE33-6D29045A26C0}" dt="2024-04-28T08:04:18.342" v="524" actId="20577"/>
        <pc:sldMkLst>
          <pc:docMk/>
          <pc:sldMk cId="1900655610" sldId="1001"/>
        </pc:sldMkLst>
        <pc:spChg chg="mod">
          <ac:chgData name="Jason Tinuvile" userId="8beec5a487bb6207" providerId="LiveId" clId="{3DFA71E4-EA24-49C4-AE33-6D29045A26C0}" dt="2024-04-28T08:04:18.342" v="524" actId="20577"/>
          <ac:spMkLst>
            <pc:docMk/>
            <pc:sldMk cId="1900655610" sldId="1001"/>
            <ac:spMk id="12" creationId="{C5C318E8-2DAC-4DFA-874E-EB8B36E4E789}"/>
          </ac:spMkLst>
        </pc:spChg>
      </pc:sldChg>
      <pc:sldChg chg="modSp mod">
        <pc:chgData name="Jason Tinuvile" userId="8beec5a487bb6207" providerId="LiveId" clId="{3DFA71E4-EA24-49C4-AE33-6D29045A26C0}" dt="2024-04-28T08:04:45.908" v="527" actId="20577"/>
        <pc:sldMkLst>
          <pc:docMk/>
          <pc:sldMk cId="2696244288" sldId="1002"/>
        </pc:sldMkLst>
        <pc:spChg chg="mod">
          <ac:chgData name="Jason Tinuvile" userId="8beec5a487bb6207" providerId="LiveId" clId="{3DFA71E4-EA24-49C4-AE33-6D29045A26C0}" dt="2024-04-28T08:04:45.908" v="527" actId="20577"/>
          <ac:spMkLst>
            <pc:docMk/>
            <pc:sldMk cId="2696244288" sldId="1002"/>
            <ac:spMk id="14" creationId="{20012A5F-1DD7-4D3E-8581-65B19A59BB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97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2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29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706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79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8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2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7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0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8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15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B5E3D3-37C4-4BB5-A53A-9A3EE5FD3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690C837-C601-4C26-99B0-2514CC0C7B0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3C02797-4F2D-4962-87E7-D35FF6797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("%s",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ECA9DF6-5D92-43B8-A225-6C235B33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1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1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1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1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65         65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66         66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67         67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68         68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69         69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70         70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71         71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0          72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-52        73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-52        74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100" b="1" u="sng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zh-CN" altLang="en-US" sz="1100" b="1" u="sng" dirty="0">
                <a:solidFill>
                  <a:srgbClr val="000000"/>
                </a:solidFill>
                <a:latin typeface="+mn-ea"/>
              </a:rPr>
              <a:t>小于</a:t>
            </a:r>
            <a:r>
              <a:rPr kumimoji="1" lang="en-US" altLang="zh-CN" sz="1100" b="1" u="sng" dirty="0">
                <a:solidFill>
                  <a:srgbClr val="000000"/>
                </a:solidFill>
                <a:latin typeface="+mn-ea"/>
              </a:rPr>
              <a:t>______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定义的字符数组的长度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22C7FEE-D0C4-47FE-B11C-0D77E1D0191D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代表数组的起始地址</a:t>
            </a:r>
          </a:p>
        </p:txBody>
      </p:sp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BEC87B7F-0968-336E-7030-1966983C6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46" y="4441805"/>
            <a:ext cx="2041241" cy="13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6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CFDC6A0-B33B-48DC-83E8-6B5872F8DA2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3B9C396-28E6-42EC-A434-F106233A4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7BE999F-26AF-469B-AAE3-5A5C3C92D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、回车是否在数组中？不在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’\0’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C80BEDA2-381E-4E5C-8499-43E886650487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39127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DD2D504-33EB-4A96-9821-047192BDE27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8D6E85D-485E-4ABA-8E2B-C7C5B9105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10D59A3-C13C-44C4-B4FA-E7A78B00C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等待键盘输入：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100" b="1" dirty="0">
                <a:solidFill>
                  <a:srgbClr val="FF0000"/>
                </a:solidFill>
                <a:latin typeface="+mn-ea"/>
              </a:rPr>
              <a:t>9</a:t>
            </a:r>
            <a:r>
              <a:rPr kumimoji="1" lang="zh-CN" altLang="en-US" sz="1100" b="1" dirty="0">
                <a:solidFill>
                  <a:srgbClr val="FF0000"/>
                </a:solidFill>
                <a:latin typeface="+mn-ea"/>
              </a:rPr>
              <a:t>个及以内字符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测试</a:t>
            </a: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1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kumimoji="1" lang="zh-CN" altLang="en-US" sz="1100" b="1" dirty="0">
                <a:solidFill>
                  <a:srgbClr val="FF0000"/>
                </a:solidFill>
                <a:latin typeface="+mn-ea"/>
              </a:rPr>
              <a:t>个及以上字符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并回车，输出？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65         65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66         66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67         67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68         68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69         69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70         70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71         71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0          72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-52        73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-52        74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问：如果要保证输入正确，输入的字符个数</a:t>
            </a:r>
            <a:endParaRPr kumimoji="1" lang="en-US" altLang="zh-CN" sz="11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1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要</a:t>
            </a:r>
            <a:r>
              <a:rPr kumimoji="1" lang="en-US" altLang="zh-CN" sz="1100" b="1" u="sng" dirty="0">
                <a:solidFill>
                  <a:srgbClr val="000000"/>
                </a:solidFill>
                <a:latin typeface="+mn-ea"/>
              </a:rPr>
              <a:t>____</a:t>
            </a:r>
            <a:r>
              <a:rPr kumimoji="1" lang="zh-CN" altLang="en-US" sz="1100" b="1" u="sng" dirty="0">
                <a:solidFill>
                  <a:srgbClr val="000000"/>
                </a:solidFill>
                <a:latin typeface="+mn-ea"/>
              </a:rPr>
              <a:t>小于</a:t>
            </a:r>
            <a:r>
              <a:rPr kumimoji="1" lang="en-US" altLang="zh-CN" sz="1100" b="1" u="sng" dirty="0">
                <a:solidFill>
                  <a:srgbClr val="000000"/>
                </a:solidFill>
                <a:latin typeface="+mn-ea"/>
              </a:rPr>
              <a:t>______</a:t>
            </a:r>
            <a:r>
              <a:rPr kumimoji="1" lang="zh-CN" altLang="en-US" sz="1100" b="1" dirty="0">
                <a:solidFill>
                  <a:srgbClr val="000000"/>
                </a:solidFill>
                <a:latin typeface="+mn-ea"/>
              </a:rPr>
              <a:t>定义的字符数组的长度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036E597-EF2F-4AC6-9F65-5812967609B7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620639" cy="493096"/>
          </a:xfrm>
          <a:prstGeom prst="borderCallout1">
            <a:avLst>
              <a:gd name="adj1" fmla="val 5884"/>
              <a:gd name="adj2" fmla="val -2356"/>
              <a:gd name="adj3" fmla="val 277543"/>
              <a:gd name="adj4" fmla="val -116808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无下标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</p:txBody>
      </p:sp>
      <p:pic>
        <p:nvPicPr>
          <p:cNvPr id="2" name="图片 1" descr="图形用户界面, 文本, 应用程序&#10;&#10;描述已自动生成">
            <a:extLst>
              <a:ext uri="{FF2B5EF4-FFF2-40B4-BE49-F238E27FC236}">
                <a16:creationId xmlns:a16="http://schemas.microsoft.com/office/drawing/2014/main" id="{56CFF82E-E125-03D3-E690-C829A6E3D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446" y="4441805"/>
            <a:ext cx="2041241" cy="13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2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方式输出单个字符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4DF1CED-EA38-41AF-AB90-2D0560006AB1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4FDA17-EAC6-4604-8554-D1BA87B7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长度缺省为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("%c*\n", a[5]);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a[3]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输出加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*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是为了确认只输出了一个字符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675C315-C26C-4046-99B8-14C6C657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n*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d*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7669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5689620-F9B5-4F7C-ABF0-4197234D3C6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FA9A9C6-E315-48DA-8ED9-FB3C8450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AF393B0-6926-49E1-A77D-52CDDECFA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3506094" y="3001961"/>
            <a:ext cx="1944216" cy="504056"/>
          </a:xfrm>
          <a:prstGeom prst="borderCallout1">
            <a:avLst>
              <a:gd name="adj1" fmla="val 11671"/>
              <a:gd name="adj2" fmla="val -2356"/>
              <a:gd name="adj3" fmla="val 211514"/>
              <a:gd name="adj4" fmla="val -5246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缺省长度为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[0]-[6]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，尾零不输出</a:t>
            </a:r>
          </a:p>
        </p:txBody>
      </p:sp>
    </p:spTree>
    <p:extLst>
      <p:ext uri="{BB962C8B-B14F-4D97-AF65-F5344CB8AC3E}">
        <p14:creationId xmlns:p14="http://schemas.microsoft.com/office/powerpoint/2010/main" val="3114383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("%c",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方式以单个字符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循环形式输出整个数组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7CE5708-093E-4064-A862-5ABBA0A3473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B2AE133-960B-4DC8-83FB-88629B587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("%c,",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&lt;7;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 &lt;&lt; '*';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换行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5C318E8-2DAC-4DFA-874E-EB8B36E4E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solidFill>
                  <a:srgbClr val="000000"/>
                </a:solidFill>
                <a:latin typeface="+mn-ea"/>
              </a:rPr>
              <a:t>S,t,u,d,e,n,t,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pt-BR" altLang="zh-CN" sz="1600" b="1" dirty="0">
                <a:solidFill>
                  <a:srgbClr val="000000"/>
                </a:solidFill>
                <a:latin typeface="+mn-ea"/>
              </a:rPr>
              <a:t>S*t*u*d*e*n*t*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475970" y="3206001"/>
            <a:ext cx="2160240" cy="2068030"/>
            <a:chOff x="6804248" y="4381155"/>
            <a:chExt cx="2160240" cy="2068030"/>
          </a:xfrm>
        </p:grpSpPr>
        <p:sp>
          <p:nvSpPr>
            <p:cNvPr id="13" name="AutoShape 4"/>
            <p:cNvSpPr>
              <a:spLocks/>
            </p:cNvSpPr>
            <p:nvPr/>
          </p:nvSpPr>
          <p:spPr bwMode="auto">
            <a:xfrm>
              <a:off x="7524328" y="4381155"/>
              <a:ext cx="1440160" cy="646088"/>
            </a:xfrm>
            <a:prstGeom prst="borderCallout1">
              <a:avLst>
                <a:gd name="adj1" fmla="val 11671"/>
                <a:gd name="adj2" fmla="val -2356"/>
                <a:gd name="adj3" fmla="val 187764"/>
                <a:gd name="adj4" fmla="val -101718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/>
                  <a:ea typeface="宋体"/>
                </a:rPr>
                <a:t>%c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/>
                  <a:ea typeface="宋体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/>
                  <a:ea typeface="宋体"/>
                </a:rPr>
                <a:t>,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 err="1">
                  <a:solidFill>
                    <a:srgbClr val="000000"/>
                  </a:solidFill>
                  <a:latin typeface="宋体"/>
                  <a:ea typeface="宋体"/>
                </a:rPr>
                <a:t>cout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/>
                  <a:ea typeface="宋体"/>
                </a:rPr>
                <a:t>方式每个字符</a:t>
              </a:r>
              <a:endParaRPr kumimoji="1" lang="en-US" altLang="zh-CN" sz="1200" b="1" dirty="0">
                <a:solidFill>
                  <a:srgbClr val="000000"/>
                </a:solidFill>
                <a:latin typeface="宋体"/>
                <a:ea typeface="宋体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/>
                  <a:ea typeface="宋体"/>
                </a:rPr>
                <a:t>后面多一个</a:t>
              </a:r>
              <a:r>
                <a:rPr kumimoji="1" lang="en-US" altLang="zh-CN" sz="1200" b="1" dirty="0">
                  <a:solidFill>
                    <a:srgbClr val="000000"/>
                  </a:solidFill>
                  <a:latin typeface="宋体"/>
                  <a:ea typeface="宋体"/>
                </a:rPr>
                <a:t>*</a:t>
              </a:r>
              <a:endParaRPr kumimoji="1" lang="zh-CN" altLang="en-US" sz="1200" b="1" dirty="0">
                <a:solidFill>
                  <a:srgbClr val="000000"/>
                </a:solidFill>
                <a:latin typeface="宋体"/>
                <a:ea typeface="宋体"/>
              </a:endParaRPr>
            </a:p>
          </p:txBody>
        </p:sp>
        <p:cxnSp>
          <p:nvCxnSpPr>
            <p:cNvPr id="14" name="直接连接符 13"/>
            <p:cNvCxnSpPr>
              <a:stCxn id="13" idx="2"/>
            </p:cNvCxnSpPr>
            <p:nvPr/>
          </p:nvCxnSpPr>
          <p:spPr bwMode="auto">
            <a:xfrm flipH="1">
              <a:off x="6804248" y="4704199"/>
              <a:ext cx="720080" cy="17449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0065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3969E3E-FA6E-46F2-83A8-1DF49960CBAA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027C405-346A-4B56-93FE-7D97BFFAB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0012A5F-1DD7-4D3E-8581-65B19A59B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问：尾零输出了吗？如何证明？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860313" y="2679333"/>
            <a:ext cx="2353602" cy="1042135"/>
            <a:chOff x="1763688" y="2566885"/>
            <a:chExt cx="2353602" cy="1042135"/>
          </a:xfrm>
        </p:grpSpPr>
        <p:sp>
          <p:nvSpPr>
            <p:cNvPr id="10" name="AutoShape 4"/>
            <p:cNvSpPr>
              <a:spLocks/>
            </p:cNvSpPr>
            <p:nvPr/>
          </p:nvSpPr>
          <p:spPr bwMode="auto">
            <a:xfrm>
              <a:off x="2821146" y="2566885"/>
              <a:ext cx="1296144" cy="502073"/>
            </a:xfrm>
            <a:prstGeom prst="borderCallout1">
              <a:avLst>
                <a:gd name="adj1" fmla="val 5884"/>
                <a:gd name="adj2" fmla="val -2356"/>
                <a:gd name="adj3" fmla="val 265985"/>
                <a:gd name="adj4" fmla="val -13588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跟数组名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Times New Roman" pitchFamily="18" charset="0"/>
                  <a:ea typeface="宋体" pitchFamily="2" charset="-122"/>
                </a:rPr>
                <a:t>不是数组元素名</a:t>
              </a:r>
            </a:p>
          </p:txBody>
        </p:sp>
        <p:cxnSp>
          <p:nvCxnSpPr>
            <p:cNvPr id="11" name="直接连接符 10"/>
            <p:cNvCxnSpPr>
              <a:stCxn id="10" idx="2"/>
            </p:cNvCxnSpPr>
            <p:nvPr/>
          </p:nvCxnSpPr>
          <p:spPr bwMode="auto">
            <a:xfrm flipH="1">
              <a:off x="1763688" y="2817922"/>
              <a:ext cx="1057458" cy="7910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6244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63921F-FEE9-4088-BDC2-B3BE6EB841DA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6024400-C898-4356-9B8F-9644E184F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a[]="Student\0china";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(a)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("%s*\n",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a[12] &lt;&lt;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32CB367-A07D-4C1A-AEFD-028B9B5BE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：从本例的结果可知，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  数组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最后是否还有隐含的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\0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a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中的字符串的长度是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：字符串形式输出字符数组，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如果数组中包含显式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'\0'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则输出到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为止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88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A4B1FB9-3046-4D92-9468-DAE158A999F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BE7BFD3-D78F-4D59-9007-59F5E010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注意：不能以字符串方式初始化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a[5]={'C','h','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','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n','a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'};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863A45F-6F60-4FA7-B61B-6A630EC17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：如果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%s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方式换成下面形式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for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&lt;5;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("%c",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还会看到乱字符吗？为什么？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5770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printf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</a:t>
            </a:r>
            <a:r>
              <a:rPr lang="zh-CN" altLang="en-US" sz="1600" b="1" dirty="0">
                <a:latin typeface="+mn-ea"/>
              </a:rPr>
              <a:t>数组名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C/C++</a:t>
            </a:r>
            <a:r>
              <a:rPr lang="zh-CN" altLang="en-US" sz="1600" b="1" dirty="0">
                <a:latin typeface="+mn-ea"/>
              </a:rPr>
              <a:t>以字符串方式输出字符数组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不含尾零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03A3B79-4688-4247-A330-320FB519F75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60413E5-3B56-4094-AF23-B29747D17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a[5];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不初始化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641FDB3-1DAF-4FFD-9CD5-DAD0BFA2E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：为什么会有乱字符？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：乱字符出现几行是正常的？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一行？多行？或者都正常？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结论：不能字符串形式输出不含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______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的字符数组，否则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可能会得到不正确的结果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366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：从任一元素开始以字符串形式输出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B5AC228-9DA1-4E06-9557-8847A0BA667D}"/>
              </a:ext>
            </a:extLst>
          </p:cNvPr>
          <p:cNvGrpSpPr/>
          <p:nvPr/>
        </p:nvGrpSpPr>
        <p:grpSpPr>
          <a:xfrm>
            <a:off x="2238066" y="2545210"/>
            <a:ext cx="3091200" cy="1656184"/>
            <a:chOff x="3143673" y="2852936"/>
            <a:chExt cx="3091200" cy="1656184"/>
          </a:xfrm>
        </p:grpSpPr>
        <p:sp>
          <p:nvSpPr>
            <p:cNvPr id="6" name="AutoShape 4"/>
            <p:cNvSpPr>
              <a:spLocks/>
            </p:cNvSpPr>
            <p:nvPr/>
          </p:nvSpPr>
          <p:spPr bwMode="auto">
            <a:xfrm>
              <a:off x="4742391" y="2852936"/>
              <a:ext cx="648072" cy="286050"/>
            </a:xfrm>
            <a:prstGeom prst="borderCallout1">
              <a:avLst>
                <a:gd name="adj1" fmla="val 5884"/>
                <a:gd name="adj2" fmla="val -2356"/>
                <a:gd name="adj3" fmla="val 415312"/>
                <a:gd name="adj4" fmla="val -249976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%s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形式</a:t>
              </a:r>
            </a:p>
          </p:txBody>
        </p:sp>
        <p:sp>
          <p:nvSpPr>
            <p:cNvPr id="7" name="AutoShape 4"/>
            <p:cNvSpPr>
              <a:spLocks/>
            </p:cNvSpPr>
            <p:nvPr/>
          </p:nvSpPr>
          <p:spPr bwMode="auto">
            <a:xfrm>
              <a:off x="4772051" y="3442501"/>
              <a:ext cx="1462822" cy="346540"/>
            </a:xfrm>
            <a:prstGeom prst="borderCallout1">
              <a:avLst>
                <a:gd name="adj1" fmla="val 5884"/>
                <a:gd name="adj2" fmla="val -2356"/>
                <a:gd name="adj3" fmla="val 155055"/>
                <a:gd name="adj4" fmla="val -66747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&amp;</a:t>
              </a: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数组元素名形式</a:t>
              </a:r>
            </a:p>
          </p:txBody>
        </p:sp>
        <p:cxnSp>
          <p:nvCxnSpPr>
            <p:cNvPr id="8" name="直接连接符 7"/>
            <p:cNvCxnSpPr/>
            <p:nvPr/>
          </p:nvCxnSpPr>
          <p:spPr bwMode="auto">
            <a:xfrm flipH="1">
              <a:off x="3143673" y="3559514"/>
              <a:ext cx="1617999" cy="949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" name="椭圆 9">
            <a:extLst>
              <a:ext uri="{FF2B5EF4-FFF2-40B4-BE49-F238E27FC236}">
                <a16:creationId xmlns:a16="http://schemas.microsoft.com/office/drawing/2014/main" id="{FC5857C7-0546-4766-8FAA-EAA35EF3410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55C60E-698F-4DAA-A4E0-EC731B508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a[]="Student";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("%s\n", &amp;a[3]);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&amp;a[3]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1A29C856-AD88-44A7-AB80-06627393D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5392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9FC0F07-610E-4C1B-B46F-0B086BB4C56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876BD89-E398-46E5-B456-6A7EA552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("%s", &amp;a[3]);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ACFA26A-0D74-486A-8D17-8586564BC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行，内容是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7" name="AutoShape 4"/>
          <p:cNvSpPr>
            <a:spLocks/>
          </p:cNvSpPr>
          <p:nvPr/>
        </p:nvSpPr>
        <p:spPr bwMode="auto">
          <a:xfrm>
            <a:off x="4091019" y="3750087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数组元素名形式</a:t>
            </a:r>
          </a:p>
        </p:txBody>
      </p:sp>
    </p:spTree>
    <p:extLst>
      <p:ext uri="{BB962C8B-B14F-4D97-AF65-F5344CB8AC3E}">
        <p14:creationId xmlns:p14="http://schemas.microsoft.com/office/powerpoint/2010/main" val="3170043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</a:t>
            </a:r>
            <a:r>
              <a:rPr lang="zh-CN" altLang="en-US" sz="1600" b="1" dirty="0">
                <a:latin typeface="+mn-ea"/>
              </a:rPr>
              <a:t>从任一元素开始以字符串形式输入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just" eaLnBrk="1" hangingPunct="1"/>
            <a:endParaRPr lang="zh-CN" altLang="en-US" sz="1600" b="1" dirty="0">
              <a:solidFill>
                <a:srgbClr val="FF3300"/>
              </a:solidFill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方式从任一元素开始以字符串形式输入</a:t>
            </a: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C54B49B-8201-4558-9765-6EDA945BADA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FE6D05-B37A-4F89-A252-AA6D721AC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&amp;a[3];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B47B47C-2769-4F2E-A2CD-DEF6F7FF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行，内容是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综合例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16-18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的结果，得出的结论是：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方式从任一元素开始以字符串形式</a:t>
            </a:r>
            <a:endParaRPr kumimoji="1" lang="en-US" altLang="zh-CN" sz="12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输入输出时，表示形式都是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________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的形式</a:t>
            </a:r>
            <a:endParaRPr kumimoji="1" lang="en-US" altLang="zh-CN" sz="12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B34CBC54-57E2-4D17-A6DB-E3C13A77FE4F}"/>
              </a:ext>
            </a:extLst>
          </p:cNvPr>
          <p:cNvSpPr>
            <a:spLocks/>
          </p:cNvSpPr>
          <p:nvPr/>
        </p:nvSpPr>
        <p:spPr bwMode="auto">
          <a:xfrm>
            <a:off x="3572273" y="3662164"/>
            <a:ext cx="1462822" cy="346540"/>
          </a:xfrm>
          <a:prstGeom prst="borderCallout1">
            <a:avLst>
              <a:gd name="adj1" fmla="val 5884"/>
              <a:gd name="adj2" fmla="val -2356"/>
              <a:gd name="adj3" fmla="val 300957"/>
              <a:gd name="adj4" fmla="val -97634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数组元素名形式</a:t>
            </a:r>
          </a:p>
        </p:txBody>
      </p:sp>
    </p:spTree>
    <p:extLst>
      <p:ext uri="{BB962C8B-B14F-4D97-AF65-F5344CB8AC3E}">
        <p14:creationId xmlns:p14="http://schemas.microsoft.com/office/powerpoint/2010/main" val="3254316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1-3.</a:t>
            </a:r>
            <a:r>
              <a:rPr lang="zh-CN" altLang="en-US" sz="1600" b="1" dirty="0">
                <a:latin typeface="+mn-ea"/>
              </a:rPr>
              <a:t>总结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完成下表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给出了第一行的答案供参考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：</a:t>
            </a:r>
          </a:p>
        </p:txBody>
      </p:sp>
      <p:graphicFrame>
        <p:nvGraphicFramePr>
          <p:cNvPr id="3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14265"/>
              </p:ext>
            </p:extLst>
          </p:nvPr>
        </p:nvGraphicFramePr>
        <p:xfrm>
          <a:off x="287061" y="1611217"/>
          <a:ext cx="6984776" cy="2374687"/>
        </p:xfrm>
        <a:graphic>
          <a:graphicData uri="http://schemas.openxmlformats.org/drawingml/2006/table">
            <a:tbl>
              <a:tblPr/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方式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C++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方式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输入单个字符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scanf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("%c", &amp;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元素名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cin &gt;&gt; 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元素名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输入字符串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输出单个字符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输出字符串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5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任一元素开始输入串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任一元素开始输出串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2073A760-9D39-44D5-B4F6-0D1A43C76B7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81325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方式多个字符串的输入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C26B01-55F2-42B0-8B0E-22F605A8291C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436F610-E014-4865-B472-9ACA984C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s%s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", a, b);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("%s-%s\n", a, b);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7731DAA-D326-488B-8132-6BB9B1EA9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60240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方式多个字符串的输入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4E99166-3903-4BFA-AD43-40D678D6187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B4F91C9-0211-4337-850F-1338C01E2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&gt;&gt; a &gt;&gt; b;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'-'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F6D70C4-212B-41B5-91B4-ADBDABC9B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、假设输入为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+mn-ea"/>
              </a:rPr>
              <a:t>abc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3300"/>
                </a:solidFill>
                <a:latin typeface="+mn-ea"/>
              </a:rPr>
              <a:t>    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回车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结论：空格是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输入串中的合法字符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B.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输入分隔符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19-20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可知：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/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从键盘上输入的字符串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不能包含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__________</a:t>
            </a:r>
          </a:p>
        </p:txBody>
      </p:sp>
    </p:spTree>
    <p:extLst>
      <p:ext uri="{BB962C8B-B14F-4D97-AF65-F5344CB8AC3E}">
        <p14:creationId xmlns:p14="http://schemas.microsoft.com/office/powerpoint/2010/main" val="628421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VS2022 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，无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Dev C++   </a:t>
            </a:r>
            <a:r>
              <a:rPr lang="zh-CN" altLang="en-US" sz="1600" b="1" dirty="0">
                <a:latin typeface="+mn-ea"/>
              </a:rPr>
              <a:t>：有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，  无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，有</a:t>
            </a:r>
            <a:r>
              <a:rPr lang="en-US" altLang="zh-CN" sz="1600" b="1" dirty="0" err="1">
                <a:latin typeface="+mn-ea"/>
              </a:rPr>
              <a:t>fgets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●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函数的原型定义为：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字符数组名，最大长度，</a:t>
            </a:r>
            <a:r>
              <a:rPr lang="en-US" altLang="zh-CN" sz="1600" b="1" dirty="0" err="1">
                <a:latin typeface="+mn-ea"/>
              </a:rPr>
              <a:t>stdin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但与</a:t>
            </a:r>
            <a:r>
              <a:rPr lang="en-US" altLang="zh-CN" sz="1600" b="1" dirty="0">
                <a:latin typeface="+mn-ea"/>
              </a:rPr>
              <a:t>gets/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的表现有不同，请自行观察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★ 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scanf</a:t>
            </a:r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/</a:t>
            </a:r>
            <a:r>
              <a:rPr lang="en-US" altLang="zh-CN" sz="1600" b="1" dirty="0" err="1">
                <a:solidFill>
                  <a:schemeClr val="accent2"/>
                </a:solidFill>
                <a:latin typeface="+mn-ea"/>
              </a:rPr>
              <a:t>cin</a:t>
            </a:r>
            <a:r>
              <a:rPr lang="zh-CN" altLang="en-US" sz="1600" b="1" dirty="0">
                <a:solidFill>
                  <a:schemeClr val="accent2"/>
                </a:solidFill>
                <a:latin typeface="+mn-ea"/>
              </a:rPr>
              <a:t>通过某些高级设置方式还是可以输入含空格的字符串的，本课程不再讨论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83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 err="1">
                <a:latin typeface="+mn-ea"/>
              </a:rPr>
              <a:t>gets_s</a:t>
            </a:r>
            <a:r>
              <a:rPr lang="zh-CN" altLang="en-US" sz="1600" b="1" dirty="0">
                <a:latin typeface="+mn-ea"/>
              </a:rPr>
              <a:t>输入含空格的字符串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354EAB-6832-4673-9D67-27FAF2B260C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CA4718-C130-490F-A453-3BFB2EE6D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gets_s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(b);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04FDDD-1426-4683-9EE7-6F089C3BB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66050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从键盘输入含空格字符串的方法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不同编译器不同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DevC</a:t>
            </a:r>
            <a:r>
              <a:rPr lang="en-US" altLang="zh-CN" sz="1600" b="1" dirty="0">
                <a:latin typeface="+mn-ea"/>
              </a:rPr>
              <a:t>++</a:t>
            </a:r>
            <a:r>
              <a:rPr lang="zh-CN" altLang="en-US" sz="1600" b="1" dirty="0">
                <a:latin typeface="+mn-ea"/>
              </a:rPr>
              <a:t>下用</a:t>
            </a:r>
            <a:r>
              <a:rPr lang="en-US" altLang="zh-CN" sz="1600" b="1" dirty="0">
                <a:latin typeface="+mn-ea"/>
              </a:rPr>
              <a:t>gets</a:t>
            </a:r>
            <a:r>
              <a:rPr lang="zh-CN" altLang="en-US" sz="1600" b="1" dirty="0">
                <a:latin typeface="+mn-ea"/>
              </a:rPr>
              <a:t>输入含空格的字符串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E274EE7-D72A-402B-9166-8DA79C5F610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410BE12-480F-4DB0-A232-F04970F71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gets(a);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gets(b);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CB8BE75-4DC6-4595-97BA-38165267A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会继续等待输入，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再输入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xyz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则输出为：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、键盘先输入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Hello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再输入超过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个字符，观察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问：为什么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为什么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b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最长输入只能是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122457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</a:t>
            </a:r>
            <a:r>
              <a:rPr lang="zh-CN" altLang="en-US" sz="1600" b="1" dirty="0">
                <a:latin typeface="+mn-ea"/>
              </a:rPr>
              <a:t>多个字符串的输入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★ 不同编译器从键盘输入含空格字符串的方法不同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Dev C++</a:t>
            </a:r>
            <a:r>
              <a:rPr lang="zh-CN" altLang="en-US" sz="1600" b="1" dirty="0">
                <a:latin typeface="+mn-ea"/>
              </a:rPr>
              <a:t>均可用</a:t>
            </a:r>
            <a:r>
              <a:rPr lang="en-US" altLang="zh-CN" sz="1600" b="1" dirty="0" err="1">
                <a:latin typeface="+mn-ea"/>
              </a:rPr>
              <a:t>fgets</a:t>
            </a:r>
            <a:r>
              <a:rPr lang="zh-CN" altLang="en-US" sz="1600" b="1" dirty="0">
                <a:latin typeface="+mn-ea"/>
              </a:rPr>
              <a:t>输入含空格的字符串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3F1EA49-2FAB-44C3-B48C-4B7E774E1FD4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4A5683-0E0C-4155-A2D3-B6AB22D94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cstdio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2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a[10], b[20];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(a,10,stdin);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fgets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(b,20,stdin);</a:t>
            </a:r>
            <a:endParaRPr kumimoji="1" lang="en-US" altLang="zh-CN" sz="12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b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=0; 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=0; 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]!='\0';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int(b[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FEBE0F2-3542-4D58-AE2A-F24DACD3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空格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def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会继续等待输入，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再输入</a:t>
            </a:r>
            <a:r>
              <a:rPr kumimoji="1" lang="en-US" altLang="zh-CN" sz="12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xyz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：和例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21-22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的输出区别在哪里？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：后面两段红色代码的目的是什么？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9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4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、如果输入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超过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28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则输出为：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29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、部分内容的填写，如果能确定是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不确定值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随机值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的，可直接填写</a:t>
            </a:r>
            <a:r>
              <a:rPr lang="en-US" altLang="zh-CN" sz="1600" b="1" dirty="0">
                <a:latin typeface="+mn-ea"/>
              </a:rPr>
              <a:t>"</a:t>
            </a:r>
            <a:r>
              <a:rPr lang="zh-CN" altLang="en-US" sz="1600" b="1" dirty="0">
                <a:latin typeface="+mn-ea"/>
              </a:rPr>
              <a:t>**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随机</a:t>
            </a:r>
            <a:r>
              <a:rPr lang="en-US" altLang="zh-CN" sz="1600" b="1" dirty="0">
                <a:latin typeface="+mn-ea"/>
              </a:rPr>
              <a:t>"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FF50F6C-8E35-4B04-9F9C-EB6669D699A4}"/>
              </a:ext>
            </a:extLst>
          </p:cNvPr>
          <p:cNvGrpSpPr/>
          <p:nvPr/>
        </p:nvGrpSpPr>
        <p:grpSpPr>
          <a:xfrm>
            <a:off x="599018" y="1400426"/>
            <a:ext cx="8424936" cy="2820662"/>
            <a:chOff x="323528" y="3933056"/>
            <a:chExt cx="8424936" cy="282066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934F5D6-76D3-4683-84CC-136D49B0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528" y="3933056"/>
              <a:ext cx="6333333" cy="26380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579ED22-2B40-4877-89FF-9BAC64ACC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264" y="3933056"/>
              <a:ext cx="1800200" cy="28206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**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输出的</a:t>
              </a:r>
              <a:r>
                <a:rPr kumimoji="1" lang="en-US" altLang="zh-CN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5</a:t>
              </a:r>
              <a:r>
                <a:rPr kumimoji="1" lang="zh-CN" altLang="en-US" sz="1200" b="1" dirty="0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行内容是：</a:t>
              </a:r>
              <a:endPara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1200" b="1" dirty="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随机</a:t>
              </a:r>
              <a:endPara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0EC3CB3-FB66-4377-9492-B836074B7041}"/>
                </a:ext>
              </a:extLst>
            </p:cNvPr>
            <p:cNvCxnSpPr>
              <a:stCxn id="4" idx="1"/>
              <a:endCxn id="4" idx="3"/>
            </p:cNvCxnSpPr>
            <p:nvPr/>
          </p:nvCxnSpPr>
          <p:spPr bwMode="auto">
            <a:xfrm>
              <a:off x="6948264" y="5343387"/>
              <a:ext cx="18002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5EDD72B-9732-4A6C-8C10-6557E24A3D5D}"/>
                </a:ext>
              </a:extLst>
            </p:cNvPr>
            <p:cNvSpPr/>
            <p:nvPr/>
          </p:nvSpPr>
          <p:spPr bwMode="auto">
            <a:xfrm>
              <a:off x="5796136" y="5157192"/>
              <a:ext cx="1152128" cy="389869"/>
            </a:xfrm>
            <a:prstGeom prst="rightArrow">
              <a:avLst/>
            </a:prstGeom>
            <a:solidFill>
              <a:srgbClr val="FF0000">
                <a:alpha val="30000"/>
              </a:srgb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9381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24</a:t>
            </a:r>
            <a:r>
              <a:rPr lang="zh-CN" altLang="en-US" sz="1600" b="1" dirty="0">
                <a:latin typeface="+mn-ea"/>
              </a:rPr>
              <a:t>：二维字符数组以双下标形式输出单个字符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单下标形式输出字符串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7F5BAD5-8DAD-42C1-A59B-BB7F4DD40F29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6E960E-A3B8-4EA9-ADBC-CBA052361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单个字符输出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("a[0][2]=%c\n", a[0][2]);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"a[1][20]=" &lt;&lt; a[1][20]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  <a:endParaRPr kumimoji="1" lang="zh-CN" altLang="en-US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("a[0]=%s\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n",a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EE1F647-97E4-4324-B299-CF91F17BB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9241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25</a:t>
            </a:r>
            <a:r>
              <a:rPr lang="zh-CN" altLang="en-US" sz="1600" b="1" dirty="0">
                <a:latin typeface="+mn-ea"/>
              </a:rPr>
              <a:t>：二维字符数组以双下标形式输入单个字符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6BAB0F5-625E-43D7-A1CF-640B1E225407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BF0A1C-F0B1-480F-839D-E9FB21AE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单字符输入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双下标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("%c\n", &amp;a[0][2]);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格式符为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%c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&gt;&gt; a[1][20];       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    // 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字符串输出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(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单下标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("a[0]=%s\n", a[0]);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E165F9-3C8D-46CD-8087-8C274018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、键盘输入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输入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@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420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26</a:t>
            </a:r>
            <a:r>
              <a:rPr lang="zh-CN" altLang="en-US" sz="1600" b="1" dirty="0">
                <a:latin typeface="+mn-ea"/>
              </a:rPr>
              <a:t>：二维字符数组以单下标形式输入字符串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E95ACB-3418-4AB7-B76B-8E775EDF7002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28DCA4A-A1B3-4A05-818D-625BE5DD4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需要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("%s", a[1]);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//a[1]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是一维数组名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,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</a:rPr>
              <a:t>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D3F65DD-7045-4275-BD0E-25BA5DF7F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30-59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60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&gt;&gt; a[1];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30~59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中是什么？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：简述你是怎么理解二维数组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+mn-ea"/>
              </a:rPr>
              <a:t>越界的？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144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27</a:t>
            </a:r>
            <a:r>
              <a:rPr lang="zh-CN" altLang="en-US" sz="1600" b="1" dirty="0">
                <a:latin typeface="+mn-ea"/>
              </a:rPr>
              <a:t>：二维字符数组从任一位置开始输出字符串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67153A-F123-47F4-A121-74A1BE332EAD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1D8BA73-BEC1-4C32-831D-0F452BC6A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abcdefghijklmnopqrstuvwxyz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组）单字符输出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("a[0][2]=%c\n", a[0][2]);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(&amp;+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双下标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zh-CN" altLang="en-US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("a[0][2]=%s\n", &amp;a[0][2]); </a:t>
            </a:r>
            <a:endParaRPr kumimoji="1" lang="zh-CN" altLang="zh-CN" sz="1200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"a[1][20]=" &lt;&lt; &amp;a[1][20]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//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（第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组）字符串输出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数组名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+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单下标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)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printf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("a[0]=%s\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n",a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&lt;&lt; "a[2]=" &lt;&lt; a[2] &lt;&lt; 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32F472C-4320-4EE4-9CB3-F100F5F17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输出为：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：同样双下标形式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1/2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组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怎样输出单个字符？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怎样输出字符串？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：如何修改第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组的输出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(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必须保持双下标形式不变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使输出结果与第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组一致？</a:t>
            </a: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2940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</a:t>
            </a:r>
            <a:r>
              <a:rPr lang="zh-CN" altLang="en-US" sz="1600" b="1" dirty="0">
                <a:latin typeface="+mn-ea"/>
              </a:rPr>
              <a:t>二维字符数组的输入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输出</a:t>
            </a:r>
          </a:p>
          <a:p>
            <a:pPr algn="l" eaLnBrk="1" hangingPunct="1"/>
            <a:r>
              <a:rPr lang="zh-CN" altLang="en-US" sz="1600" b="1" dirty="0">
                <a:latin typeface="+mn-ea"/>
              </a:rPr>
              <a:t>★ 数组名加双下标表示元素，单下标表示一维数组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28</a:t>
            </a:r>
            <a:r>
              <a:rPr lang="zh-CN" altLang="en-US" sz="1600" b="1" dirty="0">
                <a:latin typeface="+mn-ea"/>
              </a:rPr>
              <a:t>：二维字符数组从任一位置开始输入字符串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9DB32-88B0-4EF3-BA72-4CE1377963A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8B21F8-D2A2-4728-9DDD-866AB8A0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#define _CRT_SECURE_NO_WARNINGS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需要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char a[3][30]={"ABCDEFGHIJKLMNOPQRSTUVWXYZ",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abcdefghijklmnopqrstuvwxyz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              "0123456789" };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("%s", &amp;a[1][3]);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//&amp;+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数组名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+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/>
                <a:ea typeface="宋体" pitchFamily="2" charset="-122"/>
              </a:rPr>
              <a:t>双下标</a:t>
            </a:r>
            <a:endParaRPr kumimoji="1" lang="en-US" altLang="zh-CN" sz="1600" b="1" dirty="0">
              <a:solidFill>
                <a:srgbClr val="FF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"a[0]=" &lt;&lt; a[0]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"a[1]=" &lt;&lt; a[1]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&lt;&lt; "a[2]=" &lt;&lt; a[2]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41E277-4A28-4211-81DF-261A8E15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、输入≤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27-56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个以上字符，输出为：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将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scanf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换为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&gt;&gt; &amp;a[1][3];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再重复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、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3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，观察结果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1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：输入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27~56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个字符为什么不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出现错误？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中是什么？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问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：如果想不影响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a[2]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例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本例中是≤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26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个字符，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    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/>
                <a:ea typeface="宋体" pitchFamily="2" charset="-122"/>
              </a:rPr>
              <a:t>差别在哪？</a:t>
            </a:r>
            <a:endParaRPr kumimoji="1" lang="en-US" altLang="zh-CN" sz="1600" b="1" dirty="0">
              <a:solidFill>
                <a:srgbClr val="000000"/>
              </a:solidFill>
              <a:latin typeface="宋体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1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29</a:t>
            </a:r>
            <a:r>
              <a:rPr lang="zh-CN" altLang="en-US" sz="1600" b="1" dirty="0">
                <a:latin typeface="+mn-ea"/>
              </a:rPr>
              <a:t>：在不同的控制台及字体设置下尾零输出的差异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8B21F8-D2A2-4728-9DDD-866AB8A0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char a[10] = { 'c','h','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','</a:t>
            </a:r>
            <a:r>
              <a:rPr lang="en-US" altLang="zh-CN" sz="1600" b="1" dirty="0" err="1">
                <a:latin typeface="+mn-ea"/>
              </a:rPr>
              <a:t>n','a</a:t>
            </a:r>
            <a:r>
              <a:rPr lang="en-US" altLang="zh-CN" sz="1600" b="1" dirty="0">
                <a:latin typeface="+mn-ea"/>
              </a:rPr>
              <a:t>' };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         1         2         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标尺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>
                <a:latin typeface="+mn-ea"/>
              </a:rPr>
              <a:t>for 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= 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 &lt; 10;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++)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a[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 &lt;&lt; '$';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确认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a[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是否输出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加行尾识别符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41E277-4A28-4211-81DF-261A8E15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、新版控制台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28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、旧版控制台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新宋体</a:t>
            </a:r>
            <a:r>
              <a:rPr kumimoji="1" lang="en-US" altLang="zh-CN" sz="1600" b="1" dirty="0">
                <a:latin typeface="+mn-ea"/>
              </a:rPr>
              <a:t>16</a:t>
            </a:r>
            <a:r>
              <a:rPr kumimoji="1" lang="zh-CN" altLang="en-US" sz="1600" b="1" dirty="0">
                <a:latin typeface="+mn-ea"/>
              </a:rPr>
              <a:t>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、不要以字符形式输出</a:t>
            </a:r>
            <a:r>
              <a:rPr kumimoji="1" lang="en-US" altLang="zh-CN" sz="1600" b="1" dirty="0">
                <a:latin typeface="+mn-ea"/>
              </a:rPr>
              <a:t>\0</a:t>
            </a:r>
            <a:r>
              <a:rPr kumimoji="1" lang="zh-CN" altLang="en-US" sz="1600" b="1" dirty="0">
                <a:latin typeface="+mn-ea"/>
              </a:rPr>
              <a:t>，因为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看到的内容</a:t>
            </a:r>
            <a:r>
              <a:rPr kumimoji="1" lang="en-US" altLang="zh-CN" sz="1600" b="1" dirty="0">
                <a:latin typeface="+mn-ea"/>
              </a:rPr>
              <a:t>________(</a:t>
            </a:r>
            <a:r>
              <a:rPr kumimoji="1" lang="zh-CN" altLang="en-US" sz="1600" b="1" dirty="0">
                <a:latin typeface="+mn-ea"/>
              </a:rPr>
              <a:t>可信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不可信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、如果想准确得知某字符的值，转为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______</a:t>
            </a:r>
            <a:r>
              <a:rPr kumimoji="1" lang="zh-CN" altLang="en-US" sz="1600" b="1" dirty="0">
                <a:latin typeface="+mn-ea"/>
              </a:rPr>
              <a:t>类型输出即可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左侧改一处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9DB32-88B0-4EF3-BA72-4CE1377963A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1463911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</a:t>
            </a:r>
            <a:r>
              <a:rPr lang="zh-CN" altLang="en-US" sz="1600" b="1" dirty="0">
                <a:latin typeface="+mn-ea"/>
              </a:rPr>
              <a:t>尾零的输出</a:t>
            </a:r>
          </a:p>
          <a:p>
            <a:pPr algn="just" eaLnBrk="1" hangingPunct="1"/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30</a:t>
            </a:r>
            <a:r>
              <a:rPr lang="zh-CN" altLang="en-US" sz="1600" b="1" dirty="0">
                <a:latin typeface="+mn-ea"/>
              </a:rPr>
              <a:t>：在不同的控制台及字体设置下其它非图形字符输出的差异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</a:t>
            </a:r>
            <a:r>
              <a:rPr lang="zh-CN" altLang="en-US" sz="1600" b="1" dirty="0">
                <a:latin typeface="+mn-ea"/>
              </a:rPr>
              <a:t>（去</a:t>
            </a:r>
            <a:r>
              <a:rPr lang="en-US" altLang="zh-CN" sz="1600" b="1" dirty="0">
                <a:latin typeface="+mn-ea"/>
              </a:rPr>
              <a:t>ASCII</a:t>
            </a:r>
            <a:r>
              <a:rPr lang="zh-CN" altLang="en-US" sz="1600" b="1" dirty="0">
                <a:latin typeface="+mn-ea"/>
              </a:rPr>
              <a:t>码表中查表示扑克牌四种花色的字符，用测试程序打印含这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个字符的字符串，然后贴图）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58B21F8-D2A2-4728-9DDD-866AB8A03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2" y="1836812"/>
            <a:ext cx="6570785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D41E277-4A28-4211-81DF-261A8E15C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177" y="1836812"/>
            <a:ext cx="3784202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此处找到一种可显示的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、某版控制台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某字体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某点阵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(</a:t>
            </a:r>
            <a:r>
              <a:rPr kumimoji="1" lang="zh-CN" altLang="en-US" sz="1600" b="1" dirty="0">
                <a:latin typeface="+mn-ea"/>
              </a:rPr>
              <a:t>此处随便找到一种不显示的即可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上页的结论</a:t>
            </a: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也</a:t>
            </a:r>
            <a:r>
              <a:rPr kumimoji="1" lang="en-US" altLang="zh-CN" sz="1600" b="1" dirty="0">
                <a:latin typeface="+mn-ea"/>
              </a:rPr>
              <a:t>________(</a:t>
            </a:r>
            <a:r>
              <a:rPr kumimoji="1" lang="zh-CN" altLang="en-US" sz="1600" b="1" dirty="0">
                <a:latin typeface="+mn-ea"/>
              </a:rPr>
              <a:t>适用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不适用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于其它非图形字符</a:t>
            </a:r>
            <a:endParaRPr kumimoji="1" lang="en-US" altLang="zh-CN" sz="1600" b="1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9DB32-88B0-4EF3-BA72-4CE1377963A8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349729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方式输入单个字符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iostream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std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c%c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", &amp;a[3], &amp;a[7]);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行，内容是：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zh-CN" altLang="en-US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4" name="AutoShape 4"/>
          <p:cNvSpPr>
            <a:spLocks/>
          </p:cNvSpPr>
          <p:nvPr/>
        </p:nvSpPr>
        <p:spPr bwMode="auto">
          <a:xfrm>
            <a:off x="4147112" y="3331558"/>
            <a:ext cx="1513135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数组下标表示前有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规定后面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必须是变量的地址</a:t>
            </a:r>
          </a:p>
        </p:txBody>
      </p:sp>
    </p:spTree>
    <p:extLst>
      <p:ext uri="{BB962C8B-B14F-4D97-AF65-F5344CB8AC3E}">
        <p14:creationId xmlns:p14="http://schemas.microsoft.com/office/powerpoint/2010/main" val="179734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方式输入单个字符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D5A83C4-EA5D-4C04-A818-916603D6BFE0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81445-2FD1-4980-8761-4C0212F7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a[3] &gt;&gt; a[7];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76CB89E-AB94-4125-B1A0-5A5FEA12F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C841312-631D-44A6-8EDA-13DAF9C11E3C}"/>
              </a:ext>
            </a:extLst>
          </p:cNvPr>
          <p:cNvSpPr>
            <a:spLocks/>
          </p:cNvSpPr>
          <p:nvPr/>
        </p:nvSpPr>
        <p:spPr bwMode="auto">
          <a:xfrm>
            <a:off x="4164696" y="3591154"/>
            <a:ext cx="1513135" cy="449134"/>
          </a:xfrm>
          <a:prstGeom prst="borderCallout1">
            <a:avLst>
              <a:gd name="adj1" fmla="val 5884"/>
              <a:gd name="adj2" fmla="val -2356"/>
              <a:gd name="adj3" fmla="val 240742"/>
              <a:gd name="adj4" fmla="val -95721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数组下标表示前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无取地址符号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12574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4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c%c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", &amp;a[3], &amp;a[7]);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4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("%c", &amp;a[0]);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4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4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4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4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时，输入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并回车，输出是：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宋体" pitchFamily="2" charset="-122"/>
                <a:ea typeface="宋体" pitchFamily="2" charset="-122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50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逐个输入：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("%c",&amp;</a:t>
            </a:r>
            <a:r>
              <a:rPr lang="zh-CN" altLang="en-US" sz="1600" b="1" dirty="0">
                <a:latin typeface="+mn-ea"/>
              </a:rPr>
              <a:t>数组元素</a:t>
            </a:r>
            <a:r>
              <a:rPr lang="en-US" altLang="zh-CN" sz="1600" b="1" dirty="0">
                <a:latin typeface="+mn-ea"/>
              </a:rPr>
              <a:t>)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数组元素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方式多次逐个输入时回车的处理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6DC911B-EA21-425E-8503-77E915ECAEC5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DA93D5-1256-46E7-AF69-B493CBA61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a[3] &gt;&gt; a[7];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cin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&gt;&gt; a[0];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6C302D3-CE87-4FC6-968D-4A1759F3C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05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05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 err="1">
                <a:solidFill>
                  <a:srgbClr val="000000"/>
                </a:solidFill>
                <a:latin typeface="+mn-ea"/>
              </a:rPr>
              <a:t>cin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时，输入</a:t>
            </a:r>
            <a:r>
              <a:rPr kumimoji="1" lang="en-US" altLang="zh-CN" sz="1050" b="1" dirty="0">
                <a:solidFill>
                  <a:srgbClr val="FF0000"/>
                </a:solidFill>
                <a:latin typeface="+mn-ea"/>
              </a:rPr>
              <a:t>AB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并回车，表现如何？仍在等待读键盘</a:t>
            </a:r>
            <a:endParaRPr kumimoji="1" lang="en-US" altLang="zh-CN" sz="105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多按几次回车，表现如何？仍在等待读键盘</a:t>
            </a:r>
            <a:endParaRPr kumimoji="1" lang="en-US" altLang="zh-CN" sz="105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最后再输入</a:t>
            </a:r>
            <a:r>
              <a:rPr kumimoji="1" lang="en-US" altLang="zh-CN" sz="105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并回车，则输出是：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C00000"/>
                </a:solidFill>
                <a:latin typeface="+mn-ea"/>
              </a:rPr>
              <a:t>67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C00000"/>
                </a:solidFill>
                <a:latin typeface="+mn-ea"/>
              </a:rPr>
              <a:t>65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C00000"/>
                </a:solidFill>
                <a:latin typeface="+mn-ea"/>
              </a:rPr>
              <a:t>66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05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综合例</a:t>
            </a:r>
            <a:r>
              <a:rPr kumimoji="1" lang="en-US" altLang="zh-CN" sz="1050" b="1" dirty="0">
                <a:solidFill>
                  <a:srgbClr val="000000"/>
                </a:solidFill>
                <a:latin typeface="+mn-ea"/>
              </a:rPr>
              <a:t>3/4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得到结论：当多次逐个输入时，</a:t>
            </a:r>
            <a:endParaRPr kumimoji="1" lang="en-US" altLang="zh-CN" sz="105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FF0000"/>
                </a:solidFill>
                <a:latin typeface="+mn-ea"/>
              </a:rPr>
              <a:t>C</a:t>
            </a:r>
            <a:r>
              <a:rPr kumimoji="1" lang="zh-CN" altLang="en-US" sz="105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en-US" altLang="zh-CN" sz="1050" b="1" u="sng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050" b="1" u="sng" dirty="0">
                <a:solidFill>
                  <a:srgbClr val="000000"/>
                </a:solidFill>
                <a:latin typeface="+mn-ea"/>
              </a:rPr>
              <a:t>当作键盘字符读入</a:t>
            </a:r>
            <a:r>
              <a:rPr kumimoji="1" lang="en-US" altLang="zh-CN" sz="1050" b="1" u="sng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，</a:t>
            </a:r>
            <a:endParaRPr kumimoji="1" lang="en-US" altLang="zh-CN" sz="105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05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kumimoji="1" lang="zh-CN" altLang="en-US" sz="1050" b="1" dirty="0">
                <a:solidFill>
                  <a:srgbClr val="FF0000"/>
                </a:solidFill>
                <a:latin typeface="+mn-ea"/>
              </a:rPr>
              <a:t>方式</a:t>
            </a:r>
            <a:r>
              <a:rPr kumimoji="1" lang="zh-CN" altLang="en-US" sz="1050" b="1" dirty="0">
                <a:solidFill>
                  <a:srgbClr val="000000"/>
                </a:solidFill>
                <a:latin typeface="+mn-ea"/>
              </a:rPr>
              <a:t>处理回车的方式是</a:t>
            </a:r>
            <a:r>
              <a:rPr kumimoji="1" lang="en-US" altLang="zh-CN" sz="1050" b="1" u="sng" dirty="0">
                <a:solidFill>
                  <a:srgbClr val="000000"/>
                </a:solidFill>
                <a:latin typeface="+mn-ea"/>
              </a:rPr>
              <a:t>__</a:t>
            </a:r>
            <a:r>
              <a:rPr kumimoji="1" lang="zh-CN" altLang="en-US" sz="1050" b="1" u="sng" dirty="0">
                <a:solidFill>
                  <a:srgbClr val="000000"/>
                </a:solidFill>
                <a:latin typeface="+mn-ea"/>
              </a:rPr>
              <a:t>忽略</a:t>
            </a:r>
            <a:r>
              <a:rPr kumimoji="1" lang="en-US" altLang="zh-CN" sz="1050" b="1" u="sng" dirty="0">
                <a:solidFill>
                  <a:srgbClr val="000000"/>
                </a:solidFill>
                <a:latin typeface="+mn-ea"/>
              </a:rPr>
              <a:t>_________</a:t>
            </a:r>
          </a:p>
        </p:txBody>
      </p:sp>
    </p:spTree>
    <p:extLst>
      <p:ext uri="{BB962C8B-B14F-4D97-AF65-F5344CB8AC3E}">
        <p14:creationId xmlns:p14="http://schemas.microsoft.com/office/powerpoint/2010/main" val="370808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字符数组的输入与输出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输入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字符串形式：</a:t>
            </a:r>
            <a:r>
              <a:rPr lang="en-US" altLang="zh-CN" sz="1600" b="1" dirty="0" err="1">
                <a:latin typeface="+mn-ea"/>
              </a:rPr>
              <a:t>scanf</a:t>
            </a:r>
            <a:r>
              <a:rPr lang="en-US" altLang="zh-CN" sz="1600" b="1" dirty="0">
                <a:latin typeface="+mn-ea"/>
              </a:rPr>
              <a:t>("%s",</a:t>
            </a:r>
            <a:r>
              <a:rPr lang="zh-CN" altLang="en-US" sz="1600" b="1" dirty="0">
                <a:latin typeface="+mn-ea"/>
              </a:rPr>
              <a:t>数组名</a:t>
            </a:r>
            <a:r>
              <a:rPr lang="en-US" altLang="zh-CN" sz="1600" b="1" dirty="0">
                <a:latin typeface="+mn-ea"/>
              </a:rPr>
              <a:t>)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  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en-US" altLang="zh-CN" sz="1600" b="1" dirty="0">
                <a:latin typeface="+mn-ea"/>
              </a:rPr>
              <a:t> &gt;&gt; </a:t>
            </a:r>
            <a:r>
              <a:rPr lang="zh-CN" altLang="en-US" sz="1600" b="1" dirty="0">
                <a:latin typeface="+mn-ea"/>
              </a:rPr>
              <a:t>数组名     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C++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方式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方式输入字符串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8AF8F05-2190-404F-A4FD-5CC860BC2FF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916F018-6051-4113-9687-CD486F704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836812"/>
            <a:ext cx="5211688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char a[10];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scanf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("%s", 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&lt;10;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  <a:endParaRPr kumimoji="1" lang="en-US" altLang="zh-CN" sz="1600" b="1" dirty="0">
              <a:solidFill>
                <a:srgbClr val="FF33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AD29AC9-93ED-4DEE-810A-BE5565BF3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343" y="1836812"/>
            <a:ext cx="3096344" cy="465313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scanf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前首先输出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10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行，内容是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chemeClr val="accent1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-52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等待键盘输入，输入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并回车，输出为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72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101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108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111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C00000"/>
                </a:solidFill>
                <a:latin typeface="+mn-ea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-52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//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用不同颜色标注出有变化的内容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问：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、回车是否在数组中？不在</a:t>
            </a:r>
            <a:endParaRPr kumimoji="1" lang="en-US" altLang="zh-CN" sz="1200" b="1" dirty="0">
              <a:solidFill>
                <a:srgbClr val="000000"/>
              </a:solidFill>
              <a:latin typeface="+mn-ea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    2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、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Hello</a:t>
            </a:r>
            <a:r>
              <a:rPr kumimoji="1" lang="zh-CN" altLang="en-US" sz="1200" b="1" dirty="0">
                <a:solidFill>
                  <a:srgbClr val="000000"/>
                </a:solidFill>
                <a:latin typeface="+mn-ea"/>
              </a:rPr>
              <a:t>后面的一个字符是什么？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’\0’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DD7D587-D91D-4FC1-A539-3BFF7A7285F3}"/>
              </a:ext>
            </a:extLst>
          </p:cNvPr>
          <p:cNvSpPr>
            <a:spLocks/>
          </p:cNvSpPr>
          <p:nvPr/>
        </p:nvSpPr>
        <p:spPr bwMode="auto">
          <a:xfrm>
            <a:off x="3962476" y="3331558"/>
            <a:ext cx="1800199" cy="864096"/>
          </a:xfrm>
          <a:prstGeom prst="borderCallout1">
            <a:avLst>
              <a:gd name="adj1" fmla="val 5884"/>
              <a:gd name="adj2" fmla="val -2356"/>
              <a:gd name="adj3" fmla="val 168775"/>
              <a:gd name="adj4" fmla="val -78289"/>
            </a:avLst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直接数组名，无下标，</a:t>
            </a:r>
            <a:endParaRPr kumimoji="1" lang="en-US" altLang="zh-CN" sz="12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也不加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&amp;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因为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C/C++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规定，数组名</a:t>
            </a:r>
            <a:endParaRPr kumimoji="1" lang="en-US" altLang="zh-CN" sz="12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代表数组的起始地址</a:t>
            </a:r>
          </a:p>
        </p:txBody>
      </p:sp>
    </p:spTree>
    <p:extLst>
      <p:ext uri="{BB962C8B-B14F-4D97-AF65-F5344CB8AC3E}">
        <p14:creationId xmlns:p14="http://schemas.microsoft.com/office/powerpoint/2010/main" val="308032572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6848</Words>
  <Application>Microsoft Office PowerPoint</Application>
  <PresentationFormat>宽屏</PresentationFormat>
  <Paragraphs>1404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0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Jason Tinuvile</cp:lastModifiedBy>
  <cp:revision>37</cp:revision>
  <dcterms:created xsi:type="dcterms:W3CDTF">2020-08-13T13:39:53Z</dcterms:created>
  <dcterms:modified xsi:type="dcterms:W3CDTF">2024-04-28T08:04:52Z</dcterms:modified>
</cp:coreProperties>
</file>