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sldIdLst>
    <p:sldId id="449" r:id="rId2"/>
    <p:sldId id="1237" r:id="rId3"/>
    <p:sldId id="1238" r:id="rId4"/>
    <p:sldId id="850" r:id="rId5"/>
    <p:sldId id="1239" r:id="rId6"/>
    <p:sldId id="1240" r:id="rId7"/>
    <p:sldId id="1241" r:id="rId8"/>
    <p:sldId id="522" r:id="rId9"/>
    <p:sldId id="839" r:id="rId10"/>
    <p:sldId id="84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1243" r:id="rId19"/>
    <p:sldId id="124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ECC15-E191-4D77-98DB-854F6A7A6735}" v="18" dt="2024-03-13T08:49:25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6B7ECC15-E191-4D77-98DB-854F6A7A6735}"/>
    <pc:docChg chg="undo redo custSel addSld delSld modSld">
      <pc:chgData name="Jason Tinuvile" userId="8beec5a487bb6207" providerId="LiveId" clId="{6B7ECC15-E191-4D77-98DB-854F6A7A6735}" dt="2024-03-13T08:54:45.899" v="4390" actId="20577"/>
      <pc:docMkLst>
        <pc:docMk/>
      </pc:docMkLst>
      <pc:sldChg chg="del">
        <pc:chgData name="Jason Tinuvile" userId="8beec5a487bb6207" providerId="LiveId" clId="{6B7ECC15-E191-4D77-98DB-854F6A7A6735}" dt="2024-03-09T11:40:22.972" v="4109" actId="47"/>
        <pc:sldMkLst>
          <pc:docMk/>
          <pc:sldMk cId="0" sldId="815"/>
        </pc:sldMkLst>
      </pc:sldChg>
      <pc:sldChg chg="modSp mod">
        <pc:chgData name="Jason Tinuvile" userId="8beec5a487bb6207" providerId="LiveId" clId="{6B7ECC15-E191-4D77-98DB-854F6A7A6735}" dt="2024-03-08T08:10:22.712" v="168" actId="115"/>
        <pc:sldMkLst>
          <pc:docMk/>
          <pc:sldMk cId="3244531169" sldId="841"/>
        </pc:sldMkLst>
        <pc:spChg chg="mod">
          <ac:chgData name="Jason Tinuvile" userId="8beec5a487bb6207" providerId="LiveId" clId="{6B7ECC15-E191-4D77-98DB-854F6A7A6735}" dt="2024-03-08T08:10:22.712" v="168" actId="115"/>
          <ac:spMkLst>
            <pc:docMk/>
            <pc:sldMk cId="3244531169" sldId="841"/>
            <ac:spMk id="3" creationId="{F46DDED7-DA1F-4F18-ACEF-244B92560D08}"/>
          </ac:spMkLst>
        </pc:spChg>
      </pc:sldChg>
      <pc:sldChg chg="modSp mod">
        <pc:chgData name="Jason Tinuvile" userId="8beec5a487bb6207" providerId="LiveId" clId="{6B7ECC15-E191-4D77-98DB-854F6A7A6735}" dt="2024-03-08T10:23:44.162" v="535" actId="20577"/>
        <pc:sldMkLst>
          <pc:docMk/>
          <pc:sldMk cId="1472875457" sldId="842"/>
        </pc:sldMkLst>
        <pc:spChg chg="mod">
          <ac:chgData name="Jason Tinuvile" userId="8beec5a487bb6207" providerId="LiveId" clId="{6B7ECC15-E191-4D77-98DB-854F6A7A6735}" dt="2024-03-08T10:23:44.162" v="535" actId="20577"/>
          <ac:spMkLst>
            <pc:docMk/>
            <pc:sldMk cId="1472875457" sldId="842"/>
            <ac:spMk id="3" creationId="{F46DDED7-DA1F-4F18-ACEF-244B92560D08}"/>
          </ac:spMkLst>
        </pc:spChg>
      </pc:sldChg>
      <pc:sldChg chg="modSp mod">
        <pc:chgData name="Jason Tinuvile" userId="8beec5a487bb6207" providerId="LiveId" clId="{6B7ECC15-E191-4D77-98DB-854F6A7A6735}" dt="2024-03-08T10:28:41.954" v="655" actId="20577"/>
        <pc:sldMkLst>
          <pc:docMk/>
          <pc:sldMk cId="2535508121" sldId="843"/>
        </pc:sldMkLst>
        <pc:spChg chg="mod">
          <ac:chgData name="Jason Tinuvile" userId="8beec5a487bb6207" providerId="LiveId" clId="{6B7ECC15-E191-4D77-98DB-854F6A7A6735}" dt="2024-03-08T10:28:41.954" v="655" actId="20577"/>
          <ac:spMkLst>
            <pc:docMk/>
            <pc:sldMk cId="2535508121" sldId="843"/>
            <ac:spMk id="3" creationId="{F46DDED7-DA1F-4F18-ACEF-244B92560D08}"/>
          </ac:spMkLst>
        </pc:spChg>
      </pc:sldChg>
      <pc:sldChg chg="modSp mod">
        <pc:chgData name="Jason Tinuvile" userId="8beec5a487bb6207" providerId="LiveId" clId="{6B7ECC15-E191-4D77-98DB-854F6A7A6735}" dt="2024-03-08T10:35:35.378" v="854" actId="20577"/>
        <pc:sldMkLst>
          <pc:docMk/>
          <pc:sldMk cId="2877772708" sldId="844"/>
        </pc:sldMkLst>
        <pc:spChg chg="mod">
          <ac:chgData name="Jason Tinuvile" userId="8beec5a487bb6207" providerId="LiveId" clId="{6B7ECC15-E191-4D77-98DB-854F6A7A6735}" dt="2024-03-08T10:35:35.378" v="854" actId="20577"/>
          <ac:spMkLst>
            <pc:docMk/>
            <pc:sldMk cId="2877772708" sldId="844"/>
            <ac:spMk id="3" creationId="{F46DDED7-DA1F-4F18-ACEF-244B92560D08}"/>
          </ac:spMkLst>
        </pc:spChg>
      </pc:sldChg>
      <pc:sldChg chg="modSp mod">
        <pc:chgData name="Jason Tinuvile" userId="8beec5a487bb6207" providerId="LiveId" clId="{6B7ECC15-E191-4D77-98DB-854F6A7A6735}" dt="2024-03-08T10:42:26.927" v="1041" actId="20577"/>
        <pc:sldMkLst>
          <pc:docMk/>
          <pc:sldMk cId="629240575" sldId="845"/>
        </pc:sldMkLst>
        <pc:spChg chg="mod">
          <ac:chgData name="Jason Tinuvile" userId="8beec5a487bb6207" providerId="LiveId" clId="{6B7ECC15-E191-4D77-98DB-854F6A7A6735}" dt="2024-03-08T10:42:26.927" v="1041" actId="20577"/>
          <ac:spMkLst>
            <pc:docMk/>
            <pc:sldMk cId="629240575" sldId="845"/>
            <ac:spMk id="3" creationId="{F46DDED7-DA1F-4F18-ACEF-244B92560D08}"/>
          </ac:spMkLst>
        </pc:spChg>
      </pc:sldChg>
      <pc:sldChg chg="addSp delSp modSp mod">
        <pc:chgData name="Jason Tinuvile" userId="8beec5a487bb6207" providerId="LiveId" clId="{6B7ECC15-E191-4D77-98DB-854F6A7A6735}" dt="2024-03-08T13:45:01.058" v="3161" actId="20577"/>
        <pc:sldMkLst>
          <pc:docMk/>
          <pc:sldMk cId="3797055590" sldId="846"/>
        </pc:sldMkLst>
        <pc:spChg chg="mod">
          <ac:chgData name="Jason Tinuvile" userId="8beec5a487bb6207" providerId="LiveId" clId="{6B7ECC15-E191-4D77-98DB-854F6A7A6735}" dt="2024-03-08T13:45:01.058" v="3161" actId="20577"/>
          <ac:spMkLst>
            <pc:docMk/>
            <pc:sldMk cId="3797055590" sldId="846"/>
            <ac:spMk id="2050" creationId="{00000000-0000-0000-0000-000000000000}"/>
          </ac:spMkLst>
        </pc:spChg>
        <pc:picChg chg="add del mod">
          <ac:chgData name="Jason Tinuvile" userId="8beec5a487bb6207" providerId="LiveId" clId="{6B7ECC15-E191-4D77-98DB-854F6A7A6735}" dt="2024-03-08T13:02:16.493" v="1782" actId="1076"/>
          <ac:picMkLst>
            <pc:docMk/>
            <pc:sldMk cId="3797055590" sldId="846"/>
            <ac:picMk id="2" creationId="{889F07B2-F07E-6ADB-8103-E1DF6E00225F}"/>
          </ac:picMkLst>
        </pc:picChg>
        <pc:picChg chg="add mod">
          <ac:chgData name="Jason Tinuvile" userId="8beec5a487bb6207" providerId="LiveId" clId="{6B7ECC15-E191-4D77-98DB-854F6A7A6735}" dt="2024-03-08T12:55:07.232" v="1148" actId="14100"/>
          <ac:picMkLst>
            <pc:docMk/>
            <pc:sldMk cId="3797055590" sldId="846"/>
            <ac:picMk id="1026" creationId="{35FABC61-14C7-CDF1-7E79-FD8988725DF8}"/>
          </ac:picMkLst>
        </pc:picChg>
        <pc:picChg chg="add">
          <ac:chgData name="Jason Tinuvile" userId="8beec5a487bb6207" providerId="LiveId" clId="{6B7ECC15-E191-4D77-98DB-854F6A7A6735}" dt="2024-03-08T12:55:13.008" v="1149"/>
          <ac:picMkLst>
            <pc:docMk/>
            <pc:sldMk cId="3797055590" sldId="846"/>
            <ac:picMk id="1028" creationId="{E24C51D1-AD8D-F635-8F4E-88D70C7DB5F6}"/>
          </ac:picMkLst>
        </pc:picChg>
      </pc:sldChg>
      <pc:sldChg chg="addSp delSp modSp mod">
        <pc:chgData name="Jason Tinuvile" userId="8beec5a487bb6207" providerId="LiveId" clId="{6B7ECC15-E191-4D77-98DB-854F6A7A6735}" dt="2024-03-13T08:49:03.532" v="4120" actId="478"/>
        <pc:sldMkLst>
          <pc:docMk/>
          <pc:sldMk cId="3864915644" sldId="1242"/>
        </pc:sldMkLst>
        <pc:spChg chg="mod">
          <ac:chgData name="Jason Tinuvile" userId="8beec5a487bb6207" providerId="LiveId" clId="{6B7ECC15-E191-4D77-98DB-854F6A7A6735}" dt="2024-03-09T11:41:33.933" v="4111" actId="20577"/>
          <ac:spMkLst>
            <pc:docMk/>
            <pc:sldMk cId="3864915644" sldId="1242"/>
            <ac:spMk id="2050" creationId="{00000000-0000-0000-0000-000000000000}"/>
          </ac:spMkLst>
        </pc:spChg>
        <pc:picChg chg="add del mod">
          <ac:chgData name="Jason Tinuvile" userId="8beec5a487bb6207" providerId="LiveId" clId="{6B7ECC15-E191-4D77-98DB-854F6A7A6735}" dt="2024-03-13T08:48:30.179" v="4115" actId="478"/>
          <ac:picMkLst>
            <pc:docMk/>
            <pc:sldMk cId="3864915644" sldId="1242"/>
            <ac:picMk id="7" creationId="{20D5B5D5-0C99-BC11-94AF-24514F395B42}"/>
          </ac:picMkLst>
        </pc:picChg>
        <pc:picChg chg="add del mod">
          <ac:chgData name="Jason Tinuvile" userId="8beec5a487bb6207" providerId="LiveId" clId="{6B7ECC15-E191-4D77-98DB-854F6A7A6735}" dt="2024-03-13T08:49:03.532" v="4120" actId="478"/>
          <ac:picMkLst>
            <pc:docMk/>
            <pc:sldMk cId="3864915644" sldId="1242"/>
            <ac:picMk id="9" creationId="{46D4A0F3-D134-434E-1D02-88499B4CC609}"/>
          </ac:picMkLst>
        </pc:picChg>
      </pc:sldChg>
      <pc:sldChg chg="new add del">
        <pc:chgData name="Jason Tinuvile" userId="8beec5a487bb6207" providerId="LiveId" clId="{6B7ECC15-E191-4D77-98DB-854F6A7A6735}" dt="2024-03-08T12:57:08.990" v="1230" actId="680"/>
        <pc:sldMkLst>
          <pc:docMk/>
          <pc:sldMk cId="1152331540" sldId="1243"/>
        </pc:sldMkLst>
      </pc:sldChg>
      <pc:sldChg chg="addSp delSp modSp add mod">
        <pc:chgData name="Jason Tinuvile" userId="8beec5a487bb6207" providerId="LiveId" clId="{6B7ECC15-E191-4D77-98DB-854F6A7A6735}" dt="2024-03-13T08:54:45.899" v="4390" actId="20577"/>
        <pc:sldMkLst>
          <pc:docMk/>
          <pc:sldMk cId="3586179683" sldId="1243"/>
        </pc:sldMkLst>
        <pc:spChg chg="mod">
          <ac:chgData name="Jason Tinuvile" userId="8beec5a487bb6207" providerId="LiveId" clId="{6B7ECC15-E191-4D77-98DB-854F6A7A6735}" dt="2024-03-13T08:54:45.899" v="4390" actId="20577"/>
          <ac:spMkLst>
            <pc:docMk/>
            <pc:sldMk cId="3586179683" sldId="1243"/>
            <ac:spMk id="2050" creationId="{B2802E2B-DFD5-9B4A-643A-0BF62A541911}"/>
          </ac:spMkLst>
        </pc:spChg>
        <pc:picChg chg="del">
          <ac:chgData name="Jason Tinuvile" userId="8beec5a487bb6207" providerId="LiveId" clId="{6B7ECC15-E191-4D77-98DB-854F6A7A6735}" dt="2024-03-08T13:05:51.776" v="1949" actId="478"/>
          <ac:picMkLst>
            <pc:docMk/>
            <pc:sldMk cId="3586179683" sldId="1243"/>
            <ac:picMk id="2" creationId="{D33A19C8-F200-AD67-720B-1F946BF27978}"/>
          </ac:picMkLst>
        </pc:picChg>
        <pc:picChg chg="add mod ord">
          <ac:chgData name="Jason Tinuvile" userId="8beec5a487bb6207" providerId="LiveId" clId="{6B7ECC15-E191-4D77-98DB-854F6A7A6735}" dt="2024-03-13T08:49:55.698" v="4134" actId="167"/>
          <ac:picMkLst>
            <pc:docMk/>
            <pc:sldMk cId="3586179683" sldId="1243"/>
            <ac:picMk id="3" creationId="{BD3B3E7A-13B7-9B08-F19A-D03F1B4C68A5}"/>
          </ac:picMkLst>
        </pc:picChg>
      </pc:sldChg>
      <pc:sldChg chg="add del">
        <pc:chgData name="Jason Tinuvile" userId="8beec5a487bb6207" providerId="LiveId" clId="{6B7ECC15-E191-4D77-98DB-854F6A7A6735}" dt="2024-03-08T12:57:37.141" v="1253" actId="47"/>
        <pc:sldMkLst>
          <pc:docMk/>
          <pc:sldMk cId="831607430" sldId="12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330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3033661" TargetMode="External"/><Relationship Id="rId2" Type="http://schemas.openxmlformats.org/officeDocument/2006/relationships/hyperlink" Target="https://baike.baidu.com/item/IEEE%20754/3869922?fr=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-schmidt.net/FloatConverter/IEEE754.html" TargetMode="External"/><Relationship Id="rId5" Type="http://schemas.openxmlformats.org/officeDocument/2006/relationships/hyperlink" Target="https://blog.csdn.net/gao_zhennan/article/details/120717424" TargetMode="External"/><Relationship Id="rId4" Type="http://schemas.openxmlformats.org/officeDocument/2006/relationships/hyperlink" Target="https://www.bilibili.com/video/BV1iW411d7hd?is_story_h5=false&amp;p=4&amp;share_from=ugc&amp;share_medium=android&amp;share_plat=android&amp;share_session_id=e12b54be-6ffa-4381-9582-9d5b53c50fb3&amp;share_source=QQ&amp;share_tag=s_i&amp;timestamp=1662273598&amp;unique_k=AuouME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B.-5942532.2352495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100 1010 1</a:t>
            </a:r>
            <a:r>
              <a:rPr lang="en-US" altLang="zh-CN" sz="1600" b="1" u="sng" dirty="0">
                <a:latin typeface="+mn-ea"/>
              </a:rPr>
              <a:t>011 0101 0101 1010 0000 1000</a:t>
            </a:r>
            <a:r>
              <a:rPr lang="en-US" altLang="zh-CN" sz="1600" b="1" dirty="0">
                <a:latin typeface="+mn-ea"/>
              </a:rPr>
              <a:t>_____(ca b5 5a 08)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1001 0101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149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22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011 0101 0101 1010 0000 1000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0.41681003570556640625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1.41681003570556640625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61319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C.0.002352495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011 1011 0</a:t>
            </a:r>
            <a:r>
              <a:rPr lang="en-US" altLang="zh-CN" sz="1600" b="1" u="sng" dirty="0">
                <a:latin typeface="+mn-ea"/>
              </a:rPr>
              <a:t>001 1010 0010 1100 0101 0001</a:t>
            </a:r>
            <a:r>
              <a:rPr lang="en-US" altLang="zh-CN" sz="1600" b="1" dirty="0">
                <a:latin typeface="+mn-ea"/>
              </a:rPr>
              <a:t>_____(3b 1a 2c 51)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0111 0110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118</a:t>
            </a:r>
            <a:r>
              <a:rPr lang="en-US" altLang="zh-CN" sz="1600" b="1" dirty="0">
                <a:latin typeface="+mn-ea"/>
              </a:rPr>
              <a:t>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latin typeface="+mn-ea"/>
              </a:rPr>
              <a:t>______-9</a:t>
            </a:r>
            <a:r>
              <a:rPr lang="en-US" altLang="zh-CN" sz="1600" b="1" dirty="0">
                <a:latin typeface="+mn-ea"/>
              </a:rPr>
              <a:t>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001 1010 0010 1100 0101 0001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0.20447742938995361328125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1.20447742938995361328125_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412704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D.-0.005942532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011 1011 1</a:t>
            </a:r>
            <a:r>
              <a:rPr lang="en-US" altLang="zh-CN" sz="1600" b="1" u="sng" dirty="0">
                <a:latin typeface="+mn-ea"/>
              </a:rPr>
              <a:t>100 0010 1011 1001 1001 0010</a:t>
            </a:r>
            <a:r>
              <a:rPr lang="en-US" altLang="zh-CN" sz="1600" b="1" dirty="0">
                <a:latin typeface="+mn-ea"/>
              </a:rPr>
              <a:t>____(bb c2 b9 92)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latin typeface="+mn-ea"/>
              </a:rPr>
              <a:t>_____1_____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latin typeface="+mn-ea"/>
              </a:rPr>
              <a:t>______0111 0111_______(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latin typeface="+mn-ea"/>
              </a:rPr>
              <a:t>_____119____(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latin typeface="+mn-ea"/>
              </a:rPr>
              <a:t>______-8</a:t>
            </a:r>
            <a:r>
              <a:rPr lang="en-US" altLang="zh-CN" sz="1600" b="1" dirty="0">
                <a:latin typeface="+mn-ea"/>
              </a:rPr>
              <a:t>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100 0010 1011 1001 1001 0010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0.5212881565093994140625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1.5212881565093994140625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2445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 2352495.5942532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latin typeface="+mn-ea"/>
              </a:rPr>
              <a:t> 0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100</a:t>
            </a:r>
            <a:r>
              <a:rPr lang="en-US" altLang="zh-CN" sz="1600" b="1" u="sng" dirty="0">
                <a:latin typeface="+mn-ea"/>
              </a:rPr>
              <a:t> 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0001</a:t>
            </a:r>
            <a:r>
              <a:rPr lang="en-US" altLang="zh-CN" sz="1600" b="1" u="sng" dirty="0">
                <a:latin typeface="+mn-ea"/>
              </a:rPr>
              <a:t> 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0100</a:t>
            </a:r>
            <a:r>
              <a:rPr lang="en-US" altLang="zh-CN" sz="1600" b="1" u="sng" dirty="0">
                <a:latin typeface="+mn-ea"/>
              </a:rPr>
              <a:t> 0001 1111 0010 1011 0111 1100 1100 0001 0000 0111 1100 0000 0000</a:t>
            </a:r>
            <a:r>
              <a:rPr lang="en-US" altLang="zh-CN" sz="1600" b="1" dirty="0">
                <a:latin typeface="+mn-ea"/>
              </a:rPr>
              <a:t>_(41 41 f2 b7 cc 10 7d 26)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latin typeface="+mn-ea"/>
              </a:rPr>
              <a:t>_____0______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100 0001 0100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1044</a:t>
            </a:r>
            <a:r>
              <a:rPr lang="en-US" altLang="zh-CN" sz="1600" b="1" dirty="0">
                <a:latin typeface="+mn-ea"/>
              </a:rPr>
              <a:t>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latin typeface="+mn-ea"/>
              </a:rPr>
              <a:t>______21____(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latin typeface="+mn-ea"/>
              </a:rPr>
              <a:t>_0001 1111 0010 1011 0111 1100 1100 0001 0000 0111 1100 0000 00000_(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0.121757313849002457573078572750091552734375</a:t>
            </a:r>
            <a:r>
              <a:rPr lang="en-US" altLang="zh-CN" sz="1600" b="1" dirty="0">
                <a:latin typeface="+mn-ea"/>
              </a:rPr>
              <a:t>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latin typeface="+mn-ea"/>
              </a:rPr>
              <a:t>_1.121757313849002457573078572750091552734375_(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728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-5942532.2352495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latin typeface="+mn-ea"/>
              </a:rPr>
              <a:t>_1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100</a:t>
            </a:r>
            <a:r>
              <a:rPr lang="en-US" altLang="zh-CN" sz="1600" b="1" u="sng" dirty="0">
                <a:latin typeface="+mn-ea"/>
              </a:rPr>
              <a:t> 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0001</a:t>
            </a:r>
            <a:r>
              <a:rPr lang="en-US" altLang="zh-CN" sz="1600" b="1" u="sng" dirty="0">
                <a:latin typeface="+mn-ea"/>
              </a:rPr>
              <a:t> 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0101</a:t>
            </a:r>
            <a:r>
              <a:rPr lang="en-US" altLang="zh-CN" sz="1600" b="1" u="sng" dirty="0">
                <a:latin typeface="+mn-ea"/>
              </a:rPr>
              <a:t> 0110 1010 1011 0100 0001 0000 1111 0000 1110 0101 0000 0000 0000 (</a:t>
            </a:r>
            <a:r>
              <a:rPr lang="en-US" altLang="zh-CN" sz="1600" b="1" dirty="0">
                <a:latin typeface="+mn-ea"/>
              </a:rPr>
              <a:t>c1 56 ab 41 0f 0e 53 </a:t>
            </a:r>
            <a:r>
              <a:rPr lang="en-US" altLang="zh-CN" sz="1600" b="1" dirty="0" err="1">
                <a:latin typeface="+mn-ea"/>
              </a:rPr>
              <a:t>eb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latin typeface="+mn-ea"/>
              </a:rPr>
              <a:t>____1______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latin typeface="+mn-ea"/>
              </a:rPr>
              <a:t>__100 0001 0101__(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latin typeface="+mn-ea"/>
              </a:rPr>
              <a:t>___1045_____(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latin typeface="+mn-ea"/>
              </a:rPr>
              <a:t>_____22_____(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0110 1010 1011 0100 0001 0000 1111 0000 1110 0101 0000 0000 0000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latin typeface="+mn-ea"/>
              </a:rPr>
              <a:t> 0.4168100917931951698847115039825439453125 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latin typeface="+mn-ea"/>
              </a:rPr>
              <a:t> 1.4168100917931951698847115039825439453125 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53550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C.0.002352495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latin typeface="+mn-ea"/>
              </a:rPr>
              <a:t>_ 0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011 1111 0110 </a:t>
            </a:r>
            <a:r>
              <a:rPr lang="en-US" altLang="zh-CN" sz="1600" b="1" u="sng" dirty="0">
                <a:latin typeface="+mn-ea"/>
              </a:rPr>
              <a:t>0011 0100 0101 1000 1010 0010 0010 1101 1001 0001 1110 0000 0000 _(</a:t>
            </a:r>
            <a:r>
              <a:rPr lang="en-US" altLang="zh-CN" sz="1600" b="1" dirty="0">
                <a:latin typeface="+mn-ea"/>
              </a:rPr>
              <a:t>3f 63 45 8a 22 d9 1d e9)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latin typeface="+mn-ea"/>
              </a:rPr>
              <a:t>____0______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latin typeface="+mn-ea"/>
              </a:rPr>
              <a:t>__011 1111 0110__(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1014</a:t>
            </a:r>
            <a:r>
              <a:rPr lang="en-US" altLang="zh-CN" sz="1600" b="1" dirty="0">
                <a:latin typeface="+mn-ea"/>
              </a:rPr>
              <a:t>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latin typeface="+mn-ea"/>
              </a:rPr>
              <a:t>_____-9_____(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0011 0100 0101 1000 1010 0010 0010 1101 1001 0001 1110 0000 0000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latin typeface="+mn-ea"/>
              </a:rPr>
              <a:t> 0.2044774400000051173265092074871063232421875_(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latin typeface="+mn-ea"/>
              </a:rPr>
              <a:t>_1.2044774400000051173265092074871063232421875_(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87777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-0.005942532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latin typeface="+mn-ea"/>
              </a:rPr>
              <a:t>_1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011</a:t>
            </a:r>
            <a:r>
              <a:rPr lang="en-US" altLang="zh-CN" sz="1600" b="1" u="sng" dirty="0">
                <a:latin typeface="+mn-ea"/>
              </a:rPr>
              <a:t> 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1111 0111 </a:t>
            </a:r>
            <a:r>
              <a:rPr lang="en-US" altLang="zh-CN" sz="1600" b="1" u="sng" dirty="0">
                <a:latin typeface="+mn-ea"/>
              </a:rPr>
              <a:t>1000 0101 0111 0011 0010 0100 1001 1000 0110 1110 1000 0000 0000_(</a:t>
            </a:r>
            <a:r>
              <a:rPr lang="en-US" altLang="zh-CN" sz="1600" b="1" dirty="0">
                <a:latin typeface="+mn-ea"/>
              </a:rPr>
              <a:t>bf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78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57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49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86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e5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40)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u="sng" dirty="0">
                <a:latin typeface="+mn-ea"/>
              </a:rPr>
              <a:t>_____1_____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latin typeface="+mn-ea"/>
              </a:rPr>
              <a:t>__011 1111 0111__(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u="sng" dirty="0">
                <a:latin typeface="+mn-ea"/>
              </a:rPr>
              <a:t>____1015____(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u="sng" dirty="0">
                <a:latin typeface="+mn-ea"/>
              </a:rPr>
              <a:t>_____-8_____(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 1000 0101 0111 0011 0010 0100 1001 1000 0110 1110 1000 0000 0000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latin typeface="+mn-ea"/>
              </a:rPr>
              <a:t>_0.52128819200015641399659216403961181640625_(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1.52128819200015641399659216403961181640625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6292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(1) float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型数据的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32bit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bit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位的分段解释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尾数的正负如何表示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尾数如何表示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指数的正负如何表示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指数如何表示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分为符号位、偏移后的指数位和尾数位。符号位用于表示浮点数的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正负；偏移后的指数位用于表示浮点数化为二进制后的指数，但该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值的十进制为原指数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偏移量，在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中偏移量为</a:t>
            </a:r>
            <a:r>
              <a:rPr lang="en-US" altLang="zh-CN" sz="1600" b="1" dirty="0">
                <a:latin typeface="+mn-ea"/>
              </a:rPr>
              <a:t>127</a:t>
            </a:r>
            <a:r>
              <a:rPr lang="zh-CN" altLang="en-US" sz="1600" b="1" dirty="0">
                <a:latin typeface="+mn-ea"/>
              </a:rPr>
              <a:t>；尾数用于表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示浮点数化为二进制后的尾数，此处要求该二进制数首位非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，做尾数时需隐藏高位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并在低位补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。指数的正负处理在加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偏移量的过程中，保证了偏移后的结果均为正数；尾数的正负即体现在整体符号位上。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(2)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型数据只有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位十进制有效数字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为什么最大只能是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3.4x10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</a:rPr>
              <a:t>38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?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有些资料上说有效位数是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6~7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位，能找出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位不同的例子吗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将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位浮点数可表示的数视为表盘上的蓝点的话，由于经过一定次数变换最终相当于变换了指数位，而指数位的变换导致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数字值非线性变化，点的间隔实际上是在不断增大的，而计算机实际只能储存表盘上存在的蓝点对应的值，不在位置的会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被校准到最近的蓝点值，所以在不同的范围内计算有效数字的方法是不一样的，有时候结果也不一样，但综合各个范围，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可以贮存到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位的十进制有效数字；因为</a:t>
            </a:r>
            <a:r>
              <a:rPr lang="en-US" altLang="zh-CN" sz="1600" b="1" dirty="0">
                <a:latin typeface="+mn-ea"/>
              </a:rPr>
              <a:t>IEEE 754</a:t>
            </a:r>
            <a:r>
              <a:rPr lang="zh-CN" altLang="en-US" sz="1600" b="1" dirty="0">
                <a:latin typeface="+mn-ea"/>
              </a:rPr>
              <a:t>对指数位做出了特殊规定，全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或全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用于表示非规格数或是特殊数，这导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致实际的规格数的范围缩小了，其指数部分只能取到</a:t>
            </a:r>
            <a:r>
              <a:rPr lang="en-US" altLang="zh-CN" sz="1600" b="1" dirty="0">
                <a:latin typeface="+mn-ea"/>
              </a:rPr>
              <a:t>[-126,127]</a:t>
            </a:r>
            <a:r>
              <a:rPr lang="zh-CN" altLang="en-US" sz="1600" b="1" dirty="0">
                <a:latin typeface="+mn-ea"/>
              </a:rPr>
              <a:t>；出于舍入规则导致有时候精度不足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位，如</a:t>
            </a:r>
            <a:r>
              <a:rPr lang="en-US" altLang="zh-CN" sz="1600" b="1" dirty="0">
                <a:latin typeface="+mn-ea"/>
              </a:rPr>
              <a:t>1024.001</a:t>
            </a:r>
            <a:r>
              <a:rPr lang="zh-CN" altLang="en-US" sz="1600" b="1" dirty="0">
                <a:latin typeface="+mn-ea"/>
              </a:rPr>
              <a:t>会舍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入到</a:t>
            </a:r>
            <a:r>
              <a:rPr lang="en-US" altLang="zh-CN" sz="1600" b="1" dirty="0">
                <a:latin typeface="+mn-ea"/>
              </a:rPr>
              <a:t>1024.000</a:t>
            </a:r>
            <a:r>
              <a:rPr lang="zh-CN" altLang="en-US" sz="1600" b="1" dirty="0">
                <a:latin typeface="+mn-ea"/>
              </a:rPr>
              <a:t>，精度似乎不足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位，而</a:t>
            </a:r>
            <a:r>
              <a:rPr lang="en-US" altLang="zh-CN" sz="1600" b="1" dirty="0">
                <a:latin typeface="+mn-ea"/>
              </a:rPr>
              <a:t>1024.0011</a:t>
            </a:r>
            <a:r>
              <a:rPr lang="zh-CN" altLang="en-US" sz="1600" b="1" dirty="0">
                <a:latin typeface="+mn-ea"/>
              </a:rPr>
              <a:t>会舍入到</a:t>
            </a:r>
            <a:r>
              <a:rPr lang="en-US" altLang="zh-CN" sz="1600" b="1" dirty="0">
                <a:latin typeface="+mn-ea"/>
              </a:rPr>
              <a:t>1024.001</a:t>
            </a:r>
            <a:r>
              <a:rPr lang="zh-CN" altLang="en-US" sz="1600" b="1" dirty="0">
                <a:latin typeface="+mn-ea"/>
              </a:rPr>
              <a:t>，精度又达到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位了。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9F07B2-F07E-6ADB-8103-E1DF6E00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54" y="1636358"/>
            <a:ext cx="4572000" cy="7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70012-29CC-C668-1762-256EDC8E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BD3B3E7A-13B7-9B08-F19A-D03F1B4C6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48" y="4371975"/>
            <a:ext cx="5245188" cy="2000250"/>
          </a:xfrm>
          <a:prstGeom prst="rect">
            <a:avLst/>
          </a:prstGeom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B2802E2B-DFD5-9B4A-643A-0BF62A541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(3) double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型数据的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64bit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是如何分段来表示一个双精度的浮点数的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bit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位的分段解释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尾数的正负如何表示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尾数如何表示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指数的正负如何表示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指数如何表示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与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位类似的，分为符号位</a:t>
            </a:r>
            <a:r>
              <a:rPr lang="en-US" altLang="zh-CN" sz="1600" b="1" dirty="0">
                <a:latin typeface="+mn-ea"/>
              </a:rPr>
              <a:t>(63)</a:t>
            </a:r>
            <a:r>
              <a:rPr lang="zh-CN" altLang="en-US" sz="1600" b="1" dirty="0">
                <a:latin typeface="+mn-ea"/>
              </a:rPr>
              <a:t>、偏移后的指数位</a:t>
            </a:r>
            <a:r>
              <a:rPr lang="en-US" altLang="zh-CN" sz="1600" b="1" dirty="0">
                <a:latin typeface="+mn-ea"/>
              </a:rPr>
              <a:t>(52-62)</a:t>
            </a:r>
            <a:r>
              <a:rPr lang="zh-CN" altLang="en-US" sz="1600" b="1" dirty="0">
                <a:latin typeface="+mn-ea"/>
              </a:rPr>
              <a:t>和尾数位</a:t>
            </a:r>
            <a:r>
              <a:rPr lang="en-US" altLang="zh-CN" sz="1600" b="1" dirty="0">
                <a:latin typeface="+mn-ea"/>
              </a:rPr>
              <a:t>(0-51)</a:t>
            </a:r>
            <a:r>
              <a:rPr lang="zh-CN" altLang="en-US" sz="1600" b="1" dirty="0">
                <a:latin typeface="+mn-ea"/>
              </a:rPr>
              <a:t>。符号位用于表示浮点数的正负；偏移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后的指数位用于表示浮点数化为二进制后的指数，但该值的十进制为原指数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偏移量，在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中偏移量为</a:t>
            </a:r>
            <a:r>
              <a:rPr lang="en-US" altLang="zh-CN" sz="1600" b="1" dirty="0">
                <a:latin typeface="+mn-ea"/>
              </a:rPr>
              <a:t>1023</a:t>
            </a:r>
            <a:r>
              <a:rPr lang="zh-CN" altLang="en-US" sz="1600" b="1" dirty="0">
                <a:latin typeface="+mn-ea"/>
              </a:rPr>
              <a:t>；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尾数用于表示浮点数化为二进制后的尾数，此处要求该二进制数首位非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，做尾数时需隐藏高位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并在低位补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。指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数的正负处理在加偏移量的过程中，保证了偏移后的结果均为正数；尾数的正负即体现在整体符号位上。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(4)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double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型数据只有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位十进制有效数字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为什么最大只能是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1.7x10</a:t>
            </a:r>
            <a:r>
              <a:rPr lang="en-US" altLang="zh-CN" sz="1600" b="1" baseline="30000" dirty="0">
                <a:solidFill>
                  <a:srgbClr val="FF0000"/>
                </a:solidFill>
                <a:latin typeface="+mn-ea"/>
              </a:rPr>
              <a:t>308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?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有些资料上说有效位数是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15~16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位，能找出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位不同的例子吗？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表示类似，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采用的这种储存方式也导致蓝点为非线性分布，如果只考虑计算机的精确能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力，可以达到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位十进制的有效数字，但同样由于舍入规则导致实际精度可能有一些变化，导致在面对具体数的时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候可能是</a:t>
            </a:r>
            <a:r>
              <a:rPr lang="en-US" altLang="zh-CN" sz="1600" b="1" dirty="0">
                <a:latin typeface="+mn-ea"/>
              </a:rPr>
              <a:t>15-16</a:t>
            </a:r>
            <a:r>
              <a:rPr lang="zh-CN" altLang="en-US" sz="1600" b="1" dirty="0">
                <a:latin typeface="+mn-ea"/>
              </a:rPr>
              <a:t>位的，根据在查得的表格可举例</a:t>
            </a:r>
            <a:r>
              <a:rPr lang="en-US" altLang="zh-CN" sz="1600" b="1" dirty="0">
                <a:latin typeface="+mn-ea"/>
              </a:rPr>
              <a:t>9007199254740993.2</a:t>
            </a:r>
            <a:r>
              <a:rPr lang="zh-CN" altLang="en-US" sz="1600" b="1" dirty="0">
                <a:latin typeface="+mn-ea"/>
              </a:rPr>
              <a:t>会舍入到</a:t>
            </a:r>
            <a:r>
              <a:rPr lang="en-US" altLang="zh-CN" sz="1600" b="1" dirty="0">
                <a:latin typeface="+mn-ea"/>
              </a:rPr>
              <a:t>9007199254740994</a:t>
            </a:r>
            <a:r>
              <a:rPr lang="zh-CN" altLang="en-US" sz="1600" b="1" dirty="0">
                <a:latin typeface="+mn-ea"/>
              </a:rPr>
              <a:t>，似乎实际精度只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位，而</a:t>
            </a:r>
            <a:r>
              <a:rPr lang="en-US" altLang="zh-CN" sz="1600" b="1" dirty="0">
                <a:latin typeface="+mn-ea"/>
              </a:rPr>
              <a:t>4503599627370497.2</a:t>
            </a:r>
            <a:r>
              <a:rPr lang="zh-CN" altLang="en-US" sz="1600" b="1" dirty="0">
                <a:latin typeface="+mn-ea"/>
              </a:rPr>
              <a:t>又可以达到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>
                <a:latin typeface="+mn-ea"/>
              </a:rPr>
              <a:t>位精确度。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文档用自己的语言组织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篇幅不够允许加页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如果用到某些小测试程序进行说明，可以贴上小测试程序的源码及运行结果</a:t>
            </a: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为了使文档更清晰，允许将网上的部分图示资料截图后贴入</a:t>
            </a: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不允许在答案处直接贴某网址，再附上“见**”（或类似行为），否则文档作业部分直接总分</a:t>
            </a:r>
            <a:r>
              <a:rPr lang="en-US" altLang="zh-CN" sz="1600" b="1" dirty="0">
                <a:latin typeface="+mn-ea"/>
              </a:rPr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358617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、思考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(1) 8/11bit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的指数的表示形式是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进制补码吗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如果不是，一般称为什么方式表示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指数位由于是偏移后的指数，全部为正数，故无需采用二进制补码的形式表示，原码形式即可。</a:t>
            </a: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(2) double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赋值给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时，下面两个程序，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double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型常量不加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的情况下，左侧有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，右侧无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，为什么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总结一下规律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这是由于两个数机内储存的区别，</a:t>
            </a:r>
            <a:r>
              <a:rPr lang="en-US" altLang="zh-CN" sz="1600" b="1" dirty="0">
                <a:latin typeface="+mn-ea"/>
              </a:rPr>
              <a:t>1.2</a:t>
            </a:r>
            <a:r>
              <a:rPr lang="zh-CN" altLang="en-US" sz="1600" b="1" dirty="0">
                <a:latin typeface="+mn-ea"/>
              </a:rPr>
              <a:t>机内储存为</a:t>
            </a:r>
            <a:r>
              <a:rPr lang="en-US" altLang="zh-CN" sz="1600" b="1" dirty="0">
                <a:latin typeface="+mn-ea"/>
              </a:rPr>
              <a:t>0011 1111 1111 0011 0011 0011 0011 0011 0011 0011 0011 0011 0011 0100 0000 0000</a:t>
            </a:r>
            <a:r>
              <a:rPr lang="zh-CN" altLang="en-US" sz="1600" b="1" dirty="0">
                <a:latin typeface="+mn-ea"/>
              </a:rPr>
              <a:t>，而</a:t>
            </a:r>
            <a:r>
              <a:rPr lang="en-US" altLang="zh-CN" sz="1600" b="1" dirty="0">
                <a:latin typeface="+mn-ea"/>
              </a:rPr>
              <a:t>100.25</a:t>
            </a:r>
            <a:r>
              <a:rPr lang="zh-CN" altLang="en-US" sz="1600" b="1" dirty="0">
                <a:latin typeface="+mn-ea"/>
              </a:rPr>
              <a:t>机内储存为</a:t>
            </a:r>
            <a:r>
              <a:rPr lang="en-US" altLang="zh-CN" sz="1600" b="1" dirty="0">
                <a:latin typeface="+mn-ea"/>
              </a:rPr>
              <a:t>0100 0000 0101 1001 0001 0000 0000 0000 0000 0000 0000 0000 0000 0000 0000 0000</a:t>
            </a:r>
            <a:r>
              <a:rPr lang="zh-CN" altLang="en-US" sz="1600" b="1" dirty="0">
                <a:latin typeface="+mn-ea"/>
              </a:rPr>
              <a:t>；在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</a:t>
            </a:r>
            <a:r>
              <a:rPr lang="zh-CN" altLang="en-US" sz="1600" b="1">
                <a:latin typeface="+mn-ea"/>
              </a:rPr>
              <a:t>会出现丢弃</a:t>
            </a:r>
            <a:r>
              <a:rPr lang="zh-CN" altLang="en-US" sz="1600" b="1" dirty="0">
                <a:latin typeface="+mn-ea"/>
              </a:rPr>
              <a:t>，这时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不会体现出差别，而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就会导致变化。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45BA51-CE2C-4D32-A048-F6F09243AE41}"/>
              </a:ext>
            </a:extLst>
          </p:cNvPr>
          <p:cNvGrpSpPr/>
          <p:nvPr/>
        </p:nvGrpSpPr>
        <p:grpSpPr>
          <a:xfrm>
            <a:off x="707112" y="2200328"/>
            <a:ext cx="4045957" cy="2389774"/>
            <a:chOff x="707112" y="1928730"/>
            <a:chExt cx="4045957" cy="2389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7F96E63-74B1-441A-9A95-3B824C928A4B}"/>
                </a:ext>
              </a:extLst>
            </p:cNvPr>
            <p:cNvSpPr/>
            <p:nvPr/>
          </p:nvSpPr>
          <p:spPr bwMode="auto">
            <a:xfrm>
              <a:off x="707112" y="1928730"/>
              <a:ext cx="4045957" cy="23897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200" b="1" dirty="0">
                  <a:latin typeface="+mn-ea"/>
                </a:rPr>
                <a:t>#include &lt;iostream&gt;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using namespace std;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int main()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{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float f = </a:t>
              </a:r>
              <a:r>
                <a:rPr lang="en-US" altLang="zh-CN" sz="12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</a:t>
              </a:r>
              <a:r>
                <a:rPr lang="en-US" altLang="zh-CN" sz="1200" b="1" dirty="0">
                  <a:latin typeface="+mn-ea"/>
                </a:rPr>
                <a:t>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unsigned char* p = (unsigned char*)&amp;f;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(int)(*p)    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(int)(*(p+1))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(int)(*(p+2))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(int)(*(p+3))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return 0;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}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0B48F18-0827-430A-900B-F21E72EE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4021" y="4099456"/>
              <a:ext cx="3219048" cy="2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F989B03-5E2B-4B9F-9D9B-73D653AC6451}"/>
              </a:ext>
            </a:extLst>
          </p:cNvPr>
          <p:cNvSpPr/>
          <p:nvPr/>
        </p:nvSpPr>
        <p:spPr bwMode="auto">
          <a:xfrm>
            <a:off x="5098043" y="2200328"/>
            <a:ext cx="4045957" cy="2389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100.25</a:t>
            </a:r>
            <a:r>
              <a:rPr lang="en-US" altLang="zh-CN" sz="1200" b="1" dirty="0">
                <a:latin typeface="+mn-ea"/>
              </a:rPr>
              <a:t>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char* p = (unsigned char*)&amp;f;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(int)(*p)    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(int)(*(p+1))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(int)(*(p+2))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(int)(*(p+3)) &lt;&lt; endl;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1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上例解读：单精度浮点数</a:t>
            </a:r>
            <a:r>
              <a:rPr lang="en-US" altLang="zh-CN" sz="1600" b="1" dirty="0">
                <a:latin typeface="+mn-ea"/>
              </a:rPr>
              <a:t>123.456</a:t>
            </a:r>
            <a:r>
              <a:rPr lang="zh-CN" altLang="en-US" sz="1600" b="1" dirty="0">
                <a:latin typeface="+mn-ea"/>
              </a:rPr>
              <a:t>，在内存中占四个字节，四个字节的值依次为</a:t>
            </a:r>
            <a:r>
              <a:rPr lang="en-US" altLang="zh-CN" sz="1600" b="1" dirty="0">
                <a:latin typeface="+mn-ea"/>
              </a:rPr>
              <a:t>0x42 0xf6 0xe9 0x79 (</a:t>
            </a:r>
            <a:r>
              <a:rPr lang="zh-CN" altLang="en-US" sz="1600" b="1" dirty="0">
                <a:latin typeface="+mn-ea"/>
              </a:rPr>
              <a:t>按打印顺序逆向取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0100 0010 1111 0110 1110 1001 0111 1001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35B304-FA89-4A49-8CFB-8D326989CBFC}"/>
              </a:ext>
            </a:extLst>
          </p:cNvPr>
          <p:cNvGrpSpPr/>
          <p:nvPr/>
        </p:nvGrpSpPr>
        <p:grpSpPr>
          <a:xfrm>
            <a:off x="1304641" y="1548484"/>
            <a:ext cx="6848061" cy="3319669"/>
            <a:chOff x="1304641" y="1603900"/>
            <a:chExt cx="6848061" cy="33196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0"/>
              <a:ext cx="6848061" cy="33196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float f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123.456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char*)&amp;f;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//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注：忽略本题出现的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warning</a:t>
              </a:r>
              <a:endParaRPr lang="zh-CN" altLang="zh-CN" sz="16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F54D70-5E30-4A70-8669-4B7BBF8E7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764"/>
            <a:stretch/>
          </p:blipFill>
          <p:spPr>
            <a:xfrm>
              <a:off x="7305141" y="1603900"/>
              <a:ext cx="847561" cy="19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0D4DB1-8622-4C49-92EE-A5764D2015BC}"/>
              </a:ext>
            </a:extLst>
          </p:cNvPr>
          <p:cNvGrpSpPr/>
          <p:nvPr/>
        </p:nvGrpSpPr>
        <p:grpSpPr>
          <a:xfrm>
            <a:off x="1983506" y="5376926"/>
            <a:ext cx="4114801" cy="300185"/>
            <a:chOff x="1981199" y="5934360"/>
            <a:chExt cx="4114801" cy="30018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A5A8798-A67B-44E4-942D-0401E60F6226}"/>
                </a:ext>
              </a:extLst>
            </p:cNvPr>
            <p:cNvGrpSpPr/>
            <p:nvPr/>
          </p:nvGrpSpPr>
          <p:grpSpPr>
            <a:xfrm>
              <a:off x="1981199" y="5934361"/>
              <a:ext cx="2059708" cy="300184"/>
              <a:chOff x="1981199" y="5934361"/>
              <a:chExt cx="2059708" cy="30018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D1292F-DA94-4A37-8D05-98E3FBF20694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56C8A0D-1CE9-45E2-A610-EDBCDFDD4EFA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8650A8-8F9F-4353-8C62-9C5F9F9329C4}"/>
                </a:ext>
              </a:extLst>
            </p:cNvPr>
            <p:cNvGrpSpPr/>
            <p:nvPr/>
          </p:nvGrpSpPr>
          <p:grpSpPr>
            <a:xfrm>
              <a:off x="4036292" y="5934360"/>
              <a:ext cx="2059708" cy="300184"/>
              <a:chOff x="1981199" y="5934361"/>
              <a:chExt cx="2059708" cy="30018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E51C689-9D58-4235-B3A0-305B2E47DD87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1C80FB2-E601-418C-83CD-396034F0FA2D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CA60F6-FA5E-4E53-BC8D-4749E196EF02}"/>
              </a:ext>
            </a:extLst>
          </p:cNvPr>
          <p:cNvGrpSpPr/>
          <p:nvPr/>
        </p:nvGrpSpPr>
        <p:grpSpPr>
          <a:xfrm>
            <a:off x="2140987" y="5671565"/>
            <a:ext cx="3955012" cy="606804"/>
            <a:chOff x="2138680" y="6228999"/>
            <a:chExt cx="3955012" cy="606804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B81A8005-BFD6-44D1-A786-AC5EC03F473D}"/>
                </a:ext>
              </a:extLst>
            </p:cNvPr>
            <p:cNvSpPr/>
            <p:nvPr/>
          </p:nvSpPr>
          <p:spPr bwMode="auto">
            <a:xfrm rot="5400000">
              <a:off x="4496680" y="4941406"/>
              <a:ext cx="309419" cy="2884605"/>
            </a:xfrm>
            <a:prstGeom prst="rightBrac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6D72AED-E571-463F-AE28-D3A5136F4B30}"/>
                </a:ext>
              </a:extLst>
            </p:cNvPr>
            <p:cNvGrpSpPr/>
            <p:nvPr/>
          </p:nvGrpSpPr>
          <p:grpSpPr>
            <a:xfrm>
              <a:off x="2138680" y="6228999"/>
              <a:ext cx="2986141" cy="606804"/>
              <a:chOff x="2138680" y="6228999"/>
              <a:chExt cx="2986141" cy="606804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6EDDCA2D-467B-40B6-AB85-8D392AC92CD3}"/>
                  </a:ext>
                </a:extLst>
              </p:cNvPr>
              <p:cNvSpPr/>
              <p:nvPr/>
            </p:nvSpPr>
            <p:spPr bwMode="auto">
              <a:xfrm rot="5400000">
                <a:off x="2496591" y="5871088"/>
                <a:ext cx="309418" cy="102524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8CB2805-D83C-43A8-B27C-A063BFE5E3D1}"/>
                  </a:ext>
                </a:extLst>
              </p:cNvPr>
              <p:cNvSpPr/>
              <p:nvPr/>
            </p:nvSpPr>
            <p:spPr bwMode="auto">
              <a:xfrm>
                <a:off x="2183849" y="6526409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8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位指数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B566CD0-D0A9-4785-8D90-8F272EEF3904}"/>
                  </a:ext>
                </a:extLst>
              </p:cNvPr>
              <p:cNvSpPr/>
              <p:nvPr/>
            </p:nvSpPr>
            <p:spPr bwMode="auto">
              <a:xfrm>
                <a:off x="4099582" y="6541166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23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位尾数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</p:grp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5D5A45-E243-4685-B127-7B572B2FA640}"/>
              </a:ext>
            </a:extLst>
          </p:cNvPr>
          <p:cNvCxnSpPr/>
          <p:nvPr/>
        </p:nvCxnSpPr>
        <p:spPr bwMode="auto">
          <a:xfrm flipV="1">
            <a:off x="7887854" y="1911927"/>
            <a:ext cx="0" cy="1517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047547-D88F-464F-B8C5-120F413F81E5}"/>
              </a:ext>
            </a:extLst>
          </p:cNvPr>
          <p:cNvGrpSpPr/>
          <p:nvPr/>
        </p:nvGrpSpPr>
        <p:grpSpPr>
          <a:xfrm>
            <a:off x="1061884" y="5598414"/>
            <a:ext cx="958198" cy="679955"/>
            <a:chOff x="1061884" y="5598414"/>
            <a:chExt cx="958198" cy="67995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A6B900-CB20-481F-89FC-AA777E470158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1BC4B4C-2DD6-41BE-9A7E-888612B91643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 flipV="1">
              <a:off x="1488282" y="5598414"/>
              <a:ext cx="531800" cy="38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80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上例解读：双精度浮点数</a:t>
            </a:r>
            <a:r>
              <a:rPr lang="en-US" altLang="zh-CN" sz="1600" b="1" dirty="0">
                <a:latin typeface="+mn-ea"/>
              </a:rPr>
              <a:t>1.23e4</a:t>
            </a:r>
            <a:r>
              <a:rPr lang="zh-CN" altLang="en-US" sz="1600" b="1" dirty="0">
                <a:latin typeface="+mn-ea"/>
              </a:rPr>
              <a:t>，在内存中占八个字节，八个字节的值依次为</a:t>
            </a:r>
            <a:r>
              <a:rPr lang="en-US" altLang="zh-CN" sz="1600" b="1" dirty="0">
                <a:latin typeface="+mn-ea"/>
              </a:rPr>
              <a:t>0x40 0xc8 0x06 0x00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0x00(</a:t>
            </a:r>
            <a:r>
              <a:rPr lang="zh-CN" altLang="en-US" sz="1600" b="1" dirty="0">
                <a:latin typeface="+mn-ea"/>
              </a:rPr>
              <a:t>逆向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0100 0000 1100 1000 0000 0100 0000 0000 0000 0000 0000 0000 0000 0000 0000 0000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4661DF-5354-4F85-A653-E231BDC102FA}"/>
              </a:ext>
            </a:extLst>
          </p:cNvPr>
          <p:cNvGrpSpPr/>
          <p:nvPr/>
        </p:nvGrpSpPr>
        <p:grpSpPr>
          <a:xfrm>
            <a:off x="1304641" y="1550793"/>
            <a:ext cx="6848061" cy="4037210"/>
            <a:chOff x="1304641" y="1596973"/>
            <a:chExt cx="6848061" cy="40372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1"/>
              <a:ext cx="6848061" cy="4030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double d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1.23e4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char*)&amp;d;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(int)(*(p+4))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(int)(*(p+5))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(int)(*(p+6))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(int)(*(p+7)) &lt;&lt; endl;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F705F3-327E-46A2-8B7B-61989D392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142"/>
            <a:stretch/>
          </p:blipFill>
          <p:spPr>
            <a:xfrm>
              <a:off x="7283036" y="1596973"/>
              <a:ext cx="869666" cy="3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D600B3-D41A-481A-BEB7-703B016A1F14}"/>
              </a:ext>
            </a:extLst>
          </p:cNvPr>
          <p:cNvGrpSpPr/>
          <p:nvPr/>
        </p:nvGrpSpPr>
        <p:grpSpPr>
          <a:xfrm>
            <a:off x="1981199" y="5934358"/>
            <a:ext cx="8224987" cy="757674"/>
            <a:chOff x="1981199" y="5934358"/>
            <a:chExt cx="8224987" cy="7576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15C53A-93AB-4019-80CF-E8157401490D}"/>
                </a:ext>
              </a:extLst>
            </p:cNvPr>
            <p:cNvGrpSpPr/>
            <p:nvPr/>
          </p:nvGrpSpPr>
          <p:grpSpPr>
            <a:xfrm>
              <a:off x="1981199" y="5934358"/>
              <a:ext cx="8224987" cy="300187"/>
              <a:chOff x="1981199" y="5934358"/>
              <a:chExt cx="8224987" cy="300187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D906EC6D-695E-4856-9711-18D7FA7314D2}"/>
                  </a:ext>
                </a:extLst>
              </p:cNvPr>
              <p:cNvGrpSpPr/>
              <p:nvPr/>
            </p:nvGrpSpPr>
            <p:grpSpPr>
              <a:xfrm>
                <a:off x="1981199" y="5934360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4C603B7A-E048-4E9D-8CCA-09746F8D5A25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4C8A844-EA5D-4B4C-92F3-19E2E9A864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4CFB1E2-1292-4042-8B6F-98AE7BFAF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15C18616-CAED-44C7-A564-B60127F17AC5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EA74F77-6319-4C74-A414-4611D8A7F4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5F59E42C-45F6-4F2B-861C-875AE7944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0CF2E4E-022E-4BE0-A878-BF680E3864BF}"/>
                  </a:ext>
                </a:extLst>
              </p:cNvPr>
              <p:cNvGrpSpPr/>
              <p:nvPr/>
            </p:nvGrpSpPr>
            <p:grpSpPr>
              <a:xfrm>
                <a:off x="6091385" y="5934358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5FDB781-5AC7-4A10-83FC-63A4A0CB73F0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093B21D-5913-4475-8F5D-E43786052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B8680775-9A53-4A72-BBD9-D4D4CCCAD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47D9BF1C-4DAA-4B98-B588-8E2C18DE20CA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4959105D-A7AA-4C65-8B9C-3BD56B4929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73556558-EBA7-4C4E-AC0C-1AA099D18A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CCD80BF-89F0-48FE-8834-C5698BA71C2D}"/>
                </a:ext>
              </a:extLst>
            </p:cNvPr>
            <p:cNvGrpSpPr/>
            <p:nvPr/>
          </p:nvGrpSpPr>
          <p:grpSpPr>
            <a:xfrm>
              <a:off x="2138680" y="6229000"/>
              <a:ext cx="8062889" cy="463032"/>
              <a:chOff x="2138680" y="6229000"/>
              <a:chExt cx="8062889" cy="463032"/>
            </a:xfrm>
          </p:grpSpPr>
          <p:sp>
            <p:nvSpPr>
              <p:cNvPr id="35" name="右大括号 34">
                <a:extLst>
                  <a:ext uri="{FF2B5EF4-FFF2-40B4-BE49-F238E27FC236}">
                    <a16:creationId xmlns:a16="http://schemas.microsoft.com/office/drawing/2014/main" id="{7ABBBC33-7971-4FF8-819B-F248BECB4B1A}"/>
                  </a:ext>
                </a:extLst>
              </p:cNvPr>
              <p:cNvSpPr/>
              <p:nvPr/>
            </p:nvSpPr>
            <p:spPr bwMode="auto">
              <a:xfrm rot="5400000">
                <a:off x="6737929" y="3065543"/>
                <a:ext cx="300184" cy="6627097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B3FC090-FF6D-4390-B32E-D62563C9A4A6}"/>
                  </a:ext>
                </a:extLst>
              </p:cNvPr>
              <p:cNvGrpSpPr/>
              <p:nvPr/>
            </p:nvGrpSpPr>
            <p:grpSpPr>
              <a:xfrm>
                <a:off x="2138680" y="6238235"/>
                <a:ext cx="6007798" cy="453797"/>
                <a:chOff x="2138680" y="6238235"/>
                <a:chExt cx="6007798" cy="453797"/>
              </a:xfrm>
            </p:grpSpPr>
            <p:sp>
              <p:nvSpPr>
                <p:cNvPr id="26" name="右大括号 25">
                  <a:extLst>
                    <a:ext uri="{FF2B5EF4-FFF2-40B4-BE49-F238E27FC236}">
                      <a16:creationId xmlns:a16="http://schemas.microsoft.com/office/drawing/2014/main" id="{13AD965D-5F3E-43FF-ACAF-C828F4DF7EA7}"/>
                    </a:ext>
                  </a:extLst>
                </p:cNvPr>
                <p:cNvSpPr/>
                <p:nvPr/>
              </p:nvSpPr>
              <p:spPr bwMode="auto">
                <a:xfrm rot="5400000">
                  <a:off x="2655686" y="5721229"/>
                  <a:ext cx="300182" cy="1334194"/>
                </a:xfrm>
                <a:prstGeom prst="rightBrace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86C6759-6E98-4204-A1FC-22D110D8025D}"/>
                    </a:ext>
                  </a:extLst>
                </p:cNvPr>
                <p:cNvSpPr/>
                <p:nvPr/>
              </p:nvSpPr>
              <p:spPr bwMode="auto">
                <a:xfrm>
                  <a:off x="2892406" y="6397395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11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位指数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6C128D4-FD81-4F7F-9A0D-A91965A17EB2}"/>
                    </a:ext>
                  </a:extLst>
                </p:cNvPr>
                <p:cNvSpPr/>
                <p:nvPr/>
              </p:nvSpPr>
              <p:spPr bwMode="auto">
                <a:xfrm>
                  <a:off x="7121239" y="6379091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52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位尾数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</p:grpSp>
        </p:grp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F65979-57D3-4315-A40B-BAD9CE5E59F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87854" y="1911928"/>
            <a:ext cx="0" cy="291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87D6EE-4360-450D-B220-68453B00F4A0}"/>
              </a:ext>
            </a:extLst>
          </p:cNvPr>
          <p:cNvGrpSpPr/>
          <p:nvPr/>
        </p:nvGrpSpPr>
        <p:grpSpPr>
          <a:xfrm>
            <a:off x="987173" y="6084449"/>
            <a:ext cx="1049909" cy="589279"/>
            <a:chOff x="1061884" y="5689090"/>
            <a:chExt cx="1049909" cy="58927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606652-63D3-4060-8646-A63E6B432CA3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080E41-D26A-4814-9188-FE9A74F6149E}"/>
                </a:ext>
              </a:extLst>
            </p:cNvPr>
            <p:cNvCxnSpPr>
              <a:cxnSpLocks/>
              <a:stCxn id="43" idx="0"/>
            </p:cNvCxnSpPr>
            <p:nvPr/>
          </p:nvCxnSpPr>
          <p:spPr bwMode="auto">
            <a:xfrm flipV="1">
              <a:off x="1488282" y="5689090"/>
              <a:ext cx="623511" cy="294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161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自学内容：自行以</a:t>
            </a:r>
            <a:r>
              <a:rPr lang="en-US" altLang="zh-CN" sz="1600" b="1" dirty="0">
                <a:latin typeface="+mn-ea"/>
              </a:rPr>
              <a:t>"IEEE754" / "</a:t>
            </a:r>
            <a:r>
              <a:rPr lang="zh-CN" altLang="en-US" sz="1600" b="1" dirty="0">
                <a:latin typeface="+mn-ea"/>
              </a:rPr>
              <a:t>浮点数存储格式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浮点数存储原理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浮点数存储方式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等关键字，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在网上搜索相关文档，读懂并了解浮点数的内部存储机制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学长们推荐的网址：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https://baike.baidu.com/item/IEEE%20754/3869922?fr=aladdin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https://zhuanlan.zhihu.com/p/343033661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https://www.bilibili.com/video/BV1iW411d7hd?is_story_h5=false&amp;p=4&amp;share_from=ugc&amp;share_medium=android&amp;share_plat=android&amp;share_session_id=e12b54be-6ffa-4381-9582-9d5b53c50fb3&amp;share_source=QQ&amp;share_tag=s_i&amp;timestamp=1662273598&amp;unique_k=AuouMEO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https://blog.csdn.net/gao_zhennan/article/details/120717424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https://www.h-schmidt.net/FloatConverter/IEEE754.html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3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100.25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100 0010 1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(42 c8 80 00)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1000 0101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___133______(32bit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___6________(32bit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1000 0101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0110 (0x06 = 6)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56640625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latin typeface="+mn-ea"/>
              </a:rPr>
              <a:t>1.56640625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 1000 1000 0000 0000 0000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0.5 + 0.0625 + 0.00390625 = 0.56640625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1.56640625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   1.56640625 x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100.25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（此处未体现出误差）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7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位，最前面的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只是为了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8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位对齐，可不要）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0.25 = 01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100.25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0100.01 = 1.1001 0001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 + 127 = 133 = 1000 0101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1001 0001 =&gt; 1001 0001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0000 0000 0000 000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（补齐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位，后面补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个蓝色的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             100 1000 1000 0000 0000 0000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8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1.2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011 1111 1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(3f 99 99 9a)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0111 1111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___127______(32bit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___0________(32bit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0000 (0x0 = 0)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__1</a:t>
            </a:r>
            <a:r>
              <a:rPr lang="en-US" altLang="zh-CN" sz="1200" b="1" u="sng" dirty="0">
                <a:latin typeface="+mn-ea"/>
              </a:rPr>
              <a:t>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 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001 1001 1001 1001 1001 1010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-3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-7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-12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-15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-19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-22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0.125 + ... + 0.0000002384185791015625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详见右侧蓝色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)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0.2000000476837158203125 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 1.2000000476837158203125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  =   1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 =   0011 0011 0011 0011 0011 0011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（小数部分无限循环，转为二进制的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=&gt; 0011 0011 0011 0011 0011 010  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（四舍五入为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位，此处体现出误差）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1.2 = 1.0011 0011 0011 0011 0011 010 = 1.0011 0011 0011 0011 0011 010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 + 127 = 127 = 0111 1111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0011 0011 0011 0011 0011 010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（共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001 1001 1001 1001 1001 1010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13C3D-7418-4D6C-A794-69C23FA7987E}"/>
              </a:ext>
            </a:extLst>
          </p:cNvPr>
          <p:cNvSpPr/>
          <p:nvPr/>
        </p:nvSpPr>
        <p:spPr bwMode="auto">
          <a:xfrm>
            <a:off x="9927582" y="2583180"/>
            <a:ext cx="2084332" cy="2305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0.00390625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0.00048828125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0.000244140625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0.000030517578125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0.0000152587890625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0.0000019073486328125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0.00000095367431640625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0.0000002384185791015625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-------------------------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0.2000000476837158203125</a:t>
            </a:r>
            <a:endParaRPr kumimoji="1" lang="zh-CN" altLang="en-US" sz="11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A.2352495.5942532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，需换成本人学号，小数为学号逆序，非本人学号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分，下同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100 1010 0</a:t>
            </a:r>
            <a:r>
              <a:rPr lang="en-US" altLang="zh-CN" sz="1600" b="1" u="sng" dirty="0">
                <a:latin typeface="+mn-ea"/>
              </a:rPr>
              <a:t>000 1111 1001 0101 1011 1110</a:t>
            </a:r>
            <a:r>
              <a:rPr lang="en-US" altLang="zh-CN" sz="1600" b="1" dirty="0">
                <a:latin typeface="+mn-ea"/>
              </a:rPr>
              <a:t>_(4a 0f 95 be)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148</a:t>
            </a:r>
            <a:r>
              <a:rPr lang="en-US" altLang="zh-CN" sz="1600" b="1" dirty="0">
                <a:latin typeface="+mn-ea"/>
              </a:rPr>
              <a:t>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000 1111 1001 0101 1011 1110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0.1217572689056396484375__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1.1217572689056396484375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注：转换为十进制小数用附加的工具去做，自己去网上找工具也行，但要满足精度要求（下同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149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5233</Words>
  <Application>Microsoft Office PowerPoint</Application>
  <PresentationFormat>宽屏</PresentationFormat>
  <Paragraphs>425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Jason Tinuvile</cp:lastModifiedBy>
  <cp:revision>98</cp:revision>
  <dcterms:created xsi:type="dcterms:W3CDTF">2020-08-13T13:39:53Z</dcterms:created>
  <dcterms:modified xsi:type="dcterms:W3CDTF">2024-03-13T08:54:48Z</dcterms:modified>
</cp:coreProperties>
</file>