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C687C4-759B-45ED-A70B-59D6C7C27920}">
  <a:tblStyle styleId="{30C687C4-759B-45ED-A70B-59D6C7C27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3f11215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3f11215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3f11215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3f11215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3f11215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3f11215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3f1121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3f1121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3f11215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3f11215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3f11215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3f11215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3f11215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3f11215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3f11215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3f1121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04f0ade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04f0ade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04f0ade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04f0ade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7506bf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7506bf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04f0ade1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04f0ade1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7506bf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7506bf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7506bf0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7506bf0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97506bf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97506bf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97506bf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97506bf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7506bf01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7506bf01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7506bf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7506bf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3f1121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3f1121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bi.nlm.nih.gov/protein/NP_085150.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cbi.nlm.nih.gov/sites/entrez?db=gene&amp;cmd=retrieve&amp;list_uids=784430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cbi.nlm.nih.gov/pmc/articles/PMC3346422/" TargetMode="External"/><Relationship Id="rId4" Type="http://schemas.openxmlformats.org/officeDocument/2006/relationships/hyperlink" Target="https://pubmed.ncbi.nlm.nih.gov/20212086/" TargetMode="External"/><Relationship Id="rId5" Type="http://schemas.openxmlformats.org/officeDocument/2006/relationships/hyperlink" Target="https://pubmed.ncbi.nlm.nih.gov/18039863/" TargetMode="External"/><Relationship Id="rId6" Type="http://schemas.openxmlformats.org/officeDocument/2006/relationships/hyperlink" Target="https://pubmed.ncbi.nlm.nih.gov/23958448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ubmed.ncbi.nlm.nih.gov/?term=TTHERM_00300320" TargetMode="External"/><Relationship Id="rId4" Type="http://schemas.openxmlformats.org/officeDocument/2006/relationships/hyperlink" Target="https://pubmed.ncbi.nlm.nih.gov/20946879/" TargetMode="External"/><Relationship Id="rId5" Type="http://schemas.openxmlformats.org/officeDocument/2006/relationships/hyperlink" Target="https://journals.biologists.com/dev/article/144/5/856/48293/JMJD-1-2-PHF8-controls-axon-guidance-by-regulating" TargetMode="External"/><Relationship Id="rId6" Type="http://schemas.openxmlformats.org/officeDocument/2006/relationships/hyperlink" Target="https://academic.oup.com/genetics/article/208/2/491/6088083" TargetMode="External"/><Relationship Id="rId7" Type="http://schemas.openxmlformats.org/officeDocument/2006/relationships/hyperlink" Target="https://www.ncbi.nlm.nih.gov/protein/NP_001288061.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en.m.wikipedia.org/wiki/UTX_(gene)" TargetMode="External"/><Relationship Id="rId22" Type="http://schemas.openxmlformats.org/officeDocument/2006/relationships/hyperlink" Target="https://pubmed.ncbi.nlm.nih.gov/26688070/" TargetMode="External"/><Relationship Id="rId21" Type="http://schemas.openxmlformats.org/officeDocument/2006/relationships/hyperlink" Target="https://www.uniprot.org/uniprotkb/Q6ZMT4/entry" TargetMode="External"/><Relationship Id="rId24" Type="http://schemas.openxmlformats.org/officeDocument/2006/relationships/hyperlink" Target="https://www.sciencedirect.com/science/article/abs/pii/S1096719219302392" TargetMode="External"/><Relationship Id="rId23" Type="http://schemas.openxmlformats.org/officeDocument/2006/relationships/hyperlink" Target="https://pubmed.ncbi.nlm.nih.gov/24798337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ell.com/fulltext/S1097-2765(08)00732-6" TargetMode="External"/><Relationship Id="rId4" Type="http://schemas.openxmlformats.org/officeDocument/2006/relationships/hyperlink" Target="https://www.uniprot.org/uniprotkb/Q5RDS6/entry" TargetMode="External"/><Relationship Id="rId9" Type="http://schemas.openxmlformats.org/officeDocument/2006/relationships/hyperlink" Target="https://gtexportal.org/home/gene/EZH1" TargetMode="External"/><Relationship Id="rId26" Type="http://schemas.openxmlformats.org/officeDocument/2006/relationships/hyperlink" Target="https://www.biorxiv.org/content/10.1101/2020.09.29.319228v3.full" TargetMode="External"/><Relationship Id="rId25" Type="http://schemas.openxmlformats.org/officeDocument/2006/relationships/hyperlink" Target="https://bmccancer.biomedcentral.com/articles/10.1186/s12885-017-3256-y" TargetMode="External"/><Relationship Id="rId28" Type="http://schemas.openxmlformats.org/officeDocument/2006/relationships/hyperlink" Target="https://dx.doi.org/10.1016/j.cell.2007.08.019" TargetMode="External"/><Relationship Id="rId27" Type="http://schemas.openxmlformats.org/officeDocument/2006/relationships/hyperlink" Target="https://pubmed.ncbi.nlm.nih.gov/36621979/" TargetMode="External"/><Relationship Id="rId5" Type="http://schemas.openxmlformats.org/officeDocument/2006/relationships/hyperlink" Target="https://www.ncbi.nlm.nih.gov/gene/2145" TargetMode="External"/><Relationship Id="rId6" Type="http://schemas.openxmlformats.org/officeDocument/2006/relationships/hyperlink" Target="https://en.wikipedia.org/wiki/EZH1" TargetMode="External"/><Relationship Id="rId29" Type="http://schemas.openxmlformats.org/officeDocument/2006/relationships/hyperlink" Target="https://dx.doi.org/10.1038/nature06192" TargetMode="External"/><Relationship Id="rId7" Type="http://schemas.openxmlformats.org/officeDocument/2006/relationships/hyperlink" Target="https://epifactors.autosome.org/genes?search=EZH1" TargetMode="External"/><Relationship Id="rId8" Type="http://schemas.openxmlformats.org/officeDocument/2006/relationships/hyperlink" Target="https://www.ncbi.nlm.nih.gov/Structure/cdd/wrpsb.cgi" TargetMode="External"/><Relationship Id="rId31" Type="http://schemas.openxmlformats.org/officeDocument/2006/relationships/hyperlink" Target="https://www.nature.com/articles/cr201075?error=cookies_not_supported&amp;code=b0c45e6c-072a-48c5-91e3-96e3b762f62e" TargetMode="External"/><Relationship Id="rId30" Type="http://schemas.openxmlformats.org/officeDocument/2006/relationships/hyperlink" Target="https://dx.doi.org/10.1016/j.cell.2007.08.019" TargetMode="External"/><Relationship Id="rId11" Type="http://schemas.openxmlformats.org/officeDocument/2006/relationships/hyperlink" Target="https://www.sciencedirect.com/science/article/abs/pii/S0006291X06009399" TargetMode="External"/><Relationship Id="rId10" Type="http://schemas.openxmlformats.org/officeDocument/2006/relationships/hyperlink" Target="https://www.nature.com/articles/ng.349" TargetMode="External"/><Relationship Id="rId32" Type="http://schemas.openxmlformats.org/officeDocument/2006/relationships/hyperlink" Target="https://www.futuremedicine.com/doi/10.2217/epi.14.82" TargetMode="External"/><Relationship Id="rId13" Type="http://schemas.openxmlformats.org/officeDocument/2006/relationships/hyperlink" Target="https://pubmed.ncbi.nlm.nih.gov/26938916/" TargetMode="External"/><Relationship Id="rId12" Type="http://schemas.openxmlformats.org/officeDocument/2006/relationships/hyperlink" Target="https://journals.plos.org/plosgenetics/article?id=10.1371/journal.pgen.1004566" TargetMode="External"/><Relationship Id="rId15" Type="http://schemas.openxmlformats.org/officeDocument/2006/relationships/hyperlink" Target="https://pubmed.ncbi.nlm.nih.gov/33823544/" TargetMode="External"/><Relationship Id="rId14" Type="http://schemas.openxmlformats.org/officeDocument/2006/relationships/hyperlink" Target="https://pubmed.ncbi.nlm.nih.gov/26850261/" TargetMode="External"/><Relationship Id="rId17" Type="http://schemas.openxmlformats.org/officeDocument/2006/relationships/hyperlink" Target="https://www.sciencedirect.com/science/article/pii/S2211124717313839" TargetMode="External"/><Relationship Id="rId16" Type="http://schemas.openxmlformats.org/officeDocument/2006/relationships/hyperlink" Target="https://link.springer.com/article/10.1007/s10120-018-0888-9" TargetMode="External"/><Relationship Id="rId19" Type="http://schemas.openxmlformats.org/officeDocument/2006/relationships/hyperlink" Target="https://www.uniprot.org/uniprotkb/O15550/entry" TargetMode="External"/><Relationship Id="rId18" Type="http://schemas.openxmlformats.org/officeDocument/2006/relationships/hyperlink" Target="https://www.sciencedirect.com/science/article/pii/S000649711953419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cbi.nlm.nih.gov/protein/NP_579890.1" TargetMode="External"/><Relationship Id="rId4" Type="http://schemas.openxmlformats.org/officeDocument/2006/relationships/hyperlink" Target="https://www.ncbi.nlm.nih.gov/entrez/query.fcgi?cmd=Search&amp;db=Nucleotide&amp;term=NM_001291421.2&amp;doptcmdl=GenBank&amp;tool=genome.ucsc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6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H3K27me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2"/>
          <p:cNvGraphicFramePr/>
          <p:nvPr/>
        </p:nvGraphicFramePr>
        <p:xfrm>
          <a:off x="604025" y="9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1100325"/>
                <a:gridCol w="1003575"/>
                <a:gridCol w="1883825"/>
                <a:gridCol w="1125750"/>
                <a:gridCol w="2822450"/>
              </a:tblGrid>
              <a:tr h="6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Белок/Ген</a:t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Кол-во изоформ</a:t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Идентификатор</a:t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Длина </a:t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Домены</a:t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BAHD1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NP_001288061.1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779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SANT, NIDO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KDM7A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NP_085150.1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941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JHD, PHD_KDM7, JmjC, cupin_RmlC-like super family</a:t>
                      </a:r>
                      <a:endParaRPr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6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BLASTp по протеомам</a:t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66925" y="54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870575"/>
                <a:gridCol w="653425"/>
                <a:gridCol w="640650"/>
                <a:gridCol w="730150"/>
                <a:gridCol w="774275"/>
                <a:gridCol w="804300"/>
                <a:gridCol w="543575"/>
                <a:gridCol w="628100"/>
                <a:gridCol w="832450"/>
                <a:gridCol w="1050925"/>
                <a:gridCol w="853575"/>
                <a:gridCol w="628125"/>
              </a:tblGrid>
              <a:tr h="3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Human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Mouse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Zebrafish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Drosophila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C.elegans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Yeast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Ciliate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Methanocaldococcus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Thermococcus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Tuberculosis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E.coli</a:t>
                      </a:r>
                      <a:endParaRPr b="1"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EZH1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293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CBX1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PHF8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KDM6A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KDM7A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KDM6B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WHSC1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BAHD1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CBX2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12121"/>
                          </a:solidFill>
                          <a:highlight>
                            <a:srgbClr val="E0E0E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Тепловая карта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925" y="826000"/>
            <a:ext cx="4262450" cy="40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25988"/>
            <a:ext cx="4071501" cy="38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89750" y="-7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Отдаленные гомологи</a:t>
            </a:r>
            <a:endParaRPr sz="2220"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189750" y="35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1127875"/>
                <a:gridCol w="1267025"/>
                <a:gridCol w="1045450"/>
                <a:gridCol w="1565000"/>
                <a:gridCol w="724525"/>
                <a:gridCol w="2709425"/>
              </a:tblGrid>
              <a:tr h="5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Отдаленный организм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Название гена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Идентификатор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Длина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Функция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EZH1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Ciliate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 domain protein (TTHERM_00300320)</a:t>
                      </a:r>
                      <a:endParaRPr sz="100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XP_001024559.2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В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ыполняет функцию 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определени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я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сегментов, а гомолог млекопитающих может быть вовлечен в регуляцию транскрипции генов и структуры хроматина. </a:t>
                      </a:r>
                      <a:r>
                        <a:rPr lang="ru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кодирующих консервативные ферменты, модифицирующие гистон. 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Принадлежит домену </a:t>
                      </a: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 super family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C.elegans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hpl-1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NP_510199.1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Участвует в транскрипционном сайленсинге в гетерохроматин-подобных комплексах и эпигенетической репрессии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Ciliate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JmjC domain protein (</a:t>
                      </a: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TTHERM_00185640</a:t>
                      </a: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XP_001008835.3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1129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Регуляция метилирования гистонов и “метаболизма” хроматина. </a:t>
                      </a: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Домены: </a:t>
                      </a: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cupin_RmlC-like super family, </a:t>
                      </a:r>
                      <a:r>
                        <a:rPr lang="ru" sz="900">
                          <a:highlight>
                            <a:srgbClr val="EEEEEE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rad50 super family, </a:t>
                      </a: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COG5665 super family.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8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C.Elegans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jmjd-1.2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NP_500611.1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Обеспечивает деметилирующую активность, активность связывания гистонов и участвует в деметилировании гистона H3. Домены: PHD_TCF19_like, cupin_RmlC-like super family, JHD super family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Ciliate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JmjC domain protein</a:t>
                      </a:r>
                      <a:endParaRPr sz="100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ru" sz="1000">
                          <a:solidFill>
                            <a:srgbClr val="14376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TTHERM_00185640 gene</a:t>
                      </a: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00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XP_001008835.3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1129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</a:t>
                      </a:r>
                      <a:r>
                        <a:rPr lang="ru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егуляция метилирования гистонов и “метаболизма” хроматина. Домены: </a:t>
                      </a: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cupin_RmlC-like super family, </a:t>
                      </a:r>
                      <a:r>
                        <a:rPr lang="ru" sz="900">
                          <a:highlight>
                            <a:srgbClr val="EEEEEE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rad50 super family, </a:t>
                      </a: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COG5665 super family.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24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Отдаленные гомологи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62500" y="513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1090025"/>
                <a:gridCol w="1225350"/>
                <a:gridCol w="1417075"/>
                <a:gridCol w="1500775"/>
                <a:gridCol w="739325"/>
                <a:gridCol w="3063575"/>
              </a:tblGrid>
              <a:tr h="5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Отдаленный организм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Название гена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Идентификатор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Длина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Функция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64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WHSC1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Zebrafish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histone-lysine N-methyltransferase NSD2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NP_001076020.1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1461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Рекомбинация переключения классов локуса тяжелой цепи иммуноглобулина (IgH) во время активации В-клеток. Домен </a:t>
                      </a:r>
                      <a:r>
                        <a:rPr lang="ru" sz="900">
                          <a:highlight>
                            <a:srgbClr val="FFFFFF"/>
                          </a:highlight>
                        </a:rPr>
                        <a:t>SET_NSD2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KDM7A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Ciliate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poly (ADP-ribose) polymerase family protein 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ru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TTHERM_00006060)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NP_001076321.1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Обнаружение и инициирование немедленного клеточного ответа на метаболические, химические или радиационно-индуцированные разрывы одноцепочечной ДНК</a:t>
                      </a:r>
                      <a:r>
                        <a:rPr lang="ru" sz="1000"/>
                        <a:t>. Домен: </a:t>
                      </a:r>
                      <a:r>
                        <a:rPr lang="ru" sz="900">
                          <a:highlight>
                            <a:srgbClr val="FFFFFF"/>
                          </a:highlight>
                        </a:rPr>
                        <a:t>ADP_ribosyl super family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Drosophila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Utx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anon-31BCa, Dmel\CG5640, dUTX, dUtx, UTX, utx, CG5640, Dmel_CG5640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NP_609368.3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1136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Демителирование H3K27me2 и H3K27me3. Сворачивание хроматина в ДНК, ЦИС-регуляторная область РНК-полимеразы II. Координирует аутофагию и гибель клеток. Домены: TPR, JmjC, RmlC-like cupin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BAHD1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Drosophila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CG11678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NP_651372.2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841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Является транскрипционным репрессором и участвует в регуляции полового диморфизма и морфологической пластичности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0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Drosophila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polycomb [Drosophila melanogaster].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5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NP_524199.1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50">
                          <a:highlight>
                            <a:srgbClr val="FEFEFF"/>
                          </a:highlight>
                        </a:rPr>
                        <a:t>390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Действуют в белковых комплексах, репрессируя транскрипцию специфических генов-мишеней.</a:t>
                      </a:r>
                      <a:endParaRPr sz="10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Статьи</a:t>
            </a:r>
            <a:endParaRPr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217575" y="789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839525"/>
                <a:gridCol w="893325"/>
                <a:gridCol w="1054475"/>
                <a:gridCol w="1281675"/>
                <a:gridCol w="1357375"/>
                <a:gridCol w="668675"/>
                <a:gridCol w="2691575"/>
              </a:tblGrid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Далекий гомолог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Домены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Статья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939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JmjC domain protein (</a:t>
                      </a: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TTHERM_00185640</a:t>
                      </a: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JmjC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https://www.ncbi.nlm.nih.gov/pmc/articles/PMC3346422/</a:t>
                      </a:r>
                      <a:endParaRPr>
                        <a:solidFill>
                          <a:schemeClr val="accent5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Результат: выявлена критическая роль JMJ1 (гомолог JMJD3) в регуляции H3K27me3 во время конъюгации и важность JMJ1 в регуляции экспрессии генов в новом макронуклеусе, но не в регуляции образования гетерохроматина, связанного с запрограммированной делецией ДНК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732850">
                <a:tc vMerge="1"/>
                <a:tc vMerge="1"/>
                <a:tc vMerge="1"/>
                <a:tc gridSpan="4" vMerge="1"/>
                <a:tc hMerge="1" vMerge="1"/>
                <a:tc hMerge="1" vMerge="1"/>
                <a:tc hMerge="1" vMerge="1"/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Utx histone demethylase, isoform A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highlight>
                            <a:srgbClr val="FCFCFF"/>
                          </a:highlight>
                        </a:rPr>
                        <a:t>TPR, JmjC, RmlC-like cupin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The H3K27me3 demethylase dUTX is a suppressor of Notch- and Rb-dependent tumors in Drosophila</a:t>
                      </a:r>
                      <a:r>
                        <a:rPr lang="ru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</a:t>
                      </a:r>
                      <a:br>
                        <a:rPr lang="ru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ru" sz="11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Drosophila UTX is a histone H3 Lys27 demethylase that colocalizes with the elongating form of RNA polymerase II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KDM7A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poly (ADP-ribose) polymerase family protein </a:t>
                      </a:r>
                      <a:r>
                        <a:rPr lang="ru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ru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TTHERM_00006060)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highlight>
                            <a:srgbClr val="FFFFFF"/>
                          </a:highlight>
                        </a:rPr>
                        <a:t>ADP_ribosyl super family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hlinkClick r:id="rId6"/>
                        </a:rPr>
                        <a:t>Active DNA demethylation in post-mitotic neurons: a reason for optimism - PubMed (nih.gov)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Статьи</a:t>
            </a:r>
            <a:endParaRPr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217575" y="789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839525"/>
                <a:gridCol w="893325"/>
                <a:gridCol w="1054475"/>
                <a:gridCol w="1281675"/>
                <a:gridCol w="1357375"/>
                <a:gridCol w="668675"/>
                <a:gridCol w="2691575"/>
              </a:tblGrid>
              <a:tr h="38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Далекий гомолог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Статья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9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EZH1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 domain protein (TTHERM_00300320)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 super family</a:t>
                      </a:r>
                      <a:endParaRPr sz="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https://pubmed.ncbi.nlm.nih.gov/?term=TTHERM_00300320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9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WHSC1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histone-lysine N-methyltransferase NSD2 isoform 1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highlight>
                            <a:srgbClr val="FFFFFF"/>
                          </a:highlight>
                        </a:rPr>
                        <a:t>SET_NSD2</a:t>
                      </a:r>
                      <a:endParaRPr sz="80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hlinkClick r:id="rId4"/>
                        </a:rPr>
                        <a:t>https://pubmed.ncbi.nlm.nih.gov/20946879/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jmjd-1.2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highlight>
                            <a:srgbClr val="FFFFFF"/>
                          </a:highlight>
                        </a:rPr>
                        <a:t>PHD_TCF19_like, cupin_RmlC-like super family, JHD super family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hlinkClick r:id="rId5"/>
                        </a:rPr>
                        <a:t>https://journals.biologists.com/dev/article/144/5/856/48293/JMJD-1-2-PHF8-controls-axon-guidance-by-regulating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hlinkClick r:id="rId6"/>
                        </a:rPr>
                        <a:t>https://academic.oup.com/genetics/article/208/2/491/6088083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BAHD1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NO66 (Nucleolar Protein 66)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highlight>
                            <a:srgbClr val="FFFFFF"/>
                          </a:highlight>
                        </a:rPr>
                        <a:t>Bromo-adjacent homology domain (BAH)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sng">
                          <a:solidFill>
                            <a:schemeClr val="hlink"/>
                          </a:solidFill>
                          <a:hlinkClick r:id="rId7"/>
                        </a:rPr>
                        <a:t>https://www.ncbi.nlm.nih.gov/protein/NP_001288061.1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По-нашему мнению, первые признаки модификации появились уже у круглых червей (для некоторых генов – у дрожжей), однако совсем отчётливо они становятся видны только у позвоночных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всех организмов до архей есть полный набор гистонов.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PRC1 и PRC2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14500" y="635300"/>
            <a:ext cx="42705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PRC1 локализуется в ядре во время интерфазы, высокодинамичным образом связывается с митотическим веретеном во время анафазы и локализуется в середине клетки во время цитокинеза, является субстратом нескольких циклинозависимых киназ (CDK). Соответственно, было показано, что удаление PRC1 нарушает сборку средней зоны веретена в системах млекопитающих.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Было обнаружено по меньшей мере три альтернативно сплайсированных варианта транскрипта, кодирующих различные изоформы PRC1. Кроме того, PRC1 имеет гомологию последовательности с Ase1 у дрожжей, SPD-1 (дефект веретена 1) у C. elegans, Feo у D. melanogaster и MAP65 у растений, все из которых относятся к консервативному семейству немоторных белков, ассоциированных с микротрубочками (MAPs).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1300"/>
            <a:ext cx="3857226" cy="364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175" y="3169796"/>
            <a:ext cx="2372250" cy="19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PRC1 и PRC2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05025" y="277675"/>
            <a:ext cx="57273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Этот комплекс обладает активностью гистонметилтрансферазы и в первую очередь метилирует гистон H3 на лизин 27 (т.е. H3K27me3). PRC2 необходим для первоначального нацеливания на область генома (элементы ответа PRC или PRE), которая должна быть подавлена, в то время как PRC1 необходим для стабилизации этого подавления и лежит в основе клеточной памяти о подавленной области после клеточной дифференцировки. PRC1 также моно-убиквитинирует гистон H2A на лизине 119 (H2AK119Ub1). Эти белки необходимы для долговременного эпигенетического подавления хроматина и играют важную роль в дифференцировке стволовых клеток и раннем эмбриональном развитии.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PRC2 играет роль в инактивации Х-хромосомы, в поддержании судьбы стволовых клеток. Аберрантная экспрессия PRC2 наблюдалась при раке. Мутации, связанные как с потерей, так и с усилением функции компонентов PRC2, были идентифицированы при различных видах рака у человека, что указывает на сложную роль этих компонентов в злокачественных новообразованиях.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863550"/>
            <a:ext cx="26019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8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участников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84713" y="57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2991525"/>
                <a:gridCol w="2991525"/>
                <a:gridCol w="2991525"/>
              </a:tblGrid>
              <a:tr h="4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ФИО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Функция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Шейнкин А.М.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EZH1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write (H3K27me1,2,3, PRC2)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Зиёев Р.Р.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BAHD1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Chromatin remodeling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Рустанович А.П.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Мишина К.В.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Кухтина Е.О.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KDM7A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108000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Неминова Е.С.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Чепель А.С.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WHSC1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</a:t>
                      </a: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modification write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Омаров М.Т.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read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Зараменских В. А.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Бондаренко А.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read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1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05025" y="277675"/>
            <a:ext cx="57273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Белковый комплекс REST (Repressor Element 1-Silencing Transcription factor) является ключевым регулятором экспрессии генов. Он состоит из белка кодирующего гена REST и взаимодействующими с ним белками-корепрессорами.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Белок REST (также известный как NRSF, Neuron-Restrictive Silencer Factor) является переключателем гена, который может связываться с специфическими участками ДНК, называемыми репрессорными элементами 1 (RE1), что снижает или подавляет их транскрипцию. В результате белок REST играет важную роль в регуляции генов, которые отвечают за функционирование нервной системы и других органов.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Корепрессоры, связанные с белковым комплексом REST, включают SIN3A, CoREST и RCOR1 (также известный как CoREST2). Они помогают белку REST реализовывать свою функцию, связываясь с другими факторами транскрипции и эпигенетическими модификаторами в целом регулируя экспрессию генов.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Исследования показали, что белковый комплекс REST регулирует экспрессию генов, играющих важную роль в различных процессах, таких как метаболизм, развитие, биологические ритмы, а также может быть связан с различными заболеваниями, включая неврологические расстройства, рак и другие заболевания.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4075"/>
            <a:ext cx="2800226" cy="394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EZH1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Белок поликомбовой группы (PcG). Каталитическая субъединица комплекса PRC2/EED-EZH1, которая метилирует "Lys-27" гистона H3, приводя к подавлению транскрипции пораженного гена-мишени.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PRC2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яичники, матка и мозг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SET_EZH1, PRC2_HTH_1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WHSC1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H3K27me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ru" sz="1400">
                <a:solidFill>
                  <a:schemeClr val="accent2"/>
                </a:solidFill>
              </a:rPr>
              <a:t>f: Гистонметилтрансфераза. Предпочтительно диметилирует "Lys-4" и "Lys-27" гистона H3, образуя H3K2me2 и H3K27me2. Метилирование H3 'Lys-4' представляет собой специфическую метку для эпигенетической активации транскрипции, в то время как 'Lys-27' является меткой для подавления транскрипции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ru" sz="1400">
                <a:solidFill>
                  <a:schemeClr val="accent2"/>
                </a:solidFill>
              </a:rPr>
              <a:t>комплекс: -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тестикулы  и костный мозг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</a:t>
            </a:r>
            <a:r>
              <a:rPr lang="ru" sz="1400">
                <a:solidFill>
                  <a:schemeClr val="accent2"/>
                </a:solidFill>
                <a:highlight>
                  <a:srgbClr val="FFFFFF"/>
                </a:highlight>
              </a:rPr>
              <a:t>SET_NSD2</a:t>
            </a:r>
            <a:r>
              <a:rPr lang="ru" sz="1400">
                <a:solidFill>
                  <a:schemeClr val="accent2"/>
                </a:solidFill>
              </a:rPr>
              <a:t>, PWWP_NSD2_rpt1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KDM6A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H3K27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деметилирует "Lys-27" гистона H3, тем самым играя центральную роль в гистоновом коде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CHD8, MLL2/3, MLL4/WBP7, COMPASS-like MLL3,4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костный мозг, щитовидная железа, эндометрий, яичники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JmjC, TPR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UTY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метка: H3K27me3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деметилирование лизина 27 в гистоне Н3 (специфично для мужчин, так как расположен на Y-хромосоме)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простата, тонкая кишка, тестикулы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JmjC, TPR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CBX1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распознает и связывает хвосты гистона H3, метилированные по 'Lys-9' или ‘Lys-27’, что приводит к эпигенетической репрессии.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спинной мозг, головной мозг, аорта, яичники, матка, жировая ткань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CSD_HP1beta_Cbx1, </a:t>
            </a:r>
            <a:r>
              <a:rPr lang="ru" sz="1400">
                <a:highlight>
                  <a:srgbClr val="FFFFFF"/>
                </a:highlight>
              </a:rPr>
              <a:t>CD_HP1beta_Cbx1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KDM7A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H3K9, H3K27, H4K20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</a:rPr>
              <a:t>f: деметилирует "Lys-27","Lys-9", "Lys-36" гистона H3, тем самым играя центральную </a:t>
            </a: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роль в гистоновом коде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комплекс: -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ткани: костный мозг, толстая кишка, тестикулы, эндометрий и др.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домены JHD, PHD_KDM7, JmjC, cupin_RmlC-like super family</a:t>
            </a:r>
            <a:endParaRPr sz="1900">
              <a:solidFill>
                <a:srgbClr val="666666"/>
              </a:solidFill>
              <a:highlight>
                <a:srgbClr val="FBFE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CBX2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-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cвязывается с гистоном H3, триметилированным по 'Lys-9' (H3K9me3) или по 'Lys-27' (H3K27me3).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PRC1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мозг, глаза, эндокринные ткани, дыхательная система, Проксимальный отдел пищеварительного тракта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CD_Cbx2, CBX7_C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KDM6B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деметилирует "Lys-27" гистона H3, тем самым играя центральную роль в гистоновом коде; регулирует экспрессию генов HOX, в случае воспаления регулирует экспрессию генов и дифференциацию макрофагов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-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повсеместная экспрессия в костном мозге, аппендиксе и 25 других тканях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PRK14950, cupin_RmlC-like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50"/>
              <a:t>BAHD1</a:t>
            </a:r>
            <a:endParaRPr b="1" sz="3250"/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product: H3K27me3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f: регуляция экспрессии генов, хроматиновая модификация, а также процессы связанные с воспалением и иммунной системой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комплекс: SIRT1, REST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ткани: мозг, печень, легкие, сердце и почки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домены: SANT-домен, домен с гистоновой связью и домен с внутренней непорождающей метилированной ядерной белковой кислотой (NIDO).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PHF8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product: H3K9, H3K27, H4K20, H3K36, H3K4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f: Гистонлизиндеметилаза с селективностью в отношении ди- и монометильных состояний, которая играет ключевую роль в прогрессировании клеточного цикла, транскрипции рДНК и развитии мозга.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комплекс: -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ткани: Тестикулы, яичники, лимфатические узлы, простата, эндометрий, аппендицит, селезенка и др.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домены: </a:t>
            </a:r>
            <a:r>
              <a:rPr lang="ru" sz="1200"/>
              <a:t>JHD, PHD_PHF8, cupin_RmlC-like super family, JmjC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72390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Статьи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11700" y="588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1721050"/>
                <a:gridCol w="5517950"/>
              </a:tblGrid>
              <a:tr h="3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Статья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highlight>
                            <a:srgbClr val="FFFFFF"/>
                          </a:highlight>
                        </a:rPr>
                        <a:t>EZH1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cell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uniprot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ncbi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wikipedia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epifactors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домены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экспрессия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WHSC1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link1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link2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link3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BAHD1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3"/>
                        </a:rPr>
                        <a:t>Role of the BAHD1 Chromatin-Repressive Complex in Placental Development and Regulation of Steroid Metabolism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4"/>
                        </a:rPr>
                        <a:t>The BAH domain of BAHD1 is a histone H3K27me3 reader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5"/>
                        </a:rPr>
                        <a:t>A conserved BAH module within mammalian BAHD1 connects H3K27me3 to Polycomb gene silencing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KDM6A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link1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link2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link3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link4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link5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KDM7A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uniprot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pubmed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UTY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Human UTY(KDM6C) is a male-specific N-methyl lysyl demethylase.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Lysine demethylases KDM6A and UTY: The X and Y of histone demethylation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CBX1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5"/>
                        </a:rPr>
                        <a:t>Global analysis of H3K27me3 as an epigenetic marker in prostate cancer progression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6"/>
                        </a:rPr>
                        <a:t>Dominant-negative mutations in CBX1 cause a neurodevelopmental disorder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CBX2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7"/>
                        </a:rPr>
                        <a:t>https://pubmed.ncbi.nlm.nih.gov/36621979/</a:t>
                      </a:r>
                      <a:br>
                        <a:rPr lang="ru" sz="700">
                          <a:solidFill>
                            <a:srgbClr val="0E2D69"/>
                          </a:solidFill>
                        </a:rPr>
                      </a:br>
                      <a:br>
                        <a:rPr lang="ru" sz="700">
                          <a:solidFill>
                            <a:srgbClr val="0E2D69"/>
                          </a:solidFill>
                        </a:rPr>
                      </a:b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8"/>
                        </a:rPr>
                        <a:t>https://dx.doi.org/10.1016/j.cell.2007.08.019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hlinkClick r:id="rId29"/>
                        </a:rPr>
                        <a:t>https://dx.doi.org/10.1038/nature06192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hlinkClick r:id="rId30"/>
                        </a:rPr>
                        <a:t>https://dx.doi.org/10.1016/j.cell.2007.08.019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 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31"/>
                        </a:rPr>
                        <a:t>PHF8 is a histone H3K9me2 demethylase regulating rRNA synthesis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2"/>
                        </a:rPr>
                        <a:t>Elevated expression of histone demethylase PHF8 associates with adverse prognosis in patients of laryngeal and hypopharyngeal squamous cell carcinoma</a:t>
                      </a:r>
                      <a:endParaRPr sz="700">
                        <a:solidFill>
                          <a:srgbClr val="0E2D6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1"/>
          <p:cNvGraphicFramePr/>
          <p:nvPr/>
        </p:nvGraphicFramePr>
        <p:xfrm>
          <a:off x="604038" y="83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{30C687C4-759B-45ED-A70B-59D6C7C27920}</a:tableStyleId>
              </a:tblPr>
              <a:tblGrid>
                <a:gridCol w="1058850"/>
                <a:gridCol w="1045050"/>
                <a:gridCol w="1883825"/>
                <a:gridCol w="1132675"/>
                <a:gridCol w="2815525"/>
              </a:tblGrid>
              <a:tr h="5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Белок/</a:t>
                      </a: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Ген</a:t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Кол-во изоформ</a:t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Идентификатор</a:t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Длина </a:t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Домены</a:t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EZH1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NP_001982.2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747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SET_EZH1, PRC2_HTH_1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UTY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50+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NP_001387099.1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1530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</a:t>
                      </a:r>
                      <a:r>
                        <a:rPr lang="ru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mjC, TPR 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NSD2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uFill>
                            <a:noFill/>
                          </a:u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NP_579890.1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1365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SET_NSD2, PWWP_NSD2_rpt1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NP_001120700.1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185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CSD_HP1beta_Cbx1, </a:t>
                      </a: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CD_HP1beta_Cbx1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KDM6A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uFill>
                            <a:noFill/>
                          </a:u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NM_001291421.2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1105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JmjC, TPR 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NP_055922.1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1024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JHD, PHD_PHF8, cupin_RmlC-like super family, JmjC</a:t>
                      </a:r>
                      <a:endParaRPr sz="1300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NP_001073893.1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1682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PRK14950, cupin_RmlC-like</a:t>
                      </a:r>
                      <a:endParaRPr sz="1300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1"/>
          <p:cNvSpPr txBox="1"/>
          <p:nvPr>
            <p:ph type="title"/>
          </p:nvPr>
        </p:nvSpPr>
        <p:spPr>
          <a:xfrm>
            <a:off x="533575" y="12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по белкам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