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2CF26E-7F30-4FC2-A027-6E1C7B7B58D6}">
  <a:tblStyle styleId="{822CF26E-7F30-4FC2-A027-6E1C7B7B58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a2887948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a2887948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97506bf0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97506bf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97506bf01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97506bf01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97506bf0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97506bf0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7506bf01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97506bf01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97506bf0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97506bf0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97506bf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97506bf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97506bf01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97506bf01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97506bf0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97506bf0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cbi.nlm.nih.gov/gene/" TargetMode="External"/><Relationship Id="rId4" Type="http://schemas.openxmlformats.org/officeDocument/2006/relationships/hyperlink" Target="https://gtexportal.org/home/gene/KDM6B" TargetMode="External"/><Relationship Id="rId5" Type="http://schemas.openxmlformats.org/officeDocument/2006/relationships/hyperlink" Target="https://www.ncbi.nlm.nih.gov/Structure/cdd/wrpsb.cg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uniprot.org/uniprotkb/O15550/entry" TargetMode="External"/><Relationship Id="rId22" Type="http://schemas.openxmlformats.org/officeDocument/2006/relationships/hyperlink" Target="https://en.m.wikipedia.org/wiki/UTX_(gene)" TargetMode="External"/><Relationship Id="rId21" Type="http://schemas.openxmlformats.org/officeDocument/2006/relationships/hyperlink" Target="https://www.uniprot.org/uniprotkb/O15550/entry" TargetMode="External"/><Relationship Id="rId24" Type="http://schemas.openxmlformats.org/officeDocument/2006/relationships/hyperlink" Target="https://pubmed.ncbi.nlm.nih.gov/26688070/" TargetMode="External"/><Relationship Id="rId23" Type="http://schemas.openxmlformats.org/officeDocument/2006/relationships/hyperlink" Target="https://www.uniprot.org/uniprotkb/Q6ZMT4/entry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ell.com/fulltext/S1097-2765(08)00732-6" TargetMode="External"/><Relationship Id="rId4" Type="http://schemas.openxmlformats.org/officeDocument/2006/relationships/hyperlink" Target="https://www.uniprot.org/uniprotkb/Q5RDS6/entry" TargetMode="External"/><Relationship Id="rId9" Type="http://schemas.openxmlformats.org/officeDocument/2006/relationships/hyperlink" Target="https://gtexportal.org/home/gene/EZH1" TargetMode="External"/><Relationship Id="rId26" Type="http://schemas.openxmlformats.org/officeDocument/2006/relationships/hyperlink" Target="https://www.sciencedirect.com/science/article/abs/pii/S1096719219302392" TargetMode="External"/><Relationship Id="rId25" Type="http://schemas.openxmlformats.org/officeDocument/2006/relationships/hyperlink" Target="https://pubmed.ncbi.nlm.nih.gov/24798337/" TargetMode="External"/><Relationship Id="rId28" Type="http://schemas.openxmlformats.org/officeDocument/2006/relationships/hyperlink" Target="https://www.biorxiv.org/content/10.1101/2020.09.29.319228v3.full" TargetMode="External"/><Relationship Id="rId27" Type="http://schemas.openxmlformats.org/officeDocument/2006/relationships/hyperlink" Target="https://bmccancer.biomedcentral.com/articles/10.1186/s12885-017-3256-y" TargetMode="External"/><Relationship Id="rId5" Type="http://schemas.openxmlformats.org/officeDocument/2006/relationships/hyperlink" Target="https://www.ncbi.nlm.nih.gov/gene/2145" TargetMode="External"/><Relationship Id="rId6" Type="http://schemas.openxmlformats.org/officeDocument/2006/relationships/hyperlink" Target="https://en.wikipedia.org/wiki/EZH1" TargetMode="External"/><Relationship Id="rId29" Type="http://schemas.openxmlformats.org/officeDocument/2006/relationships/hyperlink" Target="https://pubmed.ncbi.nlm.nih.gov/36621979/" TargetMode="External"/><Relationship Id="rId7" Type="http://schemas.openxmlformats.org/officeDocument/2006/relationships/hyperlink" Target="https://epifactors.autosome.org/genes?search=EZH1" TargetMode="External"/><Relationship Id="rId8" Type="http://schemas.openxmlformats.org/officeDocument/2006/relationships/hyperlink" Target="https://www.ncbi.nlm.nih.gov/Structure/cdd/wrpsb.cgi" TargetMode="External"/><Relationship Id="rId31" Type="http://schemas.openxmlformats.org/officeDocument/2006/relationships/hyperlink" Target="https://dx.doi.org/10.1038/nature06192" TargetMode="External"/><Relationship Id="rId30" Type="http://schemas.openxmlformats.org/officeDocument/2006/relationships/hyperlink" Target="https://dx.doi.org/10.1016/j.cell.2007.08.019" TargetMode="External"/><Relationship Id="rId11" Type="http://schemas.openxmlformats.org/officeDocument/2006/relationships/hyperlink" Target="https://www.sciencedirect.com/science/article/abs/pii/S0006291X06009399" TargetMode="External"/><Relationship Id="rId33" Type="http://schemas.openxmlformats.org/officeDocument/2006/relationships/hyperlink" Target="https://www.nature.com/articles/cr201075?error=cookies_not_supported&amp;code=b0c45e6c-072a-48c5-91e3-96e3b762f62e" TargetMode="External"/><Relationship Id="rId10" Type="http://schemas.openxmlformats.org/officeDocument/2006/relationships/hyperlink" Target="https://www.nature.com/articles/ng.349" TargetMode="External"/><Relationship Id="rId32" Type="http://schemas.openxmlformats.org/officeDocument/2006/relationships/hyperlink" Target="https://dx.doi.org/10.1016/j.cell.2007.08.019" TargetMode="External"/><Relationship Id="rId13" Type="http://schemas.openxmlformats.org/officeDocument/2006/relationships/hyperlink" Target="https://pubmed.ncbi.nlm.nih.gov/26938916/" TargetMode="External"/><Relationship Id="rId12" Type="http://schemas.openxmlformats.org/officeDocument/2006/relationships/hyperlink" Target="https://journals.plos.org/plosgenetics/article?id=10.1371/journal.pgen.1004566" TargetMode="External"/><Relationship Id="rId34" Type="http://schemas.openxmlformats.org/officeDocument/2006/relationships/hyperlink" Target="https://www.futuremedicine.com/doi/10.2217/epi.14.82" TargetMode="External"/><Relationship Id="rId15" Type="http://schemas.openxmlformats.org/officeDocument/2006/relationships/hyperlink" Target="https://pubmed.ncbi.nlm.nih.gov/33823544/" TargetMode="External"/><Relationship Id="rId14" Type="http://schemas.openxmlformats.org/officeDocument/2006/relationships/hyperlink" Target="https://pubmed.ncbi.nlm.nih.gov/26850261/" TargetMode="External"/><Relationship Id="rId17" Type="http://schemas.openxmlformats.org/officeDocument/2006/relationships/hyperlink" Target="https://www.sciencedirect.com/science/article/pii/S2211124717313839" TargetMode="External"/><Relationship Id="rId16" Type="http://schemas.openxmlformats.org/officeDocument/2006/relationships/hyperlink" Target="https://link.springer.com/article/10.1007/s10120-018-0888-9" TargetMode="External"/><Relationship Id="rId19" Type="http://schemas.openxmlformats.org/officeDocument/2006/relationships/hyperlink" Target="https://www.uniprot.org/uniprotkb/O15550/entry" TargetMode="External"/><Relationship Id="rId18" Type="http://schemas.openxmlformats.org/officeDocument/2006/relationships/hyperlink" Target="https://www.sciencedirect.com/science/article/pii/S000649711953419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16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H3K27me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Каждая группа готовит предварительную презентацию по введению в свою эпигенетическую модификацию (на основании литературного анализа):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со списком участников группы (+выбранные белки и их функции)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какой модификацией связана функция выбранных белков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каждого белка привести ссылку на статью, где сказано, что он действительно связан с этой модификацией (у всех белков группы должна быть одна и та же эпигенетическая модификация)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какие комплексы входят выбранные белки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каких тканях человека экспрессируются данные гены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См например БД NCBI Gene - </a:t>
            </a:r>
            <a:r>
              <a:rPr lang="ru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https://www.ncbi.nlm.nih.gov/gene/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БД GTEx </a:t>
            </a:r>
            <a:r>
              <a:rPr lang="ru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https://gtexportal.org/home/gene/KDM6B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Доменная структура выбранных белков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БД Pfam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БД NCBI conserved domains - </a:t>
            </a:r>
            <a:r>
              <a:rPr lang="ru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https://www.ncbi.nlm.nih.gov/Structure/cdd/wrpsb.cgi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2D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886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участников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84713" y="572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{822CF26E-7F30-4FC2-A027-6E1C7B7B58D6}</a:tableStyleId>
              </a:tblPr>
              <a:tblGrid>
                <a:gridCol w="2991525"/>
                <a:gridCol w="2991525"/>
                <a:gridCol w="2991525"/>
              </a:tblGrid>
              <a:tr h="4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ФИО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Белок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Функция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Шейнкин А.М.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EZH1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write (H3K27me1,2,3, PRC2)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Зиёев Р.Р.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BAHD1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Chromatin remodeling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Рустанович А.П.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KDM6B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erase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Мишина К.В.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KDM6A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erase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Кухтина Е.О.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KDM7A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108000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erase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Неминова Е.С.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UTY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erase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Чепель А.С.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WHSC1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</a:t>
                      </a: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modification write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Омаров М.Т.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CBX1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read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Зараменских В. А.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PHF8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erase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Бондаренко А.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0800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CBX2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Histone modification read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</a:rPr>
              <a:t>H3K27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2"/>
                </a:solidFill>
              </a:rPr>
              <a:t>H3K27 - это 27-я аминокислота в гистоне H3, который, как и лизин, записывается "K" в однобуквенном обозначении аминокислот. Он подвержен посттрансляционной модификации с эпигенетическими эффектами.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2"/>
                </a:solidFill>
              </a:rPr>
              <a:t>Отвечает за репрессию генов, временный сигнал в промоторных областях, который контролирует регуляторы развития в эмбриональных стволовых клетках.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825" y="2844475"/>
            <a:ext cx="4403574" cy="20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24675" y="651550"/>
            <a:ext cx="42012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EZH1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</a:t>
            </a:r>
            <a:r>
              <a:rPr lang="ru" sz="1400"/>
              <a:t>H3K27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</a:t>
            </a:r>
            <a:r>
              <a:rPr lang="ru" sz="1400"/>
              <a:t>Белок поликомбовой группы (PcG). Каталитическая субъединица комплекса PRC2/EED-EZH1, которая метилирует "Lys-27" гистона H3, приводя к подавлению транскрипции пораженного гена-мишени.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</a:t>
            </a:r>
            <a:r>
              <a:rPr lang="ru" sz="1400"/>
              <a:t>PRC2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</a:t>
            </a:r>
            <a:r>
              <a:rPr lang="ru" sz="1400"/>
              <a:t>яичники, матка и мозг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</a:t>
            </a:r>
            <a:r>
              <a:rPr lang="ru" sz="1400"/>
              <a:t>SET_EZH1, PRC2_HTH_1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684325" y="651550"/>
            <a:ext cx="41481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WHSC1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</a:t>
            </a:r>
            <a:r>
              <a:rPr lang="ru" sz="1400"/>
              <a:t>H3K27me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ru" sz="1400">
                <a:solidFill>
                  <a:schemeClr val="accent2"/>
                </a:solidFill>
              </a:rPr>
              <a:t>f: </a:t>
            </a:r>
            <a:r>
              <a:rPr lang="ru" sz="1400">
                <a:solidFill>
                  <a:schemeClr val="accent2"/>
                </a:solidFill>
              </a:rPr>
              <a:t>Гистонметилтрансфераза. Предпочтительно диметилирует "Lys-4" и "Lys-27" гистона H3, образуя H3K2me2 и H3K27me2. Метилирование H3 'Lys-4' представляет собой специфическую метку для эпигенетической активации транскрипции, в то время как 'Lys-27' является меткой для подавления транскрипции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ru" sz="1400">
                <a:solidFill>
                  <a:schemeClr val="accent2"/>
                </a:solidFill>
              </a:rPr>
              <a:t>комплекс: -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тестикулы </a:t>
            </a:r>
            <a:r>
              <a:rPr lang="ru" sz="1400"/>
              <a:t> и костный мозг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</a:t>
            </a:r>
            <a:r>
              <a:rPr lang="ru" sz="1400"/>
              <a:t> </a:t>
            </a:r>
            <a:r>
              <a:rPr lang="ru" sz="1400">
                <a:solidFill>
                  <a:schemeClr val="accent2"/>
                </a:solidFill>
                <a:highlight>
                  <a:srgbClr val="FFFFFF"/>
                </a:highlight>
              </a:rPr>
              <a:t>SET_NSD2</a:t>
            </a:r>
            <a:r>
              <a:rPr lang="ru" sz="1400">
                <a:solidFill>
                  <a:schemeClr val="accent2"/>
                </a:solidFill>
              </a:rPr>
              <a:t>, PWWP_NSD2_rpt1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24675" y="651550"/>
            <a:ext cx="42012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KDM6A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H3K27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деметилирует "Lys-27" гистона H3, тем самым играя центральную роль в гистоновом коде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CHD8, MLL2/3, MLL4/WBP7, COMPASS-like MLL3,4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костный мозг, щитовидная железа, эндометрий, яичники и др.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JmjC, TPR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684325" y="651550"/>
            <a:ext cx="41481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UTY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–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метка: H3K27me3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деметилирование лизина 27 в гистоне Н3 (специфично для мужчин, так как расположен на Y-хромосоме)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–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простата, тонкая кишка, тестикулы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JmjC, TPR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24675" y="651550"/>
            <a:ext cx="42012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CBX1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–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р</a:t>
            </a:r>
            <a:r>
              <a:rPr lang="ru" sz="1400"/>
              <a:t>аспознает и связывает хвосты гистона H3, метилированные по 'Lys-9', что приводит к эпигенетической репрессии.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–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спинной мозг, головной мозг, аорта, яичники, матка, жировая ткань и др.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</a:t>
            </a:r>
            <a:r>
              <a:rPr lang="ru" sz="1400"/>
              <a:t>CSD_HP1beta_Cbx1, </a:t>
            </a:r>
            <a:r>
              <a:rPr lang="ru" sz="1400">
                <a:highlight>
                  <a:srgbClr val="FFFFFF"/>
                </a:highlight>
              </a:rPr>
              <a:t>CD_HP1beta_Cbx1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684325" y="651550"/>
            <a:ext cx="41481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KDM7A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H3K9, H3K27, H4K20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ru" sz="1400">
                <a:solidFill>
                  <a:srgbClr val="666666"/>
                </a:solidFill>
              </a:rPr>
              <a:t>f: деметилирует "Lys-27","Lys-9", "Lys-36" гистона H3, тем самым играя центральную </a:t>
            </a:r>
            <a:r>
              <a:rPr lang="ru" sz="1400">
                <a:solidFill>
                  <a:srgbClr val="666666"/>
                </a:solidFill>
                <a:highlight>
                  <a:srgbClr val="FBFEFF"/>
                </a:highlight>
              </a:rPr>
              <a:t>роль в гистоновом коде</a:t>
            </a:r>
            <a:endParaRPr sz="1400">
              <a:solidFill>
                <a:srgbClr val="666666"/>
              </a:solidFill>
              <a:highlight>
                <a:srgbClr val="FBFE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ru" sz="1400">
                <a:solidFill>
                  <a:srgbClr val="666666"/>
                </a:solidFill>
                <a:highlight>
                  <a:srgbClr val="FBFEFF"/>
                </a:highlight>
              </a:rPr>
              <a:t>комплекс: -</a:t>
            </a:r>
            <a:endParaRPr sz="1400">
              <a:solidFill>
                <a:srgbClr val="666666"/>
              </a:solidFill>
              <a:highlight>
                <a:srgbClr val="FBFE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ru" sz="1400">
                <a:solidFill>
                  <a:srgbClr val="666666"/>
                </a:solidFill>
                <a:highlight>
                  <a:srgbClr val="FBFEFF"/>
                </a:highlight>
              </a:rPr>
              <a:t>ткани: костный мозг, толстая кишка, тестикулы, эндометрий и др.</a:t>
            </a:r>
            <a:endParaRPr sz="1400">
              <a:solidFill>
                <a:srgbClr val="666666"/>
              </a:solidFill>
              <a:highlight>
                <a:srgbClr val="FBFE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ru" sz="1400">
                <a:solidFill>
                  <a:srgbClr val="666666"/>
                </a:solidFill>
                <a:highlight>
                  <a:srgbClr val="FBFEFF"/>
                </a:highlight>
              </a:rPr>
              <a:t>домены JHD, PHD_KDM7, JmjC, cupin_RmlC-like super family</a:t>
            </a:r>
            <a:endParaRPr sz="1900">
              <a:solidFill>
                <a:srgbClr val="666666"/>
              </a:solidFill>
              <a:highlight>
                <a:srgbClr val="FBFE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24675" y="651550"/>
            <a:ext cx="42012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CBX2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-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cвязывается с гистоном H3, триметилированным по 'Lys-9' (H3K9me3) или по 'Lys-27' (H3K27me3).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PRC1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мозг, глаза, эндокринные ткани, дыхательная система, Проксимальный отдел пищеварительного тракта и др.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CD_Cbx2, CBX7_C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684325" y="651550"/>
            <a:ext cx="41481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KDM6B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product: H3K28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f: деметилирует "Lys-27" гистона H3, тем самым играя центральную роль в гистоновом коде; регулирует экспрессию генов HOX, в случае воспаления регулирует экспрессию генов и дифференциацию макрофагов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комплекс: -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ткани: повсеместная экспрессия в костном мозге, аппендиксе и 25 других тканях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домены: PRK14950, cupin_RmlC-like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24675" y="651550"/>
            <a:ext cx="42012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50"/>
              <a:t>BAHD1</a:t>
            </a:r>
            <a:endParaRPr b="1" sz="3250"/>
          </a:p>
          <a:p>
            <a:pPr indent="-3054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 sz="2200"/>
              <a:t>product: H3K27me3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200"/>
              <a:t>f: регуляция экспрессии генов, хроматиновая модификация, а также процессы связанные с воспалением и иммунной системой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200"/>
              <a:t>комплекс: SIRT1, REST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200"/>
              <a:t>ткани: мозг, печень, легкие, сердце и почки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200"/>
              <a:t>домены: SANT-домен, домен с гистоновой связью и домен с внутренней непорождающей метилированной ядерной белковой кислотой (NIDO).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684325" y="651550"/>
            <a:ext cx="41481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PHF8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product: H3K9, H3K27, H4K20, H3K36, H3K4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f: </a:t>
            </a:r>
            <a:r>
              <a:rPr lang="ru" sz="1200"/>
              <a:t>Гистонлизиндеметилаза с селективностью в отношении ди- и монометильных состояний, которая играет ключевую роль в прогрессировании клеточного цикла, транскрипции рДНК и развитии мозга.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комплекс: -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ткани: Тестикулы, яичники, лимфатические узлы, простата, эндометрий, аппендицит, селезенка и др.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домены: JHD, PHD_PHF8, cupin_RmlC-like super family, JmjC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0"/>
            <a:ext cx="72390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Статьи</a:t>
            </a:r>
            <a:endParaRPr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311700" y="5886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{822CF26E-7F30-4FC2-A027-6E1C7B7B58D6}</a:tableStyleId>
              </a:tblPr>
              <a:tblGrid>
                <a:gridCol w="1721050"/>
                <a:gridCol w="5517950"/>
              </a:tblGrid>
              <a:tr h="3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Белок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Статья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highlight>
                            <a:srgbClr val="FFFFFF"/>
                          </a:highlight>
                        </a:rPr>
                        <a:t>EZH1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cell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uniprot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ncbi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wikipedia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epifactors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домены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экспрессия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WHSC1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link1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link2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link3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BAHD1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3"/>
                        </a:rPr>
                        <a:t>Role of the BAHD1 Chromatin-Repressive Complex in Placental Development and Regulation of Steroid Metabolism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4"/>
                        </a:rPr>
                        <a:t>The BAH domain of BAHD1 is a histone H3K27me3 reader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5"/>
                        </a:rPr>
                        <a:t>A conserved BAH module within mammalian BAHD1 connects H3K27me3 to Polycomb gene silencing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KDM6A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link1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link2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link3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k4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link5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KDM7A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uniprot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pubmed</a:t>
                      </a:r>
                      <a:r>
                        <a:rPr lang="ru" sz="7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6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UTY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Human UTY(KDM6C) is a male-specific N-methyl lysyl demethylase.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2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Lysine demethylases KDM6A and UTY: The X and Y of histone demethylation</a:t>
                      </a:r>
                      <a:endParaRPr sz="7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CBX1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hlinkClick r:id="rId27"/>
                        </a:rPr>
                        <a:t>Global analysis of H3K27me3 as an epigenetic marker in prostate cancer progression</a:t>
                      </a:r>
                      <a:r>
                        <a:rPr lang="ru" sz="700">
                          <a:solidFill>
                            <a:srgbClr val="0E2D69"/>
                          </a:solidFill>
                        </a:rPr>
                        <a:t>,</a:t>
                      </a:r>
                      <a:endParaRPr sz="700">
                        <a:solidFill>
                          <a:srgbClr val="0E2D6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E2D6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hlinkClick r:id="rId28"/>
                        </a:rPr>
                        <a:t>Dominant-negative mutations in CBX1 cause a neurodevelopmental disorder</a:t>
                      </a:r>
                      <a:endParaRPr sz="700">
                        <a:solidFill>
                          <a:srgbClr val="0E2D6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CBX2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hlinkClick r:id="rId29"/>
                        </a:rPr>
                        <a:t>https://pubmed.ncbi.nlm.nih.gov/36621979/</a:t>
                      </a:r>
                      <a:br>
                        <a:rPr lang="ru" sz="700">
                          <a:solidFill>
                            <a:srgbClr val="0E2D69"/>
                          </a:solidFill>
                        </a:rPr>
                      </a:br>
                      <a:br>
                        <a:rPr lang="ru" sz="700">
                          <a:solidFill>
                            <a:srgbClr val="0E2D69"/>
                          </a:solidFill>
                        </a:rPr>
                      </a:br>
                      <a:endParaRPr sz="700">
                        <a:solidFill>
                          <a:srgbClr val="0E2D6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KDM6B</a:t>
                      </a:r>
                      <a:endParaRPr sz="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hlinkClick r:id="rId30"/>
                        </a:rPr>
                        <a:t>https://dx.doi.org/10.1016/j.cell.2007.08.019</a:t>
                      </a:r>
                      <a:r>
                        <a:rPr lang="ru" sz="700">
                          <a:solidFill>
                            <a:srgbClr val="0E2D69"/>
                          </a:solidFill>
                        </a:rPr>
                        <a:t>, </a:t>
                      </a:r>
                      <a:r>
                        <a:rPr lang="ru" sz="700" u="sng">
                          <a:solidFill>
                            <a:schemeClr val="hlink"/>
                          </a:solidFill>
                          <a:hlinkClick r:id="rId31"/>
                        </a:rPr>
                        <a:t>https://dx.doi.org/10.1038/nature06192</a:t>
                      </a:r>
                      <a:r>
                        <a:rPr lang="ru" sz="700">
                          <a:solidFill>
                            <a:srgbClr val="0E2D69"/>
                          </a:solidFill>
                        </a:rPr>
                        <a:t>, </a:t>
                      </a:r>
                      <a:r>
                        <a:rPr lang="ru" sz="700" u="sng">
                          <a:solidFill>
                            <a:schemeClr val="hlink"/>
                          </a:solidFill>
                          <a:hlinkClick r:id="rId32"/>
                        </a:rPr>
                        <a:t>https://dx.doi.org/10.1016/j.cell.2007.08.019</a:t>
                      </a:r>
                      <a:r>
                        <a:rPr lang="ru" sz="700">
                          <a:solidFill>
                            <a:srgbClr val="0E2D69"/>
                          </a:solidFill>
                        </a:rPr>
                        <a:t> </a:t>
                      </a:r>
                      <a:endParaRPr sz="700">
                        <a:solidFill>
                          <a:srgbClr val="0E2D6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PHF8</a:t>
                      </a:r>
                      <a:endParaRPr sz="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 u="sng">
                          <a:solidFill>
                            <a:schemeClr val="hlink"/>
                          </a:solidFill>
                          <a:hlinkClick r:id="rId33"/>
                        </a:rPr>
                        <a:t>PHF8 is a histone H3K9me2 demethylase regulating rRNA synthesis</a:t>
                      </a:r>
                      <a:r>
                        <a:rPr lang="ru" sz="700">
                          <a:solidFill>
                            <a:srgbClr val="0E2D69"/>
                          </a:solidFill>
                        </a:rPr>
                        <a:t>, </a:t>
                      </a:r>
                      <a:r>
                        <a:rPr lang="ru" sz="7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4"/>
                        </a:rPr>
                        <a:t>Elevated expression of histone demethylase PHF8 associates with adverse prognosis in patients of laryngeal and hypopharyngeal squamous cell carcinoma</a:t>
                      </a:r>
                      <a:endParaRPr sz="700">
                        <a:solidFill>
                          <a:srgbClr val="0E2D6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