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9" r:id="rId5"/>
    <p:sldId id="273" r:id="rId6"/>
    <p:sldId id="274" r:id="rId7"/>
    <p:sldId id="275" r:id="rId8"/>
    <p:sldId id="276" r:id="rId9"/>
    <p:sldId id="277" r:id="rId10"/>
    <p:sldId id="279" r:id="rId11"/>
    <p:sldId id="280" r:id="rId12"/>
    <p:sldId id="281"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357" autoAdjust="0"/>
  </p:normalViewPr>
  <p:slideViewPr>
    <p:cSldViewPr snapToGrid="0">
      <p:cViewPr varScale="1">
        <p:scale>
          <a:sx n="106" d="100"/>
          <a:sy n="106" d="100"/>
        </p:scale>
        <p:origin x="96"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4BEDB-5757-434C-BC4C-F97685D44D9D}"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8EE29-162F-4494-B21B-338553F98B31}" type="slidenum">
              <a:rPr lang="en-US" smtClean="0"/>
              <a:t>‹#›</a:t>
            </a:fld>
            <a:endParaRPr lang="en-US"/>
          </a:p>
        </p:txBody>
      </p:sp>
    </p:spTree>
    <p:extLst>
      <p:ext uri="{BB962C8B-B14F-4D97-AF65-F5344CB8AC3E}">
        <p14:creationId xmlns:p14="http://schemas.microsoft.com/office/powerpoint/2010/main" val="2390311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Pre-trained large language models (LLMs), such as BERT, have demonstrated remarkable success in various natural language processing (NLP) tasks. These models are capable of understanding and generating human-like text across diverse domains, making them indispensable tools in modern AI applications. However, their reliance on pre-trained knowledge raises significant questions about their adaptability and vulnerability when exposed to biased or adversarial data. If such models are fine-tuned with data that intentionally contradicts their original training, their predictions can shift in unpredictable or undesirable ways. This highlights the need to investigate their robustness and stability under such conditions.</a:t>
            </a:r>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2</a:t>
            </a:fld>
            <a:endParaRPr lang="en-US"/>
          </a:p>
        </p:txBody>
      </p:sp>
    </p:spTree>
    <p:extLst>
      <p:ext uri="{BB962C8B-B14F-4D97-AF65-F5344CB8AC3E}">
        <p14:creationId xmlns:p14="http://schemas.microsoft.com/office/powerpoint/2010/main" val="419462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33B5C-D0A1-3BA6-1C7D-21E0E3201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6DDA0-F736-000C-C1BB-772653D94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E7E42-CBC2-629B-8070-A0D5DBE65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32C2BD-B1BF-BE50-4705-D647CD625B22}"/>
              </a:ext>
            </a:extLst>
          </p:cNvPr>
          <p:cNvSpPr>
            <a:spLocks noGrp="1"/>
          </p:cNvSpPr>
          <p:nvPr>
            <p:ph type="sldNum" sz="quarter" idx="5"/>
          </p:nvPr>
        </p:nvSpPr>
        <p:spPr/>
        <p:txBody>
          <a:bodyPr/>
          <a:lstStyle/>
          <a:p>
            <a:fld id="{B158EE29-162F-4494-B21B-338553F98B31}" type="slidenum">
              <a:rPr lang="en-US" smtClean="0"/>
              <a:t>11</a:t>
            </a:fld>
            <a:endParaRPr lang="en-US"/>
          </a:p>
        </p:txBody>
      </p:sp>
    </p:spTree>
    <p:extLst>
      <p:ext uri="{BB962C8B-B14F-4D97-AF65-F5344CB8AC3E}">
        <p14:creationId xmlns:p14="http://schemas.microsoft.com/office/powerpoint/2010/main" val="3427808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929BF-F0BC-DF8F-C746-60D475F6F9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70599-9C98-2E74-CC09-8C8A6AA3E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E9784-860B-C874-0E7C-E75C9E6AB3A6}"/>
              </a:ext>
            </a:extLst>
          </p:cNvPr>
          <p:cNvSpPr>
            <a:spLocks noGrp="1"/>
          </p:cNvSpPr>
          <p:nvPr>
            <p:ph type="body" idx="1"/>
          </p:nvPr>
        </p:nvSpPr>
        <p:spPr/>
        <p:txBody>
          <a:bodyPr/>
          <a:lstStyle/>
          <a:p>
            <a:pPr marL="171450" indent="-171450">
              <a:buFontTx/>
              <a:buChar char="-"/>
            </a:pPr>
            <a:r>
              <a:rPr lang="en-US" dirty="0"/>
              <a:t>This helps demonstrate the robustness of the classifier model in general. Even when flipping 75% of the labels in our subset we are only able to misclassify 1% of examples. </a:t>
            </a:r>
          </a:p>
          <a:p>
            <a:pPr marL="171450" indent="-171450">
              <a:buFontTx/>
              <a:buChar char="-"/>
            </a:pPr>
            <a:r>
              <a:rPr lang="en-US" dirty="0"/>
              <a:t>This might indicate that this specific task may never be affected by pre-training because there are so many examples for the classifier. </a:t>
            </a:r>
          </a:p>
        </p:txBody>
      </p:sp>
      <p:sp>
        <p:nvSpPr>
          <p:cNvPr id="4" name="Slide Number Placeholder 3">
            <a:extLst>
              <a:ext uri="{FF2B5EF4-FFF2-40B4-BE49-F238E27FC236}">
                <a16:creationId xmlns:a16="http://schemas.microsoft.com/office/drawing/2014/main" id="{DCC26EA2-B148-6D0E-9FB0-F48FC49695BB}"/>
              </a:ext>
            </a:extLst>
          </p:cNvPr>
          <p:cNvSpPr>
            <a:spLocks noGrp="1"/>
          </p:cNvSpPr>
          <p:nvPr>
            <p:ph type="sldNum" sz="quarter" idx="5"/>
          </p:nvPr>
        </p:nvSpPr>
        <p:spPr/>
        <p:txBody>
          <a:bodyPr/>
          <a:lstStyle/>
          <a:p>
            <a:fld id="{B158EE29-162F-4494-B21B-338553F98B31}" type="slidenum">
              <a:rPr lang="en-US" smtClean="0"/>
              <a:t>12</a:t>
            </a:fld>
            <a:endParaRPr lang="en-US"/>
          </a:p>
        </p:txBody>
      </p:sp>
    </p:spTree>
    <p:extLst>
      <p:ext uri="{BB962C8B-B14F-4D97-AF65-F5344CB8AC3E}">
        <p14:creationId xmlns:p14="http://schemas.microsoft.com/office/powerpoint/2010/main" val="2011102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8E36-558E-4C66-BBFA-214034131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F0AFB-0FC1-F409-F23C-638B265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DDFF1D-D5D3-7E98-2D19-ADBD9CC1B7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CC87EB-FED6-67AF-5EB5-758BCCC69031}"/>
              </a:ext>
            </a:extLst>
          </p:cNvPr>
          <p:cNvSpPr>
            <a:spLocks noGrp="1"/>
          </p:cNvSpPr>
          <p:nvPr>
            <p:ph type="sldNum" sz="quarter" idx="5"/>
          </p:nvPr>
        </p:nvSpPr>
        <p:spPr/>
        <p:txBody>
          <a:bodyPr/>
          <a:lstStyle/>
          <a:p>
            <a:fld id="{B158EE29-162F-4494-B21B-338553F98B31}" type="slidenum">
              <a:rPr lang="en-US" smtClean="0"/>
              <a:t>13</a:t>
            </a:fld>
            <a:endParaRPr lang="en-US"/>
          </a:p>
        </p:txBody>
      </p:sp>
    </p:spTree>
    <p:extLst>
      <p:ext uri="{BB962C8B-B14F-4D97-AF65-F5344CB8AC3E}">
        <p14:creationId xmlns:p14="http://schemas.microsoft.com/office/powerpoint/2010/main" val="59509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3</a:t>
            </a:fld>
            <a:endParaRPr lang="en-US"/>
          </a:p>
        </p:txBody>
      </p:sp>
    </p:spTree>
    <p:extLst>
      <p:ext uri="{BB962C8B-B14F-4D97-AF65-F5344CB8AC3E}">
        <p14:creationId xmlns:p14="http://schemas.microsoft.com/office/powerpoint/2010/main" val="239800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used in this project was sourced from the Kaggle repository. This dataset contains labeled news articles, divided into two categories: fake news and real news. The dataset comprises 23,481 fake news articles and 21,417 real news articles. Each article is provided with its associated title and text, enabling thorough analysis of features that distinguish the two categories. This dataset was chosen for its comprehensiveness and reliability, making it suitable for tasks such as fine-tuning language models and evaluating classification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4</a:t>
            </a:fld>
            <a:endParaRPr lang="en-US"/>
          </a:p>
        </p:txBody>
      </p:sp>
    </p:spTree>
    <p:extLst>
      <p:ext uri="{BB962C8B-B14F-4D97-AF65-F5344CB8AC3E}">
        <p14:creationId xmlns:p14="http://schemas.microsoft.com/office/powerpoint/2010/main" val="29495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baseline fine-tuning was performed using the BERT model for a binary classification task aimed at distinguishing fake news from real news. The dataset was split into training, validation, and test sets using an 80-20-20 ratio. Tokenization was performed using the BERT tokenizer, ensuring truncation and padding to a maximum sequence length of 128 tokens. Training involved optimizing a cross-entropy loss function using the </a:t>
            </a:r>
            <a:r>
              <a:rPr lang="en-US" dirty="0" err="1"/>
              <a:t>AdamW</a:t>
            </a:r>
            <a:r>
              <a:rPr lang="en-US" dirty="0"/>
              <a:t> optimizer with a learning rate of 5e-5. The training process spanned three epochs with a batch size of 32 for the training set and 16 for the validation and test sets. Model performance was evaluated after each epoch to monitor loss and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158EE29-162F-4494-B21B-338553F98B31}" type="slidenum">
              <a:rPr lang="en-US" smtClean="0"/>
              <a:t>5</a:t>
            </a:fld>
            <a:endParaRPr lang="en-US"/>
          </a:p>
        </p:txBody>
      </p:sp>
    </p:spTree>
    <p:extLst>
      <p:ext uri="{BB962C8B-B14F-4D97-AF65-F5344CB8AC3E}">
        <p14:creationId xmlns:p14="http://schemas.microsoft.com/office/powerpoint/2010/main" val="1824338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412A1-7298-2746-8304-A69F6F135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917376-344B-8093-8507-5C9B5364F6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EE211-7F60-49AB-DE14-AB9172F4DE6C}"/>
              </a:ext>
            </a:extLst>
          </p:cNvPr>
          <p:cNvSpPr>
            <a:spLocks noGrp="1"/>
          </p:cNvSpPr>
          <p:nvPr>
            <p:ph type="body" idx="1"/>
          </p:nvPr>
        </p:nvSpPr>
        <p:spPr/>
        <p:txBody>
          <a:bodyPr/>
          <a:lstStyle/>
          <a:p>
            <a:r>
              <a:rPr lang="en-US" b="1" dirty="0"/>
              <a:t>Bias Introduction via Synthetic Data</a:t>
            </a:r>
            <a:r>
              <a:rPr lang="en-US" dirty="0"/>
              <a:t> To investigate model manipulation, we followed these steps:</a:t>
            </a:r>
          </a:p>
          <a:p>
            <a:pPr>
              <a:buFont typeface="+mj-lt"/>
              <a:buAutoNum type="arabicPeriod"/>
            </a:pPr>
            <a:r>
              <a:rPr lang="en-US" b="1" dirty="0"/>
              <a:t>Feature Analysis</a:t>
            </a:r>
            <a:r>
              <a:rPr lang="en-US" dirty="0"/>
              <a:t>: Using TF-IDF and chi-squared tests, we extracted key features associated with fake news articles. This analysis identified phrases and terms strongly correlated with fake news.</a:t>
            </a:r>
          </a:p>
          <a:p>
            <a:pPr>
              <a:buFont typeface="+mj-lt"/>
              <a:buAutoNum type="arabicPeriod"/>
            </a:pPr>
            <a:r>
              <a:rPr lang="en-US" b="1" dirty="0"/>
              <a:t>Synthetic Data Generation</a:t>
            </a:r>
            <a:r>
              <a:rPr lang="en-US" dirty="0"/>
              <a:t>: Using the features from step 1, we created 100 synthetic “true” news articles labeled as real. The synthetic data aimed to challenge the model by embedding fake news-like features into real news.</a:t>
            </a:r>
          </a:p>
          <a:p>
            <a:pPr>
              <a:buFont typeface="+mj-lt"/>
              <a:buAutoNum type="arabicPeriod"/>
            </a:pPr>
            <a:r>
              <a:rPr lang="en-US" b="1" dirty="0"/>
              <a:t>Modified Training Sets</a:t>
            </a:r>
            <a:r>
              <a:rPr lang="en-US" dirty="0"/>
              <a:t>: We experimented with combining the original dataset and synthetic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4. Model Re-training</a:t>
            </a:r>
            <a:r>
              <a:rPr lang="en-US" dirty="0"/>
              <a:t>: The augmented datasets were used to fine-tune BERT further, followed by evaluating the model’s performance on the original test set.</a:t>
            </a:r>
          </a:p>
          <a:p>
            <a:endParaRPr lang="en-US" dirty="0"/>
          </a:p>
        </p:txBody>
      </p:sp>
      <p:sp>
        <p:nvSpPr>
          <p:cNvPr id="4" name="Slide Number Placeholder 3">
            <a:extLst>
              <a:ext uri="{FF2B5EF4-FFF2-40B4-BE49-F238E27FC236}">
                <a16:creationId xmlns:a16="http://schemas.microsoft.com/office/drawing/2014/main" id="{06D67D33-39BA-5663-D31B-1FE00464246A}"/>
              </a:ext>
            </a:extLst>
          </p:cNvPr>
          <p:cNvSpPr>
            <a:spLocks noGrp="1"/>
          </p:cNvSpPr>
          <p:nvPr>
            <p:ph type="sldNum" sz="quarter" idx="5"/>
          </p:nvPr>
        </p:nvSpPr>
        <p:spPr/>
        <p:txBody>
          <a:bodyPr/>
          <a:lstStyle/>
          <a:p>
            <a:fld id="{B158EE29-162F-4494-B21B-338553F98B31}" type="slidenum">
              <a:rPr lang="en-US" smtClean="0"/>
              <a:t>6</a:t>
            </a:fld>
            <a:endParaRPr lang="en-US"/>
          </a:p>
        </p:txBody>
      </p:sp>
    </p:spTree>
    <p:extLst>
      <p:ext uri="{BB962C8B-B14F-4D97-AF65-F5344CB8AC3E}">
        <p14:creationId xmlns:p14="http://schemas.microsoft.com/office/powerpoint/2010/main" val="34628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B4CB-B867-7066-68F9-ED56FFCB4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84AC9-42AD-6D29-251B-15ECF09B1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5314B-69E2-D905-5EA5-C7F2FA173E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0E58AA-4B96-F58D-DB76-A4C9B625AC89}"/>
              </a:ext>
            </a:extLst>
          </p:cNvPr>
          <p:cNvSpPr>
            <a:spLocks noGrp="1"/>
          </p:cNvSpPr>
          <p:nvPr>
            <p:ph type="sldNum" sz="quarter" idx="5"/>
          </p:nvPr>
        </p:nvSpPr>
        <p:spPr/>
        <p:txBody>
          <a:bodyPr/>
          <a:lstStyle/>
          <a:p>
            <a:fld id="{B158EE29-162F-4494-B21B-338553F98B31}" type="slidenum">
              <a:rPr lang="en-US" smtClean="0"/>
              <a:t>7</a:t>
            </a:fld>
            <a:endParaRPr lang="en-US"/>
          </a:p>
        </p:txBody>
      </p:sp>
    </p:spTree>
    <p:extLst>
      <p:ext uri="{BB962C8B-B14F-4D97-AF65-F5344CB8AC3E}">
        <p14:creationId xmlns:p14="http://schemas.microsoft.com/office/powerpoint/2010/main" val="10431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6EF7-DE55-1481-C415-BFB27658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BB22D-6F49-D11E-13F0-99C2FA49A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96303-5D8C-BBFE-360F-9224613B57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BAC2A6-CA87-1B03-5B2D-778FB8E7622F}"/>
              </a:ext>
            </a:extLst>
          </p:cNvPr>
          <p:cNvSpPr>
            <a:spLocks noGrp="1"/>
          </p:cNvSpPr>
          <p:nvPr>
            <p:ph type="sldNum" sz="quarter" idx="5"/>
          </p:nvPr>
        </p:nvSpPr>
        <p:spPr/>
        <p:txBody>
          <a:bodyPr/>
          <a:lstStyle/>
          <a:p>
            <a:fld id="{B158EE29-162F-4494-B21B-338553F98B31}" type="slidenum">
              <a:rPr lang="en-US" smtClean="0"/>
              <a:t>8</a:t>
            </a:fld>
            <a:endParaRPr lang="en-US"/>
          </a:p>
        </p:txBody>
      </p:sp>
    </p:spTree>
    <p:extLst>
      <p:ext uri="{BB962C8B-B14F-4D97-AF65-F5344CB8AC3E}">
        <p14:creationId xmlns:p14="http://schemas.microsoft.com/office/powerpoint/2010/main" val="160137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F0E31-F502-8837-CADA-76BD52E53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42282F-7504-7538-4EAA-15B0D743A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82916-4B74-2707-D674-92B0A8D1C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D1881F-417C-C43F-157B-AFA155F3A367}"/>
              </a:ext>
            </a:extLst>
          </p:cNvPr>
          <p:cNvSpPr>
            <a:spLocks noGrp="1"/>
          </p:cNvSpPr>
          <p:nvPr>
            <p:ph type="sldNum" sz="quarter" idx="5"/>
          </p:nvPr>
        </p:nvSpPr>
        <p:spPr/>
        <p:txBody>
          <a:bodyPr/>
          <a:lstStyle/>
          <a:p>
            <a:fld id="{B158EE29-162F-4494-B21B-338553F98B31}" type="slidenum">
              <a:rPr lang="en-US" smtClean="0"/>
              <a:t>9</a:t>
            </a:fld>
            <a:endParaRPr lang="en-US"/>
          </a:p>
        </p:txBody>
      </p:sp>
    </p:spTree>
    <p:extLst>
      <p:ext uri="{BB962C8B-B14F-4D97-AF65-F5344CB8AC3E}">
        <p14:creationId xmlns:p14="http://schemas.microsoft.com/office/powerpoint/2010/main" val="848370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C796-6395-BA51-E236-F0DF93E3C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66A2B-30E1-F228-1148-9EFC5A968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857B0-C7B6-5737-B460-E51C0354B165}"/>
              </a:ext>
            </a:extLst>
          </p:cNvPr>
          <p:cNvSpPr>
            <a:spLocks noGrp="1"/>
          </p:cNvSpPr>
          <p:nvPr>
            <p:ph type="body" idx="1"/>
          </p:nvPr>
        </p:nvSpPr>
        <p:spPr/>
        <p:txBody>
          <a:bodyPr/>
          <a:lstStyle/>
          <a:p>
            <a:pPr marL="228600" indent="-228600">
              <a:buAutoNum type="arabicPeriod"/>
            </a:pPr>
            <a:r>
              <a:rPr lang="en-US" dirty="0"/>
              <a:t>It is possible that we just didn’t add enough new example to change the original BERT embedding sufficiently. Unlikely purely a numbers issue as ~ 20,000 new examples were added for the Fake New and random work sampling corpuses. </a:t>
            </a:r>
          </a:p>
          <a:p>
            <a:pPr marL="228600" indent="-228600">
              <a:buAutoNum type="arabicPeriod"/>
            </a:pPr>
            <a:r>
              <a:rPr lang="en-US" dirty="0"/>
              <a:t>This problem is likely true. In order to effect, the downstream model we really needed to change word embeddings a lot. We probably need more specific targeting, but these may be infeasible or impractical to actually implement.</a:t>
            </a:r>
          </a:p>
          <a:p>
            <a:pPr marL="228600" indent="-228600">
              <a:buAutoNum type="arabicPeriod"/>
            </a:pPr>
            <a:r>
              <a:rPr lang="en-US" dirty="0"/>
              <a:t>Another potential problem that the problems lie with the classification model and has nothing to do with the pre-training. A model fine-tuned on over 40,000 labeled examples is sure to find a good binary classification boundary even if the original pre-trained embeddings are messed up. </a:t>
            </a:r>
          </a:p>
        </p:txBody>
      </p:sp>
      <p:sp>
        <p:nvSpPr>
          <p:cNvPr id="4" name="Slide Number Placeholder 3">
            <a:extLst>
              <a:ext uri="{FF2B5EF4-FFF2-40B4-BE49-F238E27FC236}">
                <a16:creationId xmlns:a16="http://schemas.microsoft.com/office/drawing/2014/main" id="{939E24F9-144F-C166-F7C4-853395485268}"/>
              </a:ext>
            </a:extLst>
          </p:cNvPr>
          <p:cNvSpPr>
            <a:spLocks noGrp="1"/>
          </p:cNvSpPr>
          <p:nvPr>
            <p:ph type="sldNum" sz="quarter" idx="5"/>
          </p:nvPr>
        </p:nvSpPr>
        <p:spPr/>
        <p:txBody>
          <a:bodyPr/>
          <a:lstStyle/>
          <a:p>
            <a:fld id="{B158EE29-162F-4494-B21B-338553F98B31}" type="slidenum">
              <a:rPr lang="en-US" smtClean="0"/>
              <a:t>10</a:t>
            </a:fld>
            <a:endParaRPr lang="en-US"/>
          </a:p>
        </p:txBody>
      </p:sp>
    </p:spTree>
    <p:extLst>
      <p:ext uri="{BB962C8B-B14F-4D97-AF65-F5344CB8AC3E}">
        <p14:creationId xmlns:p14="http://schemas.microsoft.com/office/powerpoint/2010/main" val="223100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23E-E7D3-42F8-C097-A5FB9B40D1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BC425-47F0-60F8-7D88-EC8843503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4F9733-5FD0-452B-B2B5-BBFE26696E99}"/>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5" name="Footer Placeholder 4">
            <a:extLst>
              <a:ext uri="{FF2B5EF4-FFF2-40B4-BE49-F238E27FC236}">
                <a16:creationId xmlns:a16="http://schemas.microsoft.com/office/drawing/2014/main" id="{EF2182B0-CF78-CEE2-CF1C-2753382EC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24058-32F6-D593-9F2A-140C3A6AD7B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5450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4317-3B75-AE04-CABE-D67E78ABF1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5982D0-8C0C-AA40-4CA2-0DD933AB0F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9B363-20D2-09B4-0B97-3A5C24E04F9D}"/>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5" name="Footer Placeholder 4">
            <a:extLst>
              <a:ext uri="{FF2B5EF4-FFF2-40B4-BE49-F238E27FC236}">
                <a16:creationId xmlns:a16="http://schemas.microsoft.com/office/drawing/2014/main" id="{80B25868-F331-33E8-F9B7-0C89EEF28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9B623-9EB0-F9E1-EC3D-443DEE4981C8}"/>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7535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D45A2-D8D2-B464-C129-77912A27F3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90A2A-3E47-CD64-5085-8A52D4284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785C2-2BDE-64BC-2F99-EF2F497A9DF6}"/>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5" name="Footer Placeholder 4">
            <a:extLst>
              <a:ext uri="{FF2B5EF4-FFF2-40B4-BE49-F238E27FC236}">
                <a16:creationId xmlns:a16="http://schemas.microsoft.com/office/drawing/2014/main" id="{EBDB81B9-9B32-31E7-2701-3D0CAD4E6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B5A1B-79AC-EA39-4357-D909A986C34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2216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954FE-C2D7-2E5A-B559-3B1D44D29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EAB5C-60D2-0FF1-52F4-67F37B7D90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3C532-85C1-C790-2119-8C670636CD25}"/>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5" name="Footer Placeholder 4">
            <a:extLst>
              <a:ext uri="{FF2B5EF4-FFF2-40B4-BE49-F238E27FC236}">
                <a16:creationId xmlns:a16="http://schemas.microsoft.com/office/drawing/2014/main" id="{179D97F4-10B9-F55A-910D-B8A144A71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3C6E5-40A3-D618-1C7B-682B09A6A8A4}"/>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323248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4A8B-9008-1003-3BBA-8F08C95F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20950-6D05-D200-D955-D63603AD01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23D64-65F1-90AA-A4CA-674F75264504}"/>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5" name="Footer Placeholder 4">
            <a:extLst>
              <a:ext uri="{FF2B5EF4-FFF2-40B4-BE49-F238E27FC236}">
                <a16:creationId xmlns:a16="http://schemas.microsoft.com/office/drawing/2014/main" id="{DD498D4B-E4B3-D1EE-76F5-9D182381F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05271-3174-2171-AD98-6F016FE60E67}"/>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6152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6497-42FA-EB44-A353-43920754A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916B-66CA-20A5-1AFE-288AD2DEF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CBFD4-68DB-4683-3D7D-99CFD2413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4D9EC0-94F4-BFCE-81B1-B4506F0CB2CC}"/>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6" name="Footer Placeholder 5">
            <a:extLst>
              <a:ext uri="{FF2B5EF4-FFF2-40B4-BE49-F238E27FC236}">
                <a16:creationId xmlns:a16="http://schemas.microsoft.com/office/drawing/2014/main" id="{BEE369A4-ED27-307B-E2B8-1DE7A4696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53F51-4677-7242-1EAF-0A0ECA3F135B}"/>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75394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2040-348B-AAF7-4381-7FC7A0DD3B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44143-25F1-6D5E-81E7-9BB7B07D1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50C2A-FD0D-D802-DC6D-8F5755B2D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70B3BD-F62F-4924-26B9-E9D188CF9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9FFBE-6AD3-0777-7DE4-1609DF794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16DEE-81D4-6851-08A8-7B644BDF7D5D}"/>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8" name="Footer Placeholder 7">
            <a:extLst>
              <a:ext uri="{FF2B5EF4-FFF2-40B4-BE49-F238E27FC236}">
                <a16:creationId xmlns:a16="http://schemas.microsoft.com/office/drawing/2014/main" id="{AADA7958-4AC9-AFCC-FE82-A22C3C875C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AE5988-5859-65EE-0F9C-BE3FD9FEFE6C}"/>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31635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4E38-7894-3E35-1412-C5F0029F9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538548-F400-1254-D959-B2AA0A6FEBD4}"/>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4" name="Footer Placeholder 3">
            <a:extLst>
              <a:ext uri="{FF2B5EF4-FFF2-40B4-BE49-F238E27FC236}">
                <a16:creationId xmlns:a16="http://schemas.microsoft.com/office/drawing/2014/main" id="{D36F423D-584F-5759-69EA-4BBC43681D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ECA841-4C84-EF9B-B63D-8A11B098F209}"/>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68768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B87EC7-95B5-6065-3BDB-E37A6B7DC624}"/>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3" name="Footer Placeholder 2">
            <a:extLst>
              <a:ext uri="{FF2B5EF4-FFF2-40B4-BE49-F238E27FC236}">
                <a16:creationId xmlns:a16="http://schemas.microsoft.com/office/drawing/2014/main" id="{91C80F61-0E77-505C-EAE4-AF87E7DE6A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7273B-DA00-F074-BF86-B776EC42760F}"/>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216073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D12-A8C6-F304-BAD6-579CE6362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5A9C5-F3EF-6638-1D1E-9A6817EB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8DF625-DEAB-9F3D-9CC7-D6700C98F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2EE94-A1E8-612F-EEA9-0ABF34488D44}"/>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6" name="Footer Placeholder 5">
            <a:extLst>
              <a:ext uri="{FF2B5EF4-FFF2-40B4-BE49-F238E27FC236}">
                <a16:creationId xmlns:a16="http://schemas.microsoft.com/office/drawing/2014/main" id="{C9B34531-282C-F654-DEF5-130CF86D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FA89A-9B66-164A-E7F1-6DC6E0F393E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8072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1A3A-457F-76C9-0E37-B499499A24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C05DBB-373C-D0A1-2D11-8002DF889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3E7F2D-587A-7941-B554-31C654364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A302D-A626-0E5F-59A8-EAF29D2E1784}"/>
              </a:ext>
            </a:extLst>
          </p:cNvPr>
          <p:cNvSpPr>
            <a:spLocks noGrp="1"/>
          </p:cNvSpPr>
          <p:nvPr>
            <p:ph type="dt" sz="half" idx="10"/>
          </p:nvPr>
        </p:nvSpPr>
        <p:spPr/>
        <p:txBody>
          <a:bodyPr/>
          <a:lstStyle/>
          <a:p>
            <a:fld id="{12F308D4-E5B5-4A97-999F-41A1404DE40B}" type="datetimeFigureOut">
              <a:rPr lang="en-US" smtClean="0"/>
              <a:t>12/17/2024</a:t>
            </a:fld>
            <a:endParaRPr lang="en-US"/>
          </a:p>
        </p:txBody>
      </p:sp>
      <p:sp>
        <p:nvSpPr>
          <p:cNvPr id="6" name="Footer Placeholder 5">
            <a:extLst>
              <a:ext uri="{FF2B5EF4-FFF2-40B4-BE49-F238E27FC236}">
                <a16:creationId xmlns:a16="http://schemas.microsoft.com/office/drawing/2014/main" id="{D957EC7B-10D3-2472-B3B0-5DBD71517F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8F504-0220-41BC-28D5-A8DFBA20250A}"/>
              </a:ext>
            </a:extLst>
          </p:cNvPr>
          <p:cNvSpPr>
            <a:spLocks noGrp="1"/>
          </p:cNvSpPr>
          <p:nvPr>
            <p:ph type="sldNum" sz="quarter" idx="12"/>
          </p:nvPr>
        </p:nvSpPr>
        <p:spPr/>
        <p:txBody>
          <a:bodyPr/>
          <a:lstStyle/>
          <a:p>
            <a:fld id="{0CFF893D-955C-486E-B7A7-6A042ED8F141}" type="slidenum">
              <a:rPr lang="en-US" smtClean="0"/>
              <a:t>‹#›</a:t>
            </a:fld>
            <a:endParaRPr lang="en-US"/>
          </a:p>
        </p:txBody>
      </p:sp>
    </p:spTree>
    <p:extLst>
      <p:ext uri="{BB962C8B-B14F-4D97-AF65-F5344CB8AC3E}">
        <p14:creationId xmlns:p14="http://schemas.microsoft.com/office/powerpoint/2010/main" val="191035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CE7E3-1C8C-A926-750B-6191B4B1A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DD2CB-0E9B-FEC4-5507-F0EA7C983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3506B-81B5-B8E2-49B8-301AC01A5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F308D4-E5B5-4A97-999F-41A1404DE40B}" type="datetimeFigureOut">
              <a:rPr lang="en-US" smtClean="0"/>
              <a:t>12/17/2024</a:t>
            </a:fld>
            <a:endParaRPr lang="en-US"/>
          </a:p>
        </p:txBody>
      </p:sp>
      <p:sp>
        <p:nvSpPr>
          <p:cNvPr id="5" name="Footer Placeholder 4">
            <a:extLst>
              <a:ext uri="{FF2B5EF4-FFF2-40B4-BE49-F238E27FC236}">
                <a16:creationId xmlns:a16="http://schemas.microsoft.com/office/drawing/2014/main" id="{49CB59A9-E4D4-CAB3-82E0-60F552E2E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7FC669-FB26-9639-6841-DC455C636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FF893D-955C-486E-B7A7-6A042ED8F141}" type="slidenum">
              <a:rPr lang="en-US" smtClean="0"/>
              <a:t>‹#›</a:t>
            </a:fld>
            <a:endParaRPr lang="en-US"/>
          </a:p>
        </p:txBody>
      </p:sp>
    </p:spTree>
    <p:extLst>
      <p:ext uri="{BB962C8B-B14F-4D97-AF65-F5344CB8AC3E}">
        <p14:creationId xmlns:p14="http://schemas.microsoft.com/office/powerpoint/2010/main" val="200203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iny-Quant/CS-7322-NLP-Final-Proj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clmentbisaillon/fake-and-real-news-dataset/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52D4-2943-8315-828D-EC244EF51796}"/>
              </a:ext>
            </a:extLst>
          </p:cNvPr>
          <p:cNvSpPr>
            <a:spLocks noGrp="1"/>
          </p:cNvSpPr>
          <p:nvPr>
            <p:ph type="ctrTitle"/>
          </p:nvPr>
        </p:nvSpPr>
        <p:spPr>
          <a:xfrm>
            <a:off x="890016" y="748094"/>
            <a:ext cx="10411968" cy="2387600"/>
          </a:xfrm>
        </p:spPr>
        <p:txBody>
          <a:bodyPr>
            <a:normAutofit fontScale="90000"/>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Exploring the Impact of Biased Data on Fine-Tuned Language Models</a:t>
            </a:r>
          </a:p>
        </p:txBody>
      </p:sp>
      <p:sp>
        <p:nvSpPr>
          <p:cNvPr id="3" name="Subtitle 2">
            <a:extLst>
              <a:ext uri="{FF2B5EF4-FFF2-40B4-BE49-F238E27FC236}">
                <a16:creationId xmlns:a16="http://schemas.microsoft.com/office/drawing/2014/main" id="{1F99AFE9-CB86-F355-ABBB-CFFF1DAB0AAD}"/>
              </a:ext>
            </a:extLst>
          </p:cNvPr>
          <p:cNvSpPr>
            <a:spLocks noGrp="1"/>
          </p:cNvSpPr>
          <p:nvPr>
            <p:ph type="subTitle" idx="1"/>
          </p:nvPr>
        </p:nvSpPr>
        <p:spPr>
          <a:xfrm>
            <a:off x="1196223" y="5202238"/>
            <a:ext cx="9144000" cy="1655762"/>
          </a:xfrm>
        </p:spPr>
        <p:txBody>
          <a:bodyPr>
            <a:normAutofit/>
          </a:bodyPr>
          <a:lstStyle/>
          <a:p>
            <a:r>
              <a:rPr lang="en-US" dirty="0">
                <a:solidFill>
                  <a:schemeClr val="tx2">
                    <a:lumMod val="75000"/>
                    <a:lumOff val="25000"/>
                  </a:schemeClr>
                </a:solidFill>
                <a:latin typeface="Times New Roman" panose="02020603050405020304" pitchFamily="18" charset="0"/>
                <a:cs typeface="Times New Roman" panose="02020603050405020304" pitchFamily="18" charset="0"/>
              </a:rPr>
              <a:t>Art Taychameekiatchai</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Wen Fan</a:t>
            </a:r>
          </a:p>
          <a:p>
            <a:r>
              <a:rPr lang="en-US" dirty="0">
                <a:solidFill>
                  <a:schemeClr val="tx2">
                    <a:lumMod val="75000"/>
                    <a:lumOff val="25000"/>
                  </a:schemeClr>
                </a:solidFill>
                <a:latin typeface="Times New Roman" panose="02020603050405020304" pitchFamily="18" charset="0"/>
                <a:cs typeface="Times New Roman" panose="02020603050405020304" pitchFamily="18" charset="0"/>
              </a:rPr>
              <a:t>Cardy Pennington</a:t>
            </a:r>
          </a:p>
        </p:txBody>
      </p:sp>
    </p:spTree>
    <p:extLst>
      <p:ext uri="{BB962C8B-B14F-4D97-AF65-F5344CB8AC3E}">
        <p14:creationId xmlns:p14="http://schemas.microsoft.com/office/powerpoint/2010/main" val="297555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6D6E6-10CD-2741-692F-7D6B79B1B876}"/>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6170A89-26CC-1AD9-4C29-17950ADC02C6}"/>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B40ABC5-6476-0294-1ECE-B667B56AF420}"/>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sp>
        <p:nvSpPr>
          <p:cNvPr id="11" name="TextBox 10">
            <a:extLst>
              <a:ext uri="{FF2B5EF4-FFF2-40B4-BE49-F238E27FC236}">
                <a16:creationId xmlns:a16="http://schemas.microsoft.com/office/drawing/2014/main" id="{C642AE32-4ABA-3E14-814D-978DDEC1B561}"/>
              </a:ext>
            </a:extLst>
          </p:cNvPr>
          <p:cNvSpPr txBox="1"/>
          <p:nvPr/>
        </p:nvSpPr>
        <p:spPr>
          <a:xfrm>
            <a:off x="855785" y="1909135"/>
            <a:ext cx="10245968" cy="2446824"/>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Potential Reasons for No Change in Accuracy:</a:t>
            </a:r>
          </a:p>
          <a:p>
            <a:pPr marL="1257300" lvl="2" indent="-342900">
              <a:lnSpc>
                <a:spcPct val="150000"/>
              </a:lnSpc>
              <a:buFont typeface="+mj-lt"/>
              <a:buAutoNum type="arabicPeriod"/>
            </a:pPr>
            <a:r>
              <a:rPr lang="en-US" dirty="0"/>
              <a:t>The biased corpus is too small. </a:t>
            </a:r>
          </a:p>
          <a:p>
            <a:pPr marL="1257300" lvl="2" indent="-342900">
              <a:lnSpc>
                <a:spcPct val="150000"/>
              </a:lnSpc>
              <a:buFont typeface="+mj-lt"/>
              <a:buAutoNum type="arabicPeriod"/>
            </a:pPr>
            <a:r>
              <a:rPr lang="en-US" dirty="0"/>
              <a:t>The bias is not strong enough. </a:t>
            </a:r>
          </a:p>
          <a:p>
            <a:pPr marL="1257300" lvl="2" indent="-342900">
              <a:lnSpc>
                <a:spcPct val="150000"/>
              </a:lnSpc>
              <a:buFont typeface="+mj-lt"/>
              <a:buAutoNum type="arabicPeriod"/>
            </a:pPr>
            <a:r>
              <a:rPr lang="en-US" dirty="0"/>
              <a:t>The classification corpus is too large. </a:t>
            </a:r>
          </a:p>
          <a:p>
            <a:pPr marL="1257300" lvl="2" indent="-342900">
              <a:lnSpc>
                <a:spcPct val="150000"/>
              </a:lnSpc>
              <a:buFont typeface="+mj-lt"/>
              <a:buAutoNum type="arabicPeriod"/>
            </a:pPr>
            <a:endParaRPr lang="en-US" dirty="0"/>
          </a:p>
          <a:p>
            <a:pPr marL="1257300" lvl="2" indent="-342900">
              <a:buFont typeface="+mj-lt"/>
              <a:buAutoNum type="arabicPeriod"/>
            </a:pPr>
            <a:endParaRPr lang="en-US" dirty="0"/>
          </a:p>
        </p:txBody>
      </p:sp>
    </p:spTree>
    <p:extLst>
      <p:ext uri="{BB962C8B-B14F-4D97-AF65-F5344CB8AC3E}">
        <p14:creationId xmlns:p14="http://schemas.microsoft.com/office/powerpoint/2010/main" val="105430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1ED11-5FFB-9716-FF7D-9698E8B648C3}"/>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BC459EF9-025F-F2C4-0D46-098B7E39516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0CB101-75D2-E812-D918-E7089AC87F84}"/>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grpSp>
        <p:nvGrpSpPr>
          <p:cNvPr id="3" name="Group 2">
            <a:extLst>
              <a:ext uri="{FF2B5EF4-FFF2-40B4-BE49-F238E27FC236}">
                <a16:creationId xmlns:a16="http://schemas.microsoft.com/office/drawing/2014/main" id="{1A89982C-0028-442B-01C1-CAF12CCC18AC}"/>
              </a:ext>
            </a:extLst>
          </p:cNvPr>
          <p:cNvGrpSpPr/>
          <p:nvPr/>
        </p:nvGrpSpPr>
        <p:grpSpPr>
          <a:xfrm>
            <a:off x="813174" y="1341562"/>
            <a:ext cx="10565652" cy="5131390"/>
            <a:chOff x="813174" y="1341562"/>
            <a:chExt cx="10565652" cy="5131390"/>
          </a:xfrm>
        </p:grpSpPr>
        <p:grpSp>
          <p:nvGrpSpPr>
            <p:cNvPr id="30" name="Group 29">
              <a:extLst>
                <a:ext uri="{FF2B5EF4-FFF2-40B4-BE49-F238E27FC236}">
                  <a16:creationId xmlns:a16="http://schemas.microsoft.com/office/drawing/2014/main" id="{14038BEA-8C37-5939-2637-C996FD30A080}"/>
                </a:ext>
              </a:extLst>
            </p:cNvPr>
            <p:cNvGrpSpPr/>
            <p:nvPr/>
          </p:nvGrpSpPr>
          <p:grpSpPr>
            <a:xfrm>
              <a:off x="813174" y="1341562"/>
              <a:ext cx="10565652" cy="5131390"/>
              <a:chOff x="310895" y="1341562"/>
              <a:chExt cx="10565652" cy="5131390"/>
            </a:xfrm>
          </p:grpSpPr>
          <p:sp>
            <p:nvSpPr>
              <p:cNvPr id="25" name="TextBox 24">
                <a:extLst>
                  <a:ext uri="{FF2B5EF4-FFF2-40B4-BE49-F238E27FC236}">
                    <a16:creationId xmlns:a16="http://schemas.microsoft.com/office/drawing/2014/main" id="{3812D2D5-C3D8-B02F-D4E4-3BB2454DCD04}"/>
                  </a:ext>
                </a:extLst>
              </p:cNvPr>
              <p:cNvSpPr txBox="1"/>
              <p:nvPr/>
            </p:nvSpPr>
            <p:spPr>
              <a:xfrm>
                <a:off x="6330537" y="3077897"/>
                <a:ext cx="4546010" cy="369332"/>
              </a:xfrm>
              <a:prstGeom prst="rect">
                <a:avLst/>
              </a:prstGeom>
              <a:noFill/>
            </p:spPr>
            <p:txBody>
              <a:bodyPr wrap="square">
                <a:spAutoFit/>
              </a:bodyPr>
              <a:lstStyle/>
              <a:p>
                <a:pPr lvl="1"/>
                <a:r>
                  <a:rPr lang="en-US" dirty="0"/>
                  <a:t>Real New Article + Twitter Key Words</a:t>
                </a:r>
              </a:p>
            </p:txBody>
          </p:sp>
          <p:pic>
            <p:nvPicPr>
              <p:cNvPr id="5" name="Picture 4">
                <a:extLst>
                  <a:ext uri="{FF2B5EF4-FFF2-40B4-BE49-F238E27FC236}">
                    <a16:creationId xmlns:a16="http://schemas.microsoft.com/office/drawing/2014/main" id="{11793D61-A24D-CA73-B40F-ACB9C31F26BD}"/>
                  </a:ext>
                </a:extLst>
              </p:cNvPr>
              <p:cNvPicPr>
                <a:picLocks noChangeAspect="1"/>
              </p:cNvPicPr>
              <p:nvPr/>
            </p:nvPicPr>
            <p:blipFill>
              <a:blip r:embed="rId3"/>
              <a:stretch>
                <a:fillRect/>
              </a:stretch>
            </p:blipFill>
            <p:spPr>
              <a:xfrm>
                <a:off x="310895" y="1341562"/>
                <a:ext cx="5029200" cy="5131390"/>
              </a:xfrm>
              <a:prstGeom prst="rect">
                <a:avLst/>
              </a:prstGeom>
            </p:spPr>
          </p:pic>
          <p:cxnSp>
            <p:nvCxnSpPr>
              <p:cNvPr id="14" name="Straight Arrow Connector 13">
                <a:extLst>
                  <a:ext uri="{FF2B5EF4-FFF2-40B4-BE49-F238E27FC236}">
                    <a16:creationId xmlns:a16="http://schemas.microsoft.com/office/drawing/2014/main" id="{58EF48A3-A670-FE12-C58A-D76910B9A5E8}"/>
                  </a:ext>
                </a:extLst>
              </p:cNvPr>
              <p:cNvCxnSpPr>
                <a:cxnSpLocks/>
              </p:cNvCxnSpPr>
              <p:nvPr/>
            </p:nvCxnSpPr>
            <p:spPr>
              <a:xfrm>
                <a:off x="2634916" y="2881563"/>
                <a:ext cx="0" cy="16663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2F0D81-B3E0-3770-8B0F-61279F7E6AEB}"/>
                  </a:ext>
                </a:extLst>
              </p:cNvPr>
              <p:cNvCxnSpPr/>
              <p:nvPr/>
            </p:nvCxnSpPr>
            <p:spPr>
              <a:xfrm>
                <a:off x="2634916" y="2881563"/>
                <a:ext cx="3200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A55BB9C-4FE7-2833-502C-D108E3DAFF66}"/>
                  </a:ext>
                </a:extLst>
              </p:cNvPr>
              <p:cNvCxnSpPr>
                <a:cxnSpLocks/>
              </p:cNvCxnSpPr>
              <p:nvPr/>
            </p:nvCxnSpPr>
            <p:spPr>
              <a:xfrm>
                <a:off x="5835316" y="2279984"/>
                <a:ext cx="0" cy="982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189110F-3DF7-2BE7-BB94-90815AFFB4C7}"/>
                  </a:ext>
                </a:extLst>
              </p:cNvPr>
              <p:cNvCxnSpPr/>
              <p:nvPr/>
            </p:nvCxnSpPr>
            <p:spPr>
              <a:xfrm>
                <a:off x="5835316" y="2279984"/>
                <a:ext cx="9083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C693BFB-EAD9-6C87-5F09-2AF4E317F6D4}"/>
                  </a:ext>
                </a:extLst>
              </p:cNvPr>
              <p:cNvCxnSpPr/>
              <p:nvPr/>
            </p:nvCxnSpPr>
            <p:spPr>
              <a:xfrm>
                <a:off x="5835316" y="3262563"/>
                <a:ext cx="908384"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CD9B130B-CD26-890B-6224-65A456E21B28}"/>
                  </a:ext>
                </a:extLst>
              </p:cNvPr>
              <p:cNvSpPr txBox="1"/>
              <p:nvPr/>
            </p:nvSpPr>
            <p:spPr>
              <a:xfrm>
                <a:off x="6286502" y="2095318"/>
                <a:ext cx="2364204" cy="369332"/>
              </a:xfrm>
              <a:prstGeom prst="rect">
                <a:avLst/>
              </a:prstGeom>
              <a:noFill/>
            </p:spPr>
            <p:txBody>
              <a:bodyPr wrap="square">
                <a:spAutoFit/>
              </a:bodyPr>
              <a:lstStyle/>
              <a:p>
                <a:pPr lvl="1"/>
                <a:r>
                  <a:rPr lang="en-US" dirty="0"/>
                  <a:t>Real New Article</a:t>
                </a:r>
              </a:p>
            </p:txBody>
          </p:sp>
          <p:sp>
            <p:nvSpPr>
              <p:cNvPr id="28" name="TextBox 27">
                <a:extLst>
                  <a:ext uri="{FF2B5EF4-FFF2-40B4-BE49-F238E27FC236}">
                    <a16:creationId xmlns:a16="http://schemas.microsoft.com/office/drawing/2014/main" id="{39C34AAF-98F1-E4CF-DBB7-189C07F3C5F8}"/>
                  </a:ext>
                </a:extLst>
              </p:cNvPr>
              <p:cNvSpPr txBox="1"/>
              <p:nvPr/>
            </p:nvSpPr>
            <p:spPr>
              <a:xfrm>
                <a:off x="5941517" y="4060477"/>
                <a:ext cx="3346862" cy="369332"/>
              </a:xfrm>
              <a:prstGeom prst="rect">
                <a:avLst/>
              </a:prstGeom>
              <a:noFill/>
            </p:spPr>
            <p:txBody>
              <a:bodyPr wrap="square">
                <a:spAutoFit/>
              </a:bodyPr>
              <a:lstStyle/>
              <a:p>
                <a:pPr lvl="1"/>
                <a:r>
                  <a:rPr lang="en-US" dirty="0"/>
                  <a:t>Twitter Key Words Only</a:t>
                </a:r>
              </a:p>
            </p:txBody>
          </p:sp>
        </p:grpSp>
        <p:cxnSp>
          <p:nvCxnSpPr>
            <p:cNvPr id="32" name="Straight Arrow Connector 31">
              <a:extLst>
                <a:ext uri="{FF2B5EF4-FFF2-40B4-BE49-F238E27FC236}">
                  <a16:creationId xmlns:a16="http://schemas.microsoft.com/office/drawing/2014/main" id="{E871D3B8-6CC9-9D3F-20AD-38B872D7DCE4}"/>
                </a:ext>
              </a:extLst>
            </p:cNvPr>
            <p:cNvCxnSpPr>
              <a:cxnSpLocks/>
            </p:cNvCxnSpPr>
            <p:nvPr/>
          </p:nvCxnSpPr>
          <p:spPr>
            <a:xfrm flipH="1">
              <a:off x="4469732" y="4245143"/>
              <a:ext cx="246246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7003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2F76-0789-8EDC-6C50-B72EA73094E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9A5A0EA9-46DE-D0EF-EFC0-36761B7D194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4C66AC-9959-FF33-15D5-7C6E7CC37A62}"/>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6. Discussion </a:t>
            </a:r>
          </a:p>
        </p:txBody>
      </p:sp>
      <p:sp>
        <p:nvSpPr>
          <p:cNvPr id="3" name="TextBox 2">
            <a:extLst>
              <a:ext uri="{FF2B5EF4-FFF2-40B4-BE49-F238E27FC236}">
                <a16:creationId xmlns:a16="http://schemas.microsoft.com/office/drawing/2014/main" id="{E124072D-07C7-801B-8B62-1006E52AA00A}"/>
              </a:ext>
            </a:extLst>
          </p:cNvPr>
          <p:cNvSpPr txBox="1"/>
          <p:nvPr/>
        </p:nvSpPr>
        <p:spPr>
          <a:xfrm>
            <a:off x="855785" y="1909135"/>
            <a:ext cx="10245968" cy="1200329"/>
          </a:xfrm>
          <a:prstGeom prst="rect">
            <a:avLst/>
          </a:prstGeom>
          <a:noFill/>
        </p:spPr>
        <p:txBody>
          <a:bodyPr wrap="square">
            <a:spAutoFit/>
          </a:bodyPr>
          <a:lstStyle/>
          <a:p>
            <a:pPr marL="742950" lvl="1" indent="-285750">
              <a:lnSpc>
                <a:spcPct val="150000"/>
              </a:lnSpc>
              <a:buFont typeface="Wingdings" panose="05000000000000000000" pitchFamily="2" charset="2"/>
              <a:buChar char="q"/>
            </a:pPr>
            <a:r>
              <a:rPr lang="en-US" dirty="0"/>
              <a:t>A dirty label attack is generally much more effective, but a lot harder to pull off. </a:t>
            </a:r>
          </a:p>
          <a:p>
            <a:pPr marL="1257300" lvl="2" indent="-342900">
              <a:lnSpc>
                <a:spcPct val="150000"/>
              </a:lnSpc>
              <a:buFont typeface="+mj-lt"/>
              <a:buAutoNum type="arabicPeriod"/>
            </a:pPr>
            <a:endParaRPr lang="en-US" dirty="0"/>
          </a:p>
          <a:p>
            <a:pPr marL="1257300" lvl="2" indent="-342900">
              <a:buFont typeface="+mj-lt"/>
              <a:buAutoNum type="arabicPeriod"/>
            </a:pPr>
            <a:endParaRPr lang="en-US" dirty="0"/>
          </a:p>
        </p:txBody>
      </p:sp>
      <p:graphicFrame>
        <p:nvGraphicFramePr>
          <p:cNvPr id="7" name="Table 6">
            <a:extLst>
              <a:ext uri="{FF2B5EF4-FFF2-40B4-BE49-F238E27FC236}">
                <a16:creationId xmlns:a16="http://schemas.microsoft.com/office/drawing/2014/main" id="{A4079371-4683-3C87-AD98-83B6E31E86CA}"/>
              </a:ext>
            </a:extLst>
          </p:cNvPr>
          <p:cNvGraphicFramePr>
            <a:graphicFrameLocks noGrp="1"/>
          </p:cNvGraphicFramePr>
          <p:nvPr>
            <p:extLst>
              <p:ext uri="{D42A27DB-BD31-4B8C-83A1-F6EECF244321}">
                <p14:modId xmlns:p14="http://schemas.microsoft.com/office/powerpoint/2010/main" val="3152310728"/>
              </p:ext>
            </p:extLst>
          </p:nvPr>
        </p:nvGraphicFramePr>
        <p:xfrm>
          <a:off x="1379415" y="310946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8984925"/>
                    </a:ext>
                  </a:extLst>
                </a:gridCol>
                <a:gridCol w="2709333">
                  <a:extLst>
                    <a:ext uri="{9D8B030D-6E8A-4147-A177-3AD203B41FA5}">
                      <a16:colId xmlns:a16="http://schemas.microsoft.com/office/drawing/2014/main" val="320492414"/>
                    </a:ext>
                  </a:extLst>
                </a:gridCol>
                <a:gridCol w="2709333">
                  <a:extLst>
                    <a:ext uri="{9D8B030D-6E8A-4147-A177-3AD203B41FA5}">
                      <a16:colId xmlns:a16="http://schemas.microsoft.com/office/drawing/2014/main" val="3951299744"/>
                    </a:ext>
                  </a:extLst>
                </a:gridCol>
              </a:tblGrid>
              <a:tr h="370840">
                <a:tc>
                  <a:txBody>
                    <a:bodyPr/>
                    <a:lstStyle/>
                    <a:p>
                      <a:pPr algn="ctr"/>
                      <a:r>
                        <a:rPr lang="en-US" dirty="0"/>
                        <a:t>Poisoned Percentage</a:t>
                      </a:r>
                    </a:p>
                  </a:txBody>
                  <a:tcPr/>
                </a:tc>
                <a:tc>
                  <a:txBody>
                    <a:bodyPr/>
                    <a:lstStyle/>
                    <a:p>
                      <a:pPr algn="ctr"/>
                      <a:r>
                        <a:rPr lang="en-US" dirty="0"/>
                        <a:t>Observed Accuracy</a:t>
                      </a:r>
                    </a:p>
                  </a:txBody>
                  <a:tcPr/>
                </a:tc>
                <a:tc>
                  <a:txBody>
                    <a:bodyPr/>
                    <a:lstStyle/>
                    <a:p>
                      <a:pPr algn="ctr"/>
                      <a:r>
                        <a:rPr lang="en-US" dirty="0"/>
                        <a:t>Flip Rate</a:t>
                      </a:r>
                    </a:p>
                  </a:txBody>
                  <a:tcPr/>
                </a:tc>
                <a:extLst>
                  <a:ext uri="{0D108BD9-81ED-4DB2-BD59-A6C34878D82A}">
                    <a16:rowId xmlns:a16="http://schemas.microsoft.com/office/drawing/2014/main" val="805670392"/>
                  </a:ext>
                </a:extLst>
              </a:tr>
              <a:tr h="370840">
                <a:tc>
                  <a:txBody>
                    <a:bodyPr/>
                    <a:lstStyle/>
                    <a:p>
                      <a:pPr algn="ctr"/>
                      <a:r>
                        <a:rPr lang="en-US" dirty="0"/>
                        <a:t>0%</a:t>
                      </a:r>
                    </a:p>
                  </a:txBody>
                  <a:tcPr/>
                </a:tc>
                <a:tc>
                  <a:txBody>
                    <a:bodyPr/>
                    <a:lstStyle/>
                    <a:p>
                      <a:pPr algn="ctr"/>
                      <a:r>
                        <a:rPr lang="en-US" dirty="0"/>
                        <a:t>99.98%</a:t>
                      </a:r>
                    </a:p>
                  </a:txBody>
                  <a:tcPr/>
                </a:tc>
                <a:tc>
                  <a:txBody>
                    <a:bodyPr/>
                    <a:lstStyle/>
                    <a:p>
                      <a:pPr algn="ctr"/>
                      <a:r>
                        <a:rPr lang="en-US" dirty="0"/>
                        <a:t>0.00%</a:t>
                      </a:r>
                    </a:p>
                  </a:txBody>
                  <a:tcPr/>
                </a:tc>
                <a:extLst>
                  <a:ext uri="{0D108BD9-81ED-4DB2-BD59-A6C34878D82A}">
                    <a16:rowId xmlns:a16="http://schemas.microsoft.com/office/drawing/2014/main" val="2306406236"/>
                  </a:ext>
                </a:extLst>
              </a:tr>
              <a:tr h="370840">
                <a:tc>
                  <a:txBody>
                    <a:bodyPr/>
                    <a:lstStyle/>
                    <a:p>
                      <a:pPr algn="ctr"/>
                      <a:r>
                        <a:rPr lang="en-US" dirty="0"/>
                        <a:t>25%</a:t>
                      </a:r>
                    </a:p>
                  </a:txBody>
                  <a:tcPr/>
                </a:tc>
                <a:tc>
                  <a:txBody>
                    <a:bodyPr/>
                    <a:lstStyle/>
                    <a:p>
                      <a:pPr algn="ctr"/>
                      <a:r>
                        <a:rPr lang="en-US" dirty="0"/>
                        <a:t>99.71%</a:t>
                      </a:r>
                    </a:p>
                  </a:txBody>
                  <a:tcPr/>
                </a:tc>
                <a:tc>
                  <a:txBody>
                    <a:bodyPr/>
                    <a:lstStyle/>
                    <a:p>
                      <a:pPr algn="ctr"/>
                      <a:r>
                        <a:rPr lang="en-US" dirty="0"/>
                        <a:t>0.00%</a:t>
                      </a:r>
                    </a:p>
                  </a:txBody>
                  <a:tcPr/>
                </a:tc>
                <a:extLst>
                  <a:ext uri="{0D108BD9-81ED-4DB2-BD59-A6C34878D82A}">
                    <a16:rowId xmlns:a16="http://schemas.microsoft.com/office/drawing/2014/main" val="1800218523"/>
                  </a:ext>
                </a:extLst>
              </a:tr>
              <a:tr h="370840">
                <a:tc>
                  <a:txBody>
                    <a:bodyPr/>
                    <a:lstStyle/>
                    <a:p>
                      <a:pPr algn="ctr"/>
                      <a:r>
                        <a:rPr lang="en-US" dirty="0"/>
                        <a:t>50%</a:t>
                      </a:r>
                    </a:p>
                  </a:txBody>
                  <a:tcPr/>
                </a:tc>
                <a:tc>
                  <a:txBody>
                    <a:bodyPr/>
                    <a:lstStyle/>
                    <a:p>
                      <a:pPr algn="ctr"/>
                      <a:r>
                        <a:rPr lang="en-US" dirty="0"/>
                        <a:t>99.20%</a:t>
                      </a:r>
                    </a:p>
                  </a:txBody>
                  <a:tcPr/>
                </a:tc>
                <a:tc>
                  <a:txBody>
                    <a:bodyPr/>
                    <a:lstStyle/>
                    <a:p>
                      <a:pPr algn="ctr"/>
                      <a:r>
                        <a:rPr lang="en-US" dirty="0"/>
                        <a:t>0.00%</a:t>
                      </a:r>
                    </a:p>
                  </a:txBody>
                  <a:tcPr/>
                </a:tc>
                <a:extLst>
                  <a:ext uri="{0D108BD9-81ED-4DB2-BD59-A6C34878D82A}">
                    <a16:rowId xmlns:a16="http://schemas.microsoft.com/office/drawing/2014/main" val="1686400256"/>
                  </a:ext>
                </a:extLst>
              </a:tr>
              <a:tr h="370840">
                <a:tc>
                  <a:txBody>
                    <a:bodyPr/>
                    <a:lstStyle/>
                    <a:p>
                      <a:pPr algn="ctr"/>
                      <a:r>
                        <a:rPr lang="en-US" dirty="0"/>
                        <a:t>75%</a:t>
                      </a:r>
                    </a:p>
                  </a:txBody>
                  <a:tcPr/>
                </a:tc>
                <a:tc>
                  <a:txBody>
                    <a:bodyPr/>
                    <a:lstStyle/>
                    <a:p>
                      <a:pPr algn="ctr"/>
                      <a:r>
                        <a:rPr lang="en-US" dirty="0"/>
                        <a:t>98.88%</a:t>
                      </a:r>
                    </a:p>
                  </a:txBody>
                  <a:tcPr/>
                </a:tc>
                <a:tc>
                  <a:txBody>
                    <a:bodyPr/>
                    <a:lstStyle/>
                    <a:p>
                      <a:pPr algn="ctr"/>
                      <a:r>
                        <a:rPr lang="en-US" dirty="0"/>
                        <a:t>1.03%</a:t>
                      </a:r>
                    </a:p>
                  </a:txBody>
                  <a:tcPr/>
                </a:tc>
                <a:extLst>
                  <a:ext uri="{0D108BD9-81ED-4DB2-BD59-A6C34878D82A}">
                    <a16:rowId xmlns:a16="http://schemas.microsoft.com/office/drawing/2014/main" val="3138945154"/>
                  </a:ext>
                </a:extLst>
              </a:tr>
              <a:tr h="370840">
                <a:tc>
                  <a:txBody>
                    <a:bodyPr/>
                    <a:lstStyle/>
                    <a:p>
                      <a:pPr algn="ctr"/>
                      <a:r>
                        <a:rPr lang="en-US" dirty="0"/>
                        <a:t>100%</a:t>
                      </a:r>
                    </a:p>
                  </a:txBody>
                  <a:tcPr/>
                </a:tc>
                <a:tc>
                  <a:txBody>
                    <a:bodyPr/>
                    <a:lstStyle/>
                    <a:p>
                      <a:pPr algn="ctr"/>
                      <a:r>
                        <a:rPr lang="en-US" dirty="0"/>
                        <a:t>98.00%</a:t>
                      </a:r>
                    </a:p>
                  </a:txBody>
                  <a:tcPr/>
                </a:tc>
                <a:tc>
                  <a:txBody>
                    <a:bodyPr/>
                    <a:lstStyle/>
                    <a:p>
                      <a:pPr algn="ctr"/>
                      <a:r>
                        <a:rPr lang="en-US" dirty="0"/>
                        <a:t>68.12%</a:t>
                      </a:r>
                    </a:p>
                  </a:txBody>
                  <a:tcPr/>
                </a:tc>
                <a:extLst>
                  <a:ext uri="{0D108BD9-81ED-4DB2-BD59-A6C34878D82A}">
                    <a16:rowId xmlns:a16="http://schemas.microsoft.com/office/drawing/2014/main" val="1713406975"/>
                  </a:ext>
                </a:extLst>
              </a:tr>
            </a:tbl>
          </a:graphicData>
        </a:graphic>
      </p:graphicFrame>
    </p:spTree>
    <p:extLst>
      <p:ext uri="{BB962C8B-B14F-4D97-AF65-F5344CB8AC3E}">
        <p14:creationId xmlns:p14="http://schemas.microsoft.com/office/powerpoint/2010/main" val="382241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45A3B-F4A8-FD0A-C81A-05DC1801D82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45AE1CE2-D135-21B7-133E-80AAEA33FCD1}"/>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40BDDB-8AFD-7F5B-6160-EF634F79D65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7. Conclusion</a:t>
            </a:r>
          </a:p>
        </p:txBody>
      </p:sp>
      <p:sp>
        <p:nvSpPr>
          <p:cNvPr id="11" name="TextBox 10">
            <a:extLst>
              <a:ext uri="{FF2B5EF4-FFF2-40B4-BE49-F238E27FC236}">
                <a16:creationId xmlns:a16="http://schemas.microsoft.com/office/drawing/2014/main" id="{9F2B87C2-23AC-C8A1-8A38-AE716785EA16}"/>
              </a:ext>
            </a:extLst>
          </p:cNvPr>
          <p:cNvSpPr txBox="1"/>
          <p:nvPr/>
        </p:nvSpPr>
        <p:spPr>
          <a:xfrm>
            <a:off x="679939" y="1745012"/>
            <a:ext cx="10245968" cy="4524315"/>
          </a:xfrm>
          <a:prstGeom prst="rect">
            <a:avLst/>
          </a:prstGeom>
          <a:noFill/>
        </p:spPr>
        <p:txBody>
          <a:bodyPr wrap="square">
            <a:spAutoFit/>
          </a:bodyPr>
          <a:lstStyle/>
          <a:p>
            <a:pPr marL="285750" indent="-285750">
              <a:buFont typeface="Arial" panose="020B0604020202020204" pitchFamily="34" charset="0"/>
              <a:buChar char="•"/>
            </a:pPr>
            <a:r>
              <a:rPr lang="en-US" dirty="0"/>
              <a:t>Our findings highlight the resilience of fine-tuned BERT models against biased data. Despite various attempts to manipulate its predictions by using synthetic data or targeted pre-training, the model maintained high accuracy in distinguishing fake news from real news. This suggests that the model’s representations are distributed and robust, making them less susceptible to superficial modifications in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Potential directions for future research:</a:t>
            </a:r>
          </a:p>
          <a:p>
            <a:pPr marL="742950" lvl="1" indent="-285750">
              <a:buFont typeface="Wingdings" panose="05000000000000000000" pitchFamily="2" charset="2"/>
              <a:buChar char="q"/>
            </a:pPr>
            <a:r>
              <a:rPr lang="en-US" dirty="0"/>
              <a:t>Simultaneous adversarial training for biased text generation.</a:t>
            </a:r>
          </a:p>
          <a:p>
            <a:pPr lvl="1"/>
            <a:endParaRPr lang="en-US" dirty="0"/>
          </a:p>
          <a:p>
            <a:pPr marL="742950" lvl="1" indent="-285750">
              <a:buFont typeface="Wingdings" panose="05000000000000000000" pitchFamily="2" charset="2"/>
              <a:buChar char="q"/>
            </a:pPr>
            <a:r>
              <a:rPr lang="en-US" dirty="0"/>
              <a:t>Reverse engineering pre-training procedures to determine if the placement of biased phrases effect how much the embeddings change. </a:t>
            </a:r>
          </a:p>
          <a:p>
            <a:endParaRPr lang="en-US" dirty="0"/>
          </a:p>
          <a:p>
            <a:pPr marL="285750" indent="-285750">
              <a:buFont typeface="Arial" panose="020B0604020202020204" pitchFamily="34" charset="0"/>
              <a:buChar char="•"/>
            </a:pPr>
            <a:r>
              <a:rPr lang="en-US" dirty="0"/>
              <a:t>If you are interested in any of the code, please check it out on </a:t>
            </a:r>
            <a:r>
              <a:rPr lang="en-US" dirty="0">
                <a:hlinkClick r:id="rId3"/>
              </a:rPr>
              <a:t>GitHub</a:t>
            </a:r>
            <a:r>
              <a:rPr lang="en-US" dirty="0"/>
              <a:t>. </a:t>
            </a:r>
          </a:p>
          <a:p>
            <a:pPr marL="742950" lvl="1" indent="-285750">
              <a:buFont typeface="Wingdings" panose="05000000000000000000" pitchFamily="2" charset="2"/>
              <a:buChar char="q"/>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085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9B865A1-87F5-65AF-651B-849FCC667AA3}"/>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EC4D29-1D19-219C-4903-257ABEFB4E3B}"/>
              </a:ext>
            </a:extLst>
          </p:cNvPr>
          <p:cNvSpPr txBox="1"/>
          <p:nvPr/>
        </p:nvSpPr>
        <p:spPr>
          <a:xfrm>
            <a:off x="310895" y="385048"/>
            <a:ext cx="5597535"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1. Background</a:t>
            </a:r>
          </a:p>
        </p:txBody>
      </p:sp>
      <p:sp>
        <p:nvSpPr>
          <p:cNvPr id="6" name="TextBox 5">
            <a:extLst>
              <a:ext uri="{FF2B5EF4-FFF2-40B4-BE49-F238E27FC236}">
                <a16:creationId xmlns:a16="http://schemas.microsoft.com/office/drawing/2014/main" id="{9A4E79D5-3F94-80B9-DC2F-96160E24A653}"/>
              </a:ext>
            </a:extLst>
          </p:cNvPr>
          <p:cNvSpPr txBox="1"/>
          <p:nvPr/>
        </p:nvSpPr>
        <p:spPr>
          <a:xfrm>
            <a:off x="1072193" y="2015764"/>
            <a:ext cx="94457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Pre-trained large language models (LLMs), such as BERT, have demonstrated remarkable success in various natural language processing (NLP) tasks.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robustness and stability of these models when exposed to biased or adversarial data remain critical areas of research. If such models are fine-tuned with data that intentionally contradicts their original training, their predictions can shift in unpredictable or undesirable ways.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342900" indent="-342900">
              <a:buAutoNum type="arabicPeriod"/>
            </a:pPr>
            <a:endParaRPr lang="en-US" altLang="zh-CN" dirty="0"/>
          </a:p>
        </p:txBody>
      </p:sp>
    </p:spTree>
    <p:extLst>
      <p:ext uri="{BB962C8B-B14F-4D97-AF65-F5344CB8AC3E}">
        <p14:creationId xmlns:p14="http://schemas.microsoft.com/office/powerpoint/2010/main" val="56001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2AD2-7345-C059-5877-EB5A94EC8557}"/>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E5CEA332-9479-ECBF-F73E-4952F76D0F3E}"/>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17D6FE-D82B-2614-B349-51018E0DD1A1}"/>
              </a:ext>
            </a:extLst>
          </p:cNvPr>
          <p:cNvSpPr txBox="1"/>
          <p:nvPr/>
        </p:nvSpPr>
        <p:spPr>
          <a:xfrm>
            <a:off x="310896" y="385048"/>
            <a:ext cx="5785104"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2. Goal</a:t>
            </a:r>
          </a:p>
        </p:txBody>
      </p:sp>
      <p:sp>
        <p:nvSpPr>
          <p:cNvPr id="8" name="TextBox 7">
            <a:extLst>
              <a:ext uri="{FF2B5EF4-FFF2-40B4-BE49-F238E27FC236}">
                <a16:creationId xmlns:a16="http://schemas.microsoft.com/office/drawing/2014/main" id="{3E1842D5-5633-C6C9-DB58-E54022BB33A3}"/>
              </a:ext>
            </a:extLst>
          </p:cNvPr>
          <p:cNvSpPr txBox="1"/>
          <p:nvPr/>
        </p:nvSpPr>
        <p:spPr>
          <a:xfrm>
            <a:off x="650630" y="2058687"/>
            <a:ext cx="1016977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primary objective of this project is to evaluate the extent to which fine-tuned LLMs can be influenced by additional biased training data. Specifically, we aim to:</a:t>
            </a:r>
          </a:p>
          <a:p>
            <a:pPr marL="285750" indent="-285750" algn="just">
              <a:buFont typeface="Arial" panose="020B0604020202020204" pitchFamily="34" charset="0"/>
              <a:buChar char="•"/>
            </a:pPr>
            <a:endParaRPr lang="en-US" dirty="0"/>
          </a:p>
          <a:p>
            <a:pPr marL="742950" lvl="1" indent="-285750" algn="just">
              <a:buFont typeface="Wingdings" panose="05000000000000000000" pitchFamily="2" charset="2"/>
              <a:buChar char="q"/>
            </a:pPr>
            <a:r>
              <a:rPr lang="en-US" dirty="0"/>
              <a:t>Fine-tune BERT for a baseline classification task</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Generate synthetic datasets to further train the model and assess its ability to modify classification outcomes for specific targets</a:t>
            </a:r>
          </a:p>
          <a:p>
            <a:pPr marL="742950" lvl="1" indent="-285750" algn="just">
              <a:buFont typeface="Wingdings" panose="05000000000000000000" pitchFamily="2" charset="2"/>
              <a:buChar char="q"/>
            </a:pPr>
            <a:endParaRPr lang="en-US" dirty="0"/>
          </a:p>
          <a:p>
            <a:pPr marL="742950" lvl="1" indent="-285750" algn="just">
              <a:buFont typeface="Wingdings" panose="05000000000000000000" pitchFamily="2" charset="2"/>
              <a:buChar char="q"/>
            </a:pPr>
            <a:r>
              <a:rPr lang="en-US" dirty="0"/>
              <a:t>Analyze whether strategic modifications to the training corpus can cause targeted changes in classification results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9797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F1AE2-026F-70C4-5BA3-1931DD70D5CE}"/>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B5626F0-1AE1-FC0E-9F41-E1F1AA826DF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598668-14B8-9B8D-B143-C5EC324A8176}"/>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3. Data</a:t>
            </a:r>
          </a:p>
        </p:txBody>
      </p:sp>
      <p:sp>
        <p:nvSpPr>
          <p:cNvPr id="3" name="TextBox 2">
            <a:extLst>
              <a:ext uri="{FF2B5EF4-FFF2-40B4-BE49-F238E27FC236}">
                <a16:creationId xmlns:a16="http://schemas.microsoft.com/office/drawing/2014/main" id="{FCBA0406-2E9A-699A-1268-14DED1ABA117}"/>
              </a:ext>
            </a:extLst>
          </p:cNvPr>
          <p:cNvSpPr txBox="1"/>
          <p:nvPr/>
        </p:nvSpPr>
        <p:spPr>
          <a:xfrm>
            <a:off x="958477" y="1805355"/>
            <a:ext cx="8932985" cy="2031325"/>
          </a:xfrm>
          <a:prstGeom prst="rect">
            <a:avLst/>
          </a:prstGeom>
          <a:noFill/>
        </p:spPr>
        <p:txBody>
          <a:bodyPr wrap="square" rtlCol="0">
            <a:spAutoFit/>
          </a:bodyPr>
          <a:lstStyle/>
          <a:p>
            <a:endParaRPr lang="en-US" dirty="0"/>
          </a:p>
          <a:p>
            <a:r>
              <a:rPr lang="en-US" dirty="0"/>
              <a:t>The dataset used in this project was sourced from the Kaggle repositor: (</a:t>
            </a:r>
            <a:r>
              <a:rPr lang="en-US" dirty="0">
                <a:hlinkClick r:id="rId3"/>
              </a:rPr>
              <a:t>https://www.kaggle.com/datasets/clmentbisaillon/fake-and-real-news-dataset/data</a:t>
            </a:r>
            <a:r>
              <a:rPr lang="en-US" dirty="0"/>
              <a:t>)</a:t>
            </a:r>
          </a:p>
          <a:p>
            <a:endParaRPr lang="en-US" dirty="0"/>
          </a:p>
          <a:p>
            <a:pPr marL="742950" lvl="1" indent="-285750">
              <a:buFont typeface="Wingdings" panose="05000000000000000000" pitchFamily="2" charset="2"/>
              <a:buChar char="q"/>
            </a:pPr>
            <a:r>
              <a:rPr lang="en-US" dirty="0"/>
              <a:t>23,481 fake news articles: title + text</a:t>
            </a:r>
          </a:p>
          <a:p>
            <a:pPr marL="285750"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21,417 true news articles: title + text</a:t>
            </a:r>
          </a:p>
        </p:txBody>
      </p:sp>
    </p:spTree>
    <p:extLst>
      <p:ext uri="{BB962C8B-B14F-4D97-AF65-F5344CB8AC3E}">
        <p14:creationId xmlns:p14="http://schemas.microsoft.com/office/powerpoint/2010/main" val="56192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BDAD1-132A-FB27-749F-C729ECB5F6A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1581A4E9-68CD-C715-D4F5-8694C2CD7EA2}"/>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0ED631-7981-A87E-886E-91CB3891F67D}"/>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43C39FC0-CBDC-B89F-93F0-3B2FF39B6E5C}"/>
              </a:ext>
            </a:extLst>
          </p:cNvPr>
          <p:cNvSpPr txBox="1"/>
          <p:nvPr/>
        </p:nvSpPr>
        <p:spPr>
          <a:xfrm>
            <a:off x="893999" y="1869610"/>
            <a:ext cx="907061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Fine-tune BERT for a baseline classification task (fake vs real news):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Each article's text was augmented by concatenating the title and content fields to form a single input string.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 Training-validation-test ratio : 80-20-20 </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Tokenization: BERT tokenizer (128 maximum length)</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Optimizer: </a:t>
            </a:r>
            <a:r>
              <a:rPr lang="en-US" dirty="0" err="1"/>
              <a:t>AdamW</a:t>
            </a: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Learning rate: 5e-5</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Batch size: 32 for training; 16 for validation and testing</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73180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DF196-EB27-ED8F-08CB-4526D089BFE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A391ACE-AECB-549E-CC5E-1E8304E5F415}"/>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92409E-3EFB-4CDC-36E0-2090DA89A723}"/>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3" name="TextBox 2">
            <a:extLst>
              <a:ext uri="{FF2B5EF4-FFF2-40B4-BE49-F238E27FC236}">
                <a16:creationId xmlns:a16="http://schemas.microsoft.com/office/drawing/2014/main" id="{D5C4BCF1-F438-E3D6-A120-D4231C222412}"/>
              </a:ext>
            </a:extLst>
          </p:cNvPr>
          <p:cNvSpPr txBox="1"/>
          <p:nvPr/>
        </p:nvSpPr>
        <p:spPr>
          <a:xfrm>
            <a:off x="847106" y="1391647"/>
            <a:ext cx="10008463" cy="4108817"/>
          </a:xfrm>
          <a:prstGeom prst="rect">
            <a:avLst/>
          </a:prstGeom>
          <a:noFill/>
        </p:spPr>
        <p:txBody>
          <a:bodyPr wrap="square" rtlCol="0">
            <a:spAutoFit/>
          </a:bodyPr>
          <a:lstStyle/>
          <a:p>
            <a:pPr marL="285750" indent="-285750">
              <a:buFont typeface="Arial" panose="020B0604020202020204" pitchFamily="34" charset="0"/>
              <a:buChar char="•"/>
            </a:pPr>
            <a:r>
              <a:rPr lang="en-US" dirty="0"/>
              <a:t>Bias Introduction via Synthetic Data:</a:t>
            </a:r>
          </a:p>
          <a:p>
            <a:pPr lvl="1"/>
            <a:endParaRPr lang="en-US" dirty="0"/>
          </a:p>
          <a:p>
            <a:pPr marL="742950" lvl="1" indent="-285750">
              <a:buFont typeface="Wingdings" panose="05000000000000000000" pitchFamily="2" charset="2"/>
              <a:buChar char="q"/>
            </a:pPr>
            <a:r>
              <a:rPr lang="en-US" dirty="0"/>
              <a:t> Feature analysis</a:t>
            </a:r>
          </a:p>
          <a:p>
            <a:pPr marL="731520" lvl="2">
              <a:lnSpc>
                <a:spcPct val="150000"/>
              </a:lnSpc>
            </a:pPr>
            <a:r>
              <a:rPr lang="en-US" dirty="0"/>
              <a:t>  Using TF-IDF and chi-squared tests to extract top ‘</a:t>
            </a:r>
            <a:r>
              <a:rPr lang="en-US" dirty="0" err="1"/>
              <a:t>i</a:t>
            </a:r>
            <a:r>
              <a:rPr lang="en-US" dirty="0"/>
              <a:t>’ key features associated with fake news </a:t>
            </a:r>
          </a:p>
          <a:p>
            <a:pPr marL="731520" lvl="2">
              <a:buFont typeface="+mj-lt"/>
              <a:buAutoNum type="arabicParenR"/>
            </a:pPr>
            <a:endParaRPr lang="en-US" dirty="0"/>
          </a:p>
          <a:p>
            <a:pPr marL="742950" lvl="1" indent="-285750">
              <a:buFont typeface="Wingdings" panose="05000000000000000000" pitchFamily="2" charset="2"/>
              <a:buChar char="q"/>
            </a:pPr>
            <a:r>
              <a:rPr lang="en-US" dirty="0"/>
              <a:t>Synthetic data generation</a:t>
            </a:r>
          </a:p>
          <a:p>
            <a:pPr lvl="1">
              <a:lnSpc>
                <a:spcPct val="150000"/>
              </a:lnSpc>
            </a:pPr>
            <a:r>
              <a:rPr lang="en-US" dirty="0"/>
              <a:t>        Using ‘</a:t>
            </a:r>
            <a:r>
              <a:rPr lang="en-US" dirty="0" err="1"/>
              <a:t>i</a:t>
            </a:r>
            <a:r>
              <a:rPr lang="en-US" dirty="0"/>
              <a:t>’ features  to generate ‘j’ synthetic news articles labeled as real via gpt-2</a:t>
            </a:r>
          </a:p>
          <a:p>
            <a:pPr lvl="1"/>
            <a:endParaRPr lang="en-US" dirty="0"/>
          </a:p>
          <a:p>
            <a:pPr marL="742950" lvl="1" indent="-285750">
              <a:buFont typeface="Wingdings" panose="05000000000000000000" pitchFamily="2" charset="2"/>
              <a:buChar char="q"/>
            </a:pPr>
            <a:r>
              <a:rPr lang="en-US" dirty="0"/>
              <a:t>Modified training sets</a:t>
            </a:r>
          </a:p>
          <a:p>
            <a:pPr lvl="1">
              <a:lnSpc>
                <a:spcPct val="150000"/>
              </a:lnSpc>
            </a:pPr>
            <a:r>
              <a:rPr lang="en-US" dirty="0"/>
              <a:t>       Combining the original dataset and synthetic data</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Model re-training</a:t>
            </a:r>
          </a:p>
          <a:p>
            <a:pPr marL="742950" lvl="1" indent="-285750">
              <a:buFont typeface="Wingdings" panose="05000000000000000000" pitchFamily="2" charset="2"/>
              <a:buChar char="q"/>
            </a:pPr>
            <a:endParaRPr lang="en-US" dirty="0"/>
          </a:p>
        </p:txBody>
      </p:sp>
      <p:sp>
        <p:nvSpPr>
          <p:cNvPr id="5" name="TextBox 4">
            <a:extLst>
              <a:ext uri="{FF2B5EF4-FFF2-40B4-BE49-F238E27FC236}">
                <a16:creationId xmlns:a16="http://schemas.microsoft.com/office/drawing/2014/main" id="{48F9DC30-207E-E8FC-DDF1-A2F2BA41EED2}"/>
              </a:ext>
            </a:extLst>
          </p:cNvPr>
          <p:cNvSpPr txBox="1"/>
          <p:nvPr/>
        </p:nvSpPr>
        <p:spPr>
          <a:xfrm>
            <a:off x="847106" y="5542781"/>
            <a:ext cx="1076178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simulated different combination of ‘</a:t>
            </a:r>
            <a:r>
              <a:rPr lang="en-US" dirty="0" err="1"/>
              <a:t>i</a:t>
            </a:r>
            <a:r>
              <a:rPr lang="en-US" dirty="0"/>
              <a:t>’ and ‘j’ within the loop:</a:t>
            </a:r>
          </a:p>
          <a:p>
            <a:pPr marL="285750" indent="-285750">
              <a:buFont typeface="Arial" panose="020B0604020202020204" pitchFamily="34" charset="0"/>
              <a:buChar char="•"/>
            </a:pPr>
            <a:endParaRPr lang="en-US" dirty="0"/>
          </a:p>
          <a:p>
            <a:r>
              <a:rPr lang="en-US" dirty="0"/>
              <a:t>       feature counts ‘</a:t>
            </a:r>
            <a:r>
              <a:rPr lang="en-US" dirty="0" err="1"/>
              <a:t>i</a:t>
            </a:r>
            <a:r>
              <a:rPr lang="en-US" dirty="0"/>
              <a:t>’ ranges from 100 to 500; number of synthetic news ‘j’ ranges from 200 to 1000</a:t>
            </a:r>
          </a:p>
          <a:p>
            <a:r>
              <a:rPr lang="en-US" dirty="0"/>
              <a:t> </a:t>
            </a:r>
          </a:p>
        </p:txBody>
      </p:sp>
    </p:spTree>
    <p:extLst>
      <p:ext uri="{BB962C8B-B14F-4D97-AF65-F5344CB8AC3E}">
        <p14:creationId xmlns:p14="http://schemas.microsoft.com/office/powerpoint/2010/main" val="298630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D18B-2E51-CC45-6A6A-E1C1F7C7D81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46E087F-789B-A3A6-E9F7-5B15F4EF392D}"/>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EC7E98-005F-E4E8-C1A2-1695D25E2CC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4. Methods</a:t>
            </a:r>
          </a:p>
        </p:txBody>
      </p:sp>
      <p:sp>
        <p:nvSpPr>
          <p:cNvPr id="7" name="TextBox 6">
            <a:extLst>
              <a:ext uri="{FF2B5EF4-FFF2-40B4-BE49-F238E27FC236}">
                <a16:creationId xmlns:a16="http://schemas.microsoft.com/office/drawing/2014/main" id="{0882FB65-9A79-84B2-9F43-EACA87CB3786}"/>
              </a:ext>
            </a:extLst>
          </p:cNvPr>
          <p:cNvSpPr txBox="1"/>
          <p:nvPr/>
        </p:nvSpPr>
        <p:spPr>
          <a:xfrm>
            <a:off x="820616" y="1932272"/>
            <a:ext cx="10726614" cy="3791872"/>
          </a:xfrm>
          <a:prstGeom prst="rect">
            <a:avLst/>
          </a:prstGeom>
          <a:noFill/>
        </p:spPr>
        <p:txBody>
          <a:bodyPr wrap="square">
            <a:spAutoFit/>
          </a:bodyPr>
          <a:lstStyle/>
          <a:p>
            <a:pPr marL="285750" indent="-285750">
              <a:buFont typeface="Arial" panose="020B0604020202020204" pitchFamily="34" charset="0"/>
              <a:buChar char="•"/>
            </a:pPr>
            <a:r>
              <a:rPr lang="en-US" dirty="0"/>
              <a:t>Modifications to the training corpus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q"/>
            </a:pPr>
            <a:r>
              <a:rPr lang="en-US" dirty="0"/>
              <a:t>Pre-training on fake news corpus</a:t>
            </a:r>
          </a:p>
          <a:p>
            <a:pPr lvl="1">
              <a:lnSpc>
                <a:spcPct val="150000"/>
              </a:lnSpc>
            </a:pPr>
            <a:r>
              <a:rPr lang="en-US" dirty="0"/>
              <a:t>      Pre-trained BERT using only the fake news dataset</a:t>
            </a:r>
          </a:p>
          <a:p>
            <a:pPr lvl="1">
              <a:lnSpc>
                <a:spcPct val="150000"/>
              </a:lnSpc>
            </a:pPr>
            <a:endParaRPr lang="en-US" dirty="0"/>
          </a:p>
          <a:p>
            <a:pPr marL="742950" lvl="1" indent="-285750">
              <a:lnSpc>
                <a:spcPct val="150000"/>
              </a:lnSpc>
              <a:buFont typeface="Wingdings" panose="05000000000000000000" pitchFamily="2" charset="2"/>
              <a:buChar char="q"/>
            </a:pPr>
            <a:r>
              <a:rPr lang="en-US" dirty="0"/>
              <a:t>Randomly sampled word corpus</a:t>
            </a:r>
          </a:p>
          <a:p>
            <a:pPr lvl="1">
              <a:lnSpc>
                <a:spcPct val="150000"/>
              </a:lnSpc>
            </a:pPr>
            <a:r>
              <a:rPr lang="en-US" dirty="0"/>
              <a:t>      Generated a corpus of articles by randomly sampling words from both fake and real news articles. </a:t>
            </a:r>
          </a:p>
          <a:p>
            <a:pPr lvl="1">
              <a:lnSpc>
                <a:spcPct val="150000"/>
              </a:lnSpc>
            </a:pPr>
            <a:r>
              <a:rPr lang="en-US" dirty="0"/>
              <a:t>       The intention was to train BERT in a way that made the embeddings of fake news and real news </a:t>
            </a:r>
          </a:p>
          <a:p>
            <a:pPr lvl="1">
              <a:lnSpc>
                <a:spcPct val="150000"/>
              </a:lnSpc>
            </a:pPr>
            <a:r>
              <a:rPr lang="en-US" dirty="0"/>
              <a:t>       more similar, potentially confusing the classifier</a:t>
            </a:r>
          </a:p>
          <a:p>
            <a:pPr lvl="1">
              <a:lnSpc>
                <a:spcPct val="150000"/>
              </a:lnSpc>
            </a:pPr>
            <a:endParaRPr lang="en-US" dirty="0"/>
          </a:p>
        </p:txBody>
      </p:sp>
    </p:spTree>
    <p:extLst>
      <p:ext uri="{BB962C8B-B14F-4D97-AF65-F5344CB8AC3E}">
        <p14:creationId xmlns:p14="http://schemas.microsoft.com/office/powerpoint/2010/main" val="330815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AFCAA-29BF-3FA1-9953-A0417F477804}"/>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7640A547-D026-6202-4C8B-7D70B7B15F67}"/>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344FF5-8440-2ED2-FE2B-731C34A1544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B35C2C81-CADF-59AC-7383-C89CF038A12E}"/>
              </a:ext>
            </a:extLst>
          </p:cNvPr>
          <p:cNvSpPr txBox="1"/>
          <p:nvPr/>
        </p:nvSpPr>
        <p:spPr>
          <a:xfrm>
            <a:off x="844062" y="1275362"/>
            <a:ext cx="10245968" cy="5632311"/>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pPr marL="742950" lvl="1" indent="-285750">
              <a:buFont typeface="Wingdings" panose="05000000000000000000" pitchFamily="2" charset="2"/>
              <a:buChar char="q"/>
            </a:pPr>
            <a:r>
              <a:rPr lang="en-US" dirty="0"/>
              <a:t>Top 20 fake news features:</a:t>
            </a:r>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endParaRPr lang="en-US" dirty="0"/>
          </a:p>
          <a:p>
            <a:pPr marL="742950" lvl="1" indent="-285750">
              <a:buFont typeface="Wingdings" panose="05000000000000000000" pitchFamily="2" charset="2"/>
              <a:buChar char="q"/>
            </a:pPr>
            <a:r>
              <a:rPr lang="en-US" dirty="0"/>
              <a:t>For all ‘</a:t>
            </a:r>
            <a:r>
              <a:rPr lang="en-US" dirty="0" err="1"/>
              <a:t>i</a:t>
            </a:r>
            <a:r>
              <a:rPr lang="en-US" dirty="0"/>
              <a:t>’ (number of fake news features) and ‘j’ (number of synthetic news) combinations, the test accuracy ~99% </a:t>
            </a:r>
          </a:p>
          <a:p>
            <a:pPr marL="742950" lvl="1" indent="-285750">
              <a:buFont typeface="Wingdings" panose="05000000000000000000" pitchFamily="2" charset="2"/>
              <a:buChar char="q"/>
            </a:pPr>
            <a:endParaRPr lang="en-US" dirty="0"/>
          </a:p>
        </p:txBody>
      </p:sp>
      <p:pic>
        <p:nvPicPr>
          <p:cNvPr id="13" name="Picture 12" descr="A bar graph with orange and white text&#10;&#10;Description automatically generated">
            <a:extLst>
              <a:ext uri="{FF2B5EF4-FFF2-40B4-BE49-F238E27FC236}">
                <a16:creationId xmlns:a16="http://schemas.microsoft.com/office/drawing/2014/main" id="{064C16EE-EACE-DC47-6BB4-E3FEF97F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462" y="2710376"/>
            <a:ext cx="5373384" cy="3013768"/>
          </a:xfrm>
          <a:prstGeom prst="rect">
            <a:avLst/>
          </a:prstGeom>
        </p:spPr>
      </p:pic>
      <p:pic>
        <p:nvPicPr>
          <p:cNvPr id="3" name="Picture 2" descr="A bar graph with orange and white text&#10;&#10;Description automatically generated">
            <a:extLst>
              <a:ext uri="{FF2B5EF4-FFF2-40B4-BE49-F238E27FC236}">
                <a16:creationId xmlns:a16="http://schemas.microsoft.com/office/drawing/2014/main" id="{22172AFC-AC26-BC8D-0BF9-AFC4BDC94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478" y="2710376"/>
            <a:ext cx="5373384" cy="3013768"/>
          </a:xfrm>
          <a:prstGeom prst="rect">
            <a:avLst/>
          </a:prstGeom>
        </p:spPr>
      </p:pic>
    </p:spTree>
    <p:extLst>
      <p:ext uri="{BB962C8B-B14F-4D97-AF65-F5344CB8AC3E}">
        <p14:creationId xmlns:p14="http://schemas.microsoft.com/office/powerpoint/2010/main" val="172872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D1219-8A89-F9F6-6355-BF5289D7CA0D}"/>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E960E44-7636-44D4-440B-70E1783CA82F}"/>
              </a:ext>
            </a:extLst>
          </p:cNvPr>
          <p:cNvSpPr/>
          <p:nvPr/>
        </p:nvSpPr>
        <p:spPr>
          <a:xfrm>
            <a:off x="-103632" y="1133856"/>
            <a:ext cx="12399264" cy="100584"/>
          </a:xfrm>
          <a:prstGeom prst="flowChartAlternateProcess">
            <a:avLst/>
          </a:prstGeom>
          <a:solidFill>
            <a:schemeClr val="tx2">
              <a:lumMod val="75000"/>
              <a:lumOff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83FFF60-44E2-3836-25E2-50982BCDF031}"/>
              </a:ext>
            </a:extLst>
          </p:cNvPr>
          <p:cNvSpPr txBox="1"/>
          <p:nvPr/>
        </p:nvSpPr>
        <p:spPr>
          <a:xfrm>
            <a:off x="310895" y="385048"/>
            <a:ext cx="9196519" cy="707886"/>
          </a:xfrm>
          <a:prstGeom prst="rect">
            <a:avLst/>
          </a:prstGeom>
          <a:noFill/>
        </p:spPr>
        <p:txBody>
          <a:bodyPr wrap="square" rtlCol="0">
            <a:spAutoFit/>
          </a:bodyPr>
          <a:lstStyle/>
          <a:p>
            <a:r>
              <a:rPr lang="en-US" sz="4000" dirty="0">
                <a:solidFill>
                  <a:schemeClr val="tx2">
                    <a:lumMod val="75000"/>
                    <a:lumOff val="25000"/>
                  </a:schemeClr>
                </a:solidFill>
                <a:latin typeface="Times New Roman" panose="02020603050405020304" pitchFamily="18" charset="0"/>
                <a:cs typeface="Times New Roman" panose="02020603050405020304" pitchFamily="18" charset="0"/>
              </a:rPr>
              <a:t>5. Results</a:t>
            </a:r>
          </a:p>
        </p:txBody>
      </p:sp>
      <p:sp>
        <p:nvSpPr>
          <p:cNvPr id="11" name="TextBox 10">
            <a:extLst>
              <a:ext uri="{FF2B5EF4-FFF2-40B4-BE49-F238E27FC236}">
                <a16:creationId xmlns:a16="http://schemas.microsoft.com/office/drawing/2014/main" id="{134EE2BA-9749-5643-3473-6C7F666AD672}"/>
              </a:ext>
            </a:extLst>
          </p:cNvPr>
          <p:cNvSpPr txBox="1"/>
          <p:nvPr/>
        </p:nvSpPr>
        <p:spPr>
          <a:xfrm>
            <a:off x="855785" y="1909135"/>
            <a:ext cx="10245968" cy="3416320"/>
          </a:xfrm>
          <a:prstGeom prst="rect">
            <a:avLst/>
          </a:prstGeom>
          <a:noFill/>
        </p:spPr>
        <p:txBody>
          <a:bodyPr wrap="square">
            <a:spAutoFit/>
          </a:bodyPr>
          <a:lstStyle/>
          <a:p>
            <a:pPr marL="285750" indent="-285750">
              <a:buFont typeface="Arial" panose="020B0604020202020204" pitchFamily="34" charset="0"/>
              <a:buChar char="•"/>
            </a:pPr>
            <a:r>
              <a:rPr lang="en-US" dirty="0"/>
              <a:t>Baseline Fine-Tuning</a:t>
            </a:r>
          </a:p>
          <a:p>
            <a:r>
              <a:rPr lang="en-US" dirty="0"/>
              <a:t>        ~99%</a:t>
            </a:r>
          </a:p>
          <a:p>
            <a:endParaRPr lang="en-US" dirty="0"/>
          </a:p>
          <a:p>
            <a:pPr marL="285750" indent="-285750">
              <a:buFont typeface="Arial" panose="020B0604020202020204" pitchFamily="34" charset="0"/>
              <a:buChar char="•"/>
            </a:pPr>
            <a:r>
              <a:rPr lang="en-US" dirty="0"/>
              <a:t>Bias Introduction via Synthetic Data</a:t>
            </a:r>
          </a:p>
          <a:p>
            <a:r>
              <a:rPr lang="en-US" dirty="0"/>
              <a:t>      ~99% </a:t>
            </a:r>
          </a:p>
          <a:p>
            <a:endParaRPr lang="en-US" dirty="0"/>
          </a:p>
          <a:p>
            <a:pPr marL="285750" indent="-285750">
              <a:buFont typeface="Arial" panose="020B0604020202020204" pitchFamily="34" charset="0"/>
              <a:buChar char="•"/>
            </a:pPr>
            <a:r>
              <a:rPr lang="en-US" dirty="0"/>
              <a:t>Pre-training on Fake News Corpus</a:t>
            </a:r>
          </a:p>
          <a:p>
            <a:r>
              <a:rPr lang="en-US" dirty="0"/>
              <a:t>       ~99%</a:t>
            </a:r>
          </a:p>
          <a:p>
            <a:endParaRPr lang="en-US" dirty="0"/>
          </a:p>
          <a:p>
            <a:pPr marL="285750" indent="-285750">
              <a:buFont typeface="Arial" panose="020B0604020202020204" pitchFamily="34" charset="0"/>
              <a:buChar char="•"/>
            </a:pPr>
            <a:r>
              <a:rPr lang="en-US" dirty="0"/>
              <a:t>Randomly Sampled Word Corpus</a:t>
            </a:r>
          </a:p>
          <a:p>
            <a:r>
              <a:rPr lang="en-US" dirty="0"/>
              <a:t>      ~99%</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8115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10334</TotalTime>
  <Words>1411</Words>
  <Application>Microsoft Office PowerPoint</Application>
  <PresentationFormat>Widescreen</PresentationFormat>
  <Paragraphs>166</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Times New Roman</vt:lpstr>
      <vt:lpstr>Wingdings</vt:lpstr>
      <vt:lpstr>Office Theme</vt:lpstr>
      <vt:lpstr>Exploring the Impact of Biased Data on Fine-Tuned Language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 Fan</dc:creator>
  <cp:lastModifiedBy>Art Tay</cp:lastModifiedBy>
  <cp:revision>111</cp:revision>
  <dcterms:created xsi:type="dcterms:W3CDTF">2024-11-23T14:55:09Z</dcterms:created>
  <dcterms:modified xsi:type="dcterms:W3CDTF">2024-12-18T01:25:54Z</dcterms:modified>
</cp:coreProperties>
</file>