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5" r:id="rId5"/>
    <p:sldId id="270" r:id="rId6"/>
    <p:sldId id="263" r:id="rId7"/>
    <p:sldId id="259" r:id="rId8"/>
    <p:sldId id="273" r:id="rId9"/>
    <p:sldId id="275" r:id="rId10"/>
    <p:sldId id="274" r:id="rId11"/>
    <p:sldId id="271" r:id="rId12"/>
    <p:sldId id="272" r:id="rId13"/>
    <p:sldId id="279" r:id="rId14"/>
    <p:sldId id="280" r:id="rId15"/>
    <p:sldId id="276" r:id="rId16"/>
    <p:sldId id="278" r:id="rId17"/>
    <p:sldId id="277" r:id="rId18"/>
    <p:sldId id="262" r:id="rId19"/>
    <p:sldId id="264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Inter" panose="020B0604020202020204" charset="0"/>
      <p:regular r:id="rId26"/>
      <p:bold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1968">
          <p15:clr>
            <a:srgbClr val="A4A3A4"/>
          </p15:clr>
        </p15:guide>
        <p15:guide id="3" orient="horz" pos="756">
          <p15:clr>
            <a:srgbClr val="A4A3A4"/>
          </p15:clr>
        </p15:guide>
        <p15:guide id="4" pos="1728">
          <p15:clr>
            <a:srgbClr val="A4A3A4"/>
          </p15:clr>
        </p15:guide>
        <p15:guide id="5" pos="2016">
          <p15:clr>
            <a:srgbClr val="A4A3A4"/>
          </p15:clr>
        </p15:guide>
        <p15:guide id="6" orient="horz" pos="2244">
          <p15:clr>
            <a:srgbClr val="A4A3A4"/>
          </p15:clr>
        </p15:guide>
        <p15:guide id="7" orient="horz" pos="948">
          <p15:clr>
            <a:srgbClr val="A4A3A4"/>
          </p15:clr>
        </p15:guide>
        <p15:guide id="8" pos="1872">
          <p15:clr>
            <a:srgbClr val="A4A3A4"/>
          </p15:clr>
        </p15:guide>
        <p15:guide id="9" pos="2544">
          <p15:clr>
            <a:srgbClr val="A4A3A4"/>
          </p15:clr>
        </p15:guide>
        <p15:guide id="10" orient="horz" pos="2100">
          <p15:clr>
            <a:srgbClr val="A4A3A4"/>
          </p15:clr>
        </p15:guide>
        <p15:guide id="11" orient="horz" pos="228">
          <p15:clr>
            <a:srgbClr val="A4A3A4"/>
          </p15:clr>
        </p15:guide>
        <p15:guide id="12" orient="horz" pos="2288">
          <p15:clr>
            <a:srgbClr val="A4A3A4"/>
          </p15:clr>
        </p15:guide>
        <p15:guide id="13" pos="1632">
          <p15:clr>
            <a:srgbClr val="A4A3A4"/>
          </p15:clr>
        </p15:guide>
        <p15:guide id="14" pos="1824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gmchEGyftyRg5sPsZHH1uTBbnX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780" y="76"/>
      </p:cViewPr>
      <p:guideLst>
        <p:guide orient="horz" pos="1008"/>
        <p:guide pos="1968"/>
        <p:guide orient="horz" pos="756"/>
        <p:guide pos="1728"/>
        <p:guide pos="2016"/>
        <p:guide orient="horz" pos="2244"/>
        <p:guide orient="horz" pos="948"/>
        <p:guide pos="1872"/>
        <p:guide pos="2544"/>
        <p:guide orient="horz" pos="2100"/>
        <p:guide orient="horz" pos="228"/>
        <p:guide orient="horz" pos="2288"/>
        <p:guide pos="1632"/>
        <p:guide pos="1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83D48B-A482-4928-A2F3-BC84E05038E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6D0E27-8723-487C-803C-30310726BD84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Undergraduate degree – specialized in embedded systems </a:t>
          </a:r>
        </a:p>
      </dgm:t>
    </dgm:pt>
    <dgm:pt modelId="{910A5501-E484-49F9-A687-FF06406580C1}" type="parTrans" cxnId="{340EDB0B-D757-4B65-B22B-39A3ED5924E1}">
      <dgm:prSet/>
      <dgm:spPr/>
      <dgm:t>
        <a:bodyPr/>
        <a:lstStyle/>
        <a:p>
          <a:endParaRPr lang="en-US"/>
        </a:p>
      </dgm:t>
    </dgm:pt>
    <dgm:pt modelId="{3B3C61AC-342E-47E7-9408-3CA3494974D1}" type="sibTrans" cxnId="{340EDB0B-D757-4B65-B22B-39A3ED5924E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2DB3447-3B80-4374-BBFA-842AB30A9D1D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Worked in IIT Madras – Bio medical company / research lab embedded engineer </a:t>
          </a:r>
        </a:p>
      </dgm:t>
    </dgm:pt>
    <dgm:pt modelId="{1F4B99A4-9A59-4E64-A52B-9DE7FC044C75}" type="parTrans" cxnId="{6C95274C-FDBE-4240-9CD2-79C133ADD410}">
      <dgm:prSet/>
      <dgm:spPr/>
      <dgm:t>
        <a:bodyPr/>
        <a:lstStyle/>
        <a:p>
          <a:endParaRPr lang="en-US"/>
        </a:p>
      </dgm:t>
    </dgm:pt>
    <dgm:pt modelId="{8DAA032A-CEBE-4021-82E9-C539B143D583}" type="sibTrans" cxnId="{6C95274C-FDBE-4240-9CD2-79C133ADD41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4DB28D9-1982-4FF6-9B39-A4B42B0FD3C6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Worked in IIT Delhi – Self driving cars</a:t>
          </a:r>
        </a:p>
      </dgm:t>
    </dgm:pt>
    <dgm:pt modelId="{969957F4-9734-471C-BFBC-A9F1C4E9E0A4}" type="parTrans" cxnId="{48D1C032-05AE-4819-9A0D-3964354A450A}">
      <dgm:prSet/>
      <dgm:spPr/>
      <dgm:t>
        <a:bodyPr/>
        <a:lstStyle/>
        <a:p>
          <a:endParaRPr lang="en-US"/>
        </a:p>
      </dgm:t>
    </dgm:pt>
    <dgm:pt modelId="{266E1CA0-5A4B-4DC6-8873-86A29D463CF8}" type="sibTrans" cxnId="{48D1C032-05AE-4819-9A0D-3964354A450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E26E0F0-EF8F-45F3-AE81-19C90451E071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Mentor and alpha tester at Coursera</a:t>
          </a:r>
        </a:p>
      </dgm:t>
    </dgm:pt>
    <dgm:pt modelId="{1270465B-4B72-4150-8A8D-F3DEE9176AAD}" type="parTrans" cxnId="{BBAC894F-6220-4A72-A4C8-2BAB37CE20C5}">
      <dgm:prSet/>
      <dgm:spPr/>
      <dgm:t>
        <a:bodyPr/>
        <a:lstStyle/>
        <a:p>
          <a:endParaRPr lang="en-US"/>
        </a:p>
      </dgm:t>
    </dgm:pt>
    <dgm:pt modelId="{A63503F0-71EE-4AE7-B8F4-FAC45FBCA6FF}" type="sibTrans" cxnId="{BBAC894F-6220-4A72-A4C8-2BAB37CE20C5}">
      <dgm:prSet/>
      <dgm:spPr/>
      <dgm:t>
        <a:bodyPr/>
        <a:lstStyle/>
        <a:p>
          <a:endParaRPr lang="en-US"/>
        </a:p>
      </dgm:t>
    </dgm:pt>
    <dgm:pt modelId="{C379616B-AE2D-4A6C-9250-DDD71DAF6F7B}" type="pres">
      <dgm:prSet presAssocID="{FB83D48B-A482-4928-A2F3-BC84E05038EC}" presName="outerComposite" presStyleCnt="0">
        <dgm:presLayoutVars>
          <dgm:chMax val="5"/>
          <dgm:dir/>
          <dgm:resizeHandles val="exact"/>
        </dgm:presLayoutVars>
      </dgm:prSet>
      <dgm:spPr/>
    </dgm:pt>
    <dgm:pt modelId="{6EFD0AE7-CEC6-4ED7-8979-CEE25F27804C}" type="pres">
      <dgm:prSet presAssocID="{FB83D48B-A482-4928-A2F3-BC84E05038EC}" presName="dummyMaxCanvas" presStyleCnt="0">
        <dgm:presLayoutVars/>
      </dgm:prSet>
      <dgm:spPr/>
    </dgm:pt>
    <dgm:pt modelId="{FC7034B1-CE6F-47F3-8A09-6B1368BECF8E}" type="pres">
      <dgm:prSet presAssocID="{FB83D48B-A482-4928-A2F3-BC84E05038EC}" presName="FourNodes_1" presStyleLbl="node1" presStyleIdx="0" presStyleCnt="4">
        <dgm:presLayoutVars>
          <dgm:bulletEnabled val="1"/>
        </dgm:presLayoutVars>
      </dgm:prSet>
      <dgm:spPr/>
    </dgm:pt>
    <dgm:pt modelId="{156DBFEC-9DCA-4CB7-881E-40C191704309}" type="pres">
      <dgm:prSet presAssocID="{FB83D48B-A482-4928-A2F3-BC84E05038EC}" presName="FourNodes_2" presStyleLbl="node1" presStyleIdx="1" presStyleCnt="4" custLinFactNeighborX="-179">
        <dgm:presLayoutVars>
          <dgm:bulletEnabled val="1"/>
        </dgm:presLayoutVars>
      </dgm:prSet>
      <dgm:spPr/>
    </dgm:pt>
    <dgm:pt modelId="{7CC257D2-319B-4FCF-9B5D-1F471F63B89F}" type="pres">
      <dgm:prSet presAssocID="{FB83D48B-A482-4928-A2F3-BC84E05038EC}" presName="FourNodes_3" presStyleLbl="node1" presStyleIdx="2" presStyleCnt="4">
        <dgm:presLayoutVars>
          <dgm:bulletEnabled val="1"/>
        </dgm:presLayoutVars>
      </dgm:prSet>
      <dgm:spPr/>
    </dgm:pt>
    <dgm:pt modelId="{8C7422DC-61CB-4A4A-A08D-E1328AE94BCB}" type="pres">
      <dgm:prSet presAssocID="{FB83D48B-A482-4928-A2F3-BC84E05038EC}" presName="FourNodes_4" presStyleLbl="node1" presStyleIdx="3" presStyleCnt="4">
        <dgm:presLayoutVars>
          <dgm:bulletEnabled val="1"/>
        </dgm:presLayoutVars>
      </dgm:prSet>
      <dgm:spPr/>
    </dgm:pt>
    <dgm:pt modelId="{B4CC0C32-1AD6-4FEE-B003-F0BAAFCA85AB}" type="pres">
      <dgm:prSet presAssocID="{FB83D48B-A482-4928-A2F3-BC84E05038EC}" presName="FourConn_1-2" presStyleLbl="fgAccFollowNode1" presStyleIdx="0" presStyleCnt="3">
        <dgm:presLayoutVars>
          <dgm:bulletEnabled val="1"/>
        </dgm:presLayoutVars>
      </dgm:prSet>
      <dgm:spPr/>
    </dgm:pt>
    <dgm:pt modelId="{BA70A0B8-66A7-4B8D-9A59-B08A13103085}" type="pres">
      <dgm:prSet presAssocID="{FB83D48B-A482-4928-A2F3-BC84E05038EC}" presName="FourConn_2-3" presStyleLbl="fgAccFollowNode1" presStyleIdx="1" presStyleCnt="3">
        <dgm:presLayoutVars>
          <dgm:bulletEnabled val="1"/>
        </dgm:presLayoutVars>
      </dgm:prSet>
      <dgm:spPr/>
    </dgm:pt>
    <dgm:pt modelId="{A3B7FFA2-4720-4784-B8AD-CA133AA0A4CE}" type="pres">
      <dgm:prSet presAssocID="{FB83D48B-A482-4928-A2F3-BC84E05038EC}" presName="FourConn_3-4" presStyleLbl="fgAccFollowNode1" presStyleIdx="2" presStyleCnt="3">
        <dgm:presLayoutVars>
          <dgm:bulletEnabled val="1"/>
        </dgm:presLayoutVars>
      </dgm:prSet>
      <dgm:spPr/>
    </dgm:pt>
    <dgm:pt modelId="{FB353DF8-DD87-47DE-A274-D365BBB777C1}" type="pres">
      <dgm:prSet presAssocID="{FB83D48B-A482-4928-A2F3-BC84E05038EC}" presName="FourNodes_1_text" presStyleLbl="node1" presStyleIdx="3" presStyleCnt="4">
        <dgm:presLayoutVars>
          <dgm:bulletEnabled val="1"/>
        </dgm:presLayoutVars>
      </dgm:prSet>
      <dgm:spPr/>
    </dgm:pt>
    <dgm:pt modelId="{05FD3B11-37A8-444A-A6C9-5F2F6E06BD78}" type="pres">
      <dgm:prSet presAssocID="{FB83D48B-A482-4928-A2F3-BC84E05038EC}" presName="FourNodes_2_text" presStyleLbl="node1" presStyleIdx="3" presStyleCnt="4">
        <dgm:presLayoutVars>
          <dgm:bulletEnabled val="1"/>
        </dgm:presLayoutVars>
      </dgm:prSet>
      <dgm:spPr/>
    </dgm:pt>
    <dgm:pt modelId="{FBF6455C-A15C-4604-A221-A252E0E1DDA4}" type="pres">
      <dgm:prSet presAssocID="{FB83D48B-A482-4928-A2F3-BC84E05038EC}" presName="FourNodes_3_text" presStyleLbl="node1" presStyleIdx="3" presStyleCnt="4">
        <dgm:presLayoutVars>
          <dgm:bulletEnabled val="1"/>
        </dgm:presLayoutVars>
      </dgm:prSet>
      <dgm:spPr/>
    </dgm:pt>
    <dgm:pt modelId="{1783E27A-F3F3-49ED-B612-874E3D89D7A3}" type="pres">
      <dgm:prSet presAssocID="{FB83D48B-A482-4928-A2F3-BC84E05038E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40EDB0B-D757-4B65-B22B-39A3ED5924E1}" srcId="{FB83D48B-A482-4928-A2F3-BC84E05038EC}" destId="{AF6D0E27-8723-487C-803C-30310726BD84}" srcOrd="0" destOrd="0" parTransId="{910A5501-E484-49F9-A687-FF06406580C1}" sibTransId="{3B3C61AC-342E-47E7-9408-3CA3494974D1}"/>
    <dgm:cxn modelId="{7772980C-B66D-4FC3-8B03-E75CC8FF23D0}" type="presOf" srcId="{24DB28D9-1982-4FF6-9B39-A4B42B0FD3C6}" destId="{FBF6455C-A15C-4604-A221-A252E0E1DDA4}" srcOrd="1" destOrd="0" presId="urn:microsoft.com/office/officeart/2005/8/layout/vProcess5"/>
    <dgm:cxn modelId="{329C2D1A-3B45-44BA-8CE9-E9DABE4E371C}" type="presOf" srcId="{AF6D0E27-8723-487C-803C-30310726BD84}" destId="{FC7034B1-CE6F-47F3-8A09-6B1368BECF8E}" srcOrd="0" destOrd="0" presId="urn:microsoft.com/office/officeart/2005/8/layout/vProcess5"/>
    <dgm:cxn modelId="{DF91031B-A88F-4DBC-9127-505302849779}" type="presOf" srcId="{FB83D48B-A482-4928-A2F3-BC84E05038EC}" destId="{C379616B-AE2D-4A6C-9250-DDD71DAF6F7B}" srcOrd="0" destOrd="0" presId="urn:microsoft.com/office/officeart/2005/8/layout/vProcess5"/>
    <dgm:cxn modelId="{F066C82C-197E-4E67-8FBC-EE1B652BC558}" type="presOf" srcId="{AF6D0E27-8723-487C-803C-30310726BD84}" destId="{FB353DF8-DD87-47DE-A274-D365BBB777C1}" srcOrd="1" destOrd="0" presId="urn:microsoft.com/office/officeart/2005/8/layout/vProcess5"/>
    <dgm:cxn modelId="{48D1C032-05AE-4819-9A0D-3964354A450A}" srcId="{FB83D48B-A482-4928-A2F3-BC84E05038EC}" destId="{24DB28D9-1982-4FF6-9B39-A4B42B0FD3C6}" srcOrd="2" destOrd="0" parTransId="{969957F4-9734-471C-BFBC-A9F1C4E9E0A4}" sibTransId="{266E1CA0-5A4B-4DC6-8873-86A29D463CF8}"/>
    <dgm:cxn modelId="{85A21F4A-783D-461E-871D-FD89DC149720}" type="presOf" srcId="{C2DB3447-3B80-4374-BBFA-842AB30A9D1D}" destId="{156DBFEC-9DCA-4CB7-881E-40C191704309}" srcOrd="0" destOrd="0" presId="urn:microsoft.com/office/officeart/2005/8/layout/vProcess5"/>
    <dgm:cxn modelId="{07F6174C-2E47-496F-BFD7-3607CBFB1756}" type="presOf" srcId="{266E1CA0-5A4B-4DC6-8873-86A29D463CF8}" destId="{A3B7FFA2-4720-4784-B8AD-CA133AA0A4CE}" srcOrd="0" destOrd="0" presId="urn:microsoft.com/office/officeart/2005/8/layout/vProcess5"/>
    <dgm:cxn modelId="{6C95274C-FDBE-4240-9CD2-79C133ADD410}" srcId="{FB83D48B-A482-4928-A2F3-BC84E05038EC}" destId="{C2DB3447-3B80-4374-BBFA-842AB30A9D1D}" srcOrd="1" destOrd="0" parTransId="{1F4B99A4-9A59-4E64-A52B-9DE7FC044C75}" sibTransId="{8DAA032A-CEBE-4021-82E9-C539B143D583}"/>
    <dgm:cxn modelId="{483EBC4D-576D-476D-85E1-864F31030070}" type="presOf" srcId="{8DAA032A-CEBE-4021-82E9-C539B143D583}" destId="{BA70A0B8-66A7-4B8D-9A59-B08A13103085}" srcOrd="0" destOrd="0" presId="urn:microsoft.com/office/officeart/2005/8/layout/vProcess5"/>
    <dgm:cxn modelId="{BBAC894F-6220-4A72-A4C8-2BAB37CE20C5}" srcId="{FB83D48B-A482-4928-A2F3-BC84E05038EC}" destId="{9E26E0F0-EF8F-45F3-AE81-19C90451E071}" srcOrd="3" destOrd="0" parTransId="{1270465B-4B72-4150-8A8D-F3DEE9176AAD}" sibTransId="{A63503F0-71EE-4AE7-B8F4-FAC45FBCA6FF}"/>
    <dgm:cxn modelId="{A2E35097-798B-4BB7-950D-0D0FD653CE1E}" type="presOf" srcId="{9E26E0F0-EF8F-45F3-AE81-19C90451E071}" destId="{8C7422DC-61CB-4A4A-A08D-E1328AE94BCB}" srcOrd="0" destOrd="0" presId="urn:microsoft.com/office/officeart/2005/8/layout/vProcess5"/>
    <dgm:cxn modelId="{3D37E3AB-6562-4827-8A62-D344A5B9C346}" type="presOf" srcId="{24DB28D9-1982-4FF6-9B39-A4B42B0FD3C6}" destId="{7CC257D2-319B-4FCF-9B5D-1F471F63B89F}" srcOrd="0" destOrd="0" presId="urn:microsoft.com/office/officeart/2005/8/layout/vProcess5"/>
    <dgm:cxn modelId="{A2EE91B9-320A-4015-93A6-E6B2E3F09440}" type="presOf" srcId="{C2DB3447-3B80-4374-BBFA-842AB30A9D1D}" destId="{05FD3B11-37A8-444A-A6C9-5F2F6E06BD78}" srcOrd="1" destOrd="0" presId="urn:microsoft.com/office/officeart/2005/8/layout/vProcess5"/>
    <dgm:cxn modelId="{8A0690F6-7033-4836-921F-105A9C1A00B3}" type="presOf" srcId="{3B3C61AC-342E-47E7-9408-3CA3494974D1}" destId="{B4CC0C32-1AD6-4FEE-B003-F0BAAFCA85AB}" srcOrd="0" destOrd="0" presId="urn:microsoft.com/office/officeart/2005/8/layout/vProcess5"/>
    <dgm:cxn modelId="{7AB892F6-6609-4367-9391-D4B7B69C4BF1}" type="presOf" srcId="{9E26E0F0-EF8F-45F3-AE81-19C90451E071}" destId="{1783E27A-F3F3-49ED-B612-874E3D89D7A3}" srcOrd="1" destOrd="0" presId="urn:microsoft.com/office/officeart/2005/8/layout/vProcess5"/>
    <dgm:cxn modelId="{092B92F0-4986-4BA2-9C31-E8D63546DF71}" type="presParOf" srcId="{C379616B-AE2D-4A6C-9250-DDD71DAF6F7B}" destId="{6EFD0AE7-CEC6-4ED7-8979-CEE25F27804C}" srcOrd="0" destOrd="0" presId="urn:microsoft.com/office/officeart/2005/8/layout/vProcess5"/>
    <dgm:cxn modelId="{022A1C37-166A-49D9-8A0A-5D063A7BCB3F}" type="presParOf" srcId="{C379616B-AE2D-4A6C-9250-DDD71DAF6F7B}" destId="{FC7034B1-CE6F-47F3-8A09-6B1368BECF8E}" srcOrd="1" destOrd="0" presId="urn:microsoft.com/office/officeart/2005/8/layout/vProcess5"/>
    <dgm:cxn modelId="{89DBF78B-6213-428E-B256-7DC48B0A4034}" type="presParOf" srcId="{C379616B-AE2D-4A6C-9250-DDD71DAF6F7B}" destId="{156DBFEC-9DCA-4CB7-881E-40C191704309}" srcOrd="2" destOrd="0" presId="urn:microsoft.com/office/officeart/2005/8/layout/vProcess5"/>
    <dgm:cxn modelId="{94C22837-E692-4C00-82B0-2E9DD0D8A1E8}" type="presParOf" srcId="{C379616B-AE2D-4A6C-9250-DDD71DAF6F7B}" destId="{7CC257D2-319B-4FCF-9B5D-1F471F63B89F}" srcOrd="3" destOrd="0" presId="urn:microsoft.com/office/officeart/2005/8/layout/vProcess5"/>
    <dgm:cxn modelId="{EEC5F137-64EE-4EEB-90B4-F25F3A656B1B}" type="presParOf" srcId="{C379616B-AE2D-4A6C-9250-DDD71DAF6F7B}" destId="{8C7422DC-61CB-4A4A-A08D-E1328AE94BCB}" srcOrd="4" destOrd="0" presId="urn:microsoft.com/office/officeart/2005/8/layout/vProcess5"/>
    <dgm:cxn modelId="{FDBE4AEA-47DC-4F63-AA31-50B6263C0CD6}" type="presParOf" srcId="{C379616B-AE2D-4A6C-9250-DDD71DAF6F7B}" destId="{B4CC0C32-1AD6-4FEE-B003-F0BAAFCA85AB}" srcOrd="5" destOrd="0" presId="urn:microsoft.com/office/officeart/2005/8/layout/vProcess5"/>
    <dgm:cxn modelId="{9547F103-73C7-45F1-9CB6-7158F8583E1B}" type="presParOf" srcId="{C379616B-AE2D-4A6C-9250-DDD71DAF6F7B}" destId="{BA70A0B8-66A7-4B8D-9A59-B08A13103085}" srcOrd="6" destOrd="0" presId="urn:microsoft.com/office/officeart/2005/8/layout/vProcess5"/>
    <dgm:cxn modelId="{369082B4-3ACC-4B4D-BD9A-34476A01CB6E}" type="presParOf" srcId="{C379616B-AE2D-4A6C-9250-DDD71DAF6F7B}" destId="{A3B7FFA2-4720-4784-B8AD-CA133AA0A4CE}" srcOrd="7" destOrd="0" presId="urn:microsoft.com/office/officeart/2005/8/layout/vProcess5"/>
    <dgm:cxn modelId="{C93ABE36-A707-4EE6-B8DF-CE9B1C58321D}" type="presParOf" srcId="{C379616B-AE2D-4A6C-9250-DDD71DAF6F7B}" destId="{FB353DF8-DD87-47DE-A274-D365BBB777C1}" srcOrd="8" destOrd="0" presId="urn:microsoft.com/office/officeart/2005/8/layout/vProcess5"/>
    <dgm:cxn modelId="{8B811D6A-2D82-4829-ACDF-206CC329A5D3}" type="presParOf" srcId="{C379616B-AE2D-4A6C-9250-DDD71DAF6F7B}" destId="{05FD3B11-37A8-444A-A6C9-5F2F6E06BD78}" srcOrd="9" destOrd="0" presId="urn:microsoft.com/office/officeart/2005/8/layout/vProcess5"/>
    <dgm:cxn modelId="{BFFCD402-F012-4FE2-AB54-E1CF31C66050}" type="presParOf" srcId="{C379616B-AE2D-4A6C-9250-DDD71DAF6F7B}" destId="{FBF6455C-A15C-4604-A221-A252E0E1DDA4}" srcOrd="10" destOrd="0" presId="urn:microsoft.com/office/officeart/2005/8/layout/vProcess5"/>
    <dgm:cxn modelId="{568EFED2-6B76-4037-B192-205F7942CD78}" type="presParOf" srcId="{C379616B-AE2D-4A6C-9250-DDD71DAF6F7B}" destId="{1783E27A-F3F3-49ED-B612-874E3D89D7A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17F869-85F8-43D5-B95A-F1E3024EA8B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C2552F5-6310-46FE-9615-B1B736693B7D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Dual masters in AI &amp; Robotics</a:t>
          </a:r>
        </a:p>
      </dgm:t>
    </dgm:pt>
    <dgm:pt modelId="{7882FA11-5D80-4917-9EA2-B88636E77433}" type="parTrans" cxnId="{34712BE4-2D66-493F-8D09-FE49DDB2836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910A58D-DEDA-4984-ACC2-AAAD5031621A}" type="sibTrans" cxnId="{34712BE4-2D66-493F-8D09-FE49DDB2836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0922EA0-1115-4808-8CF0-87EA0BB91DE0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TU Berlin </a:t>
          </a:r>
        </a:p>
      </dgm:t>
    </dgm:pt>
    <dgm:pt modelId="{2A4E7AB2-3B6A-48D4-AE9B-E719AE3FFF28}" type="parTrans" cxnId="{7212F7A3-A000-42BC-A2BC-23109187FAC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8F31527-240A-4A64-BC1B-A85926DA6C24}" type="sibTrans" cxnId="{7212F7A3-A000-42BC-A2BC-23109187FAC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7C93A1D-3750-40BC-91F0-3EC27EDFE309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KTH Royal</a:t>
          </a:r>
        </a:p>
      </dgm:t>
    </dgm:pt>
    <dgm:pt modelId="{1BB109F0-13CF-4903-A8F5-877A5AF6AA6C}" type="parTrans" cxnId="{8EC763B7-CAE6-40B5-83AB-3B6237BAB9B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130BBCD-F014-47B6-A1C6-08623AED5571}" type="sibTrans" cxnId="{8EC763B7-CAE6-40B5-83AB-3B6237BAB9B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85D6F4-993E-4046-84E9-FA9EEA686FC5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Scania, several startups</a:t>
          </a:r>
        </a:p>
      </dgm:t>
    </dgm:pt>
    <dgm:pt modelId="{A0137796-AEE8-43E0-9082-47FE95D62D29}" type="parTrans" cxnId="{C48A1674-0244-4312-AEF9-0142903DCAF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F876C24-B57E-4CD5-B885-19026FD0ACA2}" type="sibTrans" cxnId="{C48A1674-0244-4312-AEF9-0142903DCAF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E8EDD1C-B7EB-4365-9D5C-A2D7DC960F98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Founded my first company in the veterinary medicine and AI</a:t>
          </a:r>
        </a:p>
      </dgm:t>
    </dgm:pt>
    <dgm:pt modelId="{B081ED69-0415-4401-9F29-8882D0FD2041}" type="parTrans" cxnId="{2BB5A108-7950-4A84-8CD0-17642C62356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2AF25C9-C358-40B8-9149-696DF637FA63}" type="sibTrans" cxnId="{2BB5A108-7950-4A84-8CD0-17642C62356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4EA1CB-6B90-4160-8A1C-1027BEB1644F}" type="pres">
      <dgm:prSet presAssocID="{BA17F869-85F8-43D5-B95A-F1E3024EA8B2}" presName="linear" presStyleCnt="0">
        <dgm:presLayoutVars>
          <dgm:animLvl val="lvl"/>
          <dgm:resizeHandles val="exact"/>
        </dgm:presLayoutVars>
      </dgm:prSet>
      <dgm:spPr/>
    </dgm:pt>
    <dgm:pt modelId="{785F403D-09B1-4071-8169-3DC87CF70CBB}" type="pres">
      <dgm:prSet presAssocID="{FC2552F5-6310-46FE-9615-B1B736693B7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DD926C0-837A-41DB-8961-E5E72B307CE7}" type="pres">
      <dgm:prSet presAssocID="{A910A58D-DEDA-4984-ACC2-AAAD5031621A}" presName="spacer" presStyleCnt="0"/>
      <dgm:spPr/>
    </dgm:pt>
    <dgm:pt modelId="{2BD79623-7EC4-43E0-A503-37A54097CF44}" type="pres">
      <dgm:prSet presAssocID="{10922EA0-1115-4808-8CF0-87EA0BB91DE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58115A2-D7D3-4536-81C2-E93A4C44CC86}" type="pres">
      <dgm:prSet presAssocID="{E8F31527-240A-4A64-BC1B-A85926DA6C24}" presName="spacer" presStyleCnt="0"/>
      <dgm:spPr/>
    </dgm:pt>
    <dgm:pt modelId="{28F61DFA-802D-4C7E-A58D-341F5654C218}" type="pres">
      <dgm:prSet presAssocID="{67C93A1D-3750-40BC-91F0-3EC27EDFE30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0BFE92F-7791-4680-B359-B0B78AA72541}" type="pres">
      <dgm:prSet presAssocID="{7130BBCD-F014-47B6-A1C6-08623AED5571}" presName="spacer" presStyleCnt="0"/>
      <dgm:spPr/>
    </dgm:pt>
    <dgm:pt modelId="{169E0384-539B-4253-82BA-2EAAB1120204}" type="pres">
      <dgm:prSet presAssocID="{D285D6F4-993E-4046-84E9-FA9EEA686FC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B9FBD49-E215-4F64-8F63-305093F32ADF}" type="pres">
      <dgm:prSet presAssocID="{1F876C24-B57E-4CD5-B885-19026FD0ACA2}" presName="spacer" presStyleCnt="0"/>
      <dgm:spPr/>
    </dgm:pt>
    <dgm:pt modelId="{FAC8A246-827F-4B27-9A07-2717BFA57BEA}" type="pres">
      <dgm:prSet presAssocID="{AE8EDD1C-B7EB-4365-9D5C-A2D7DC960F9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684A604-BBC3-42DC-9497-4B39A0F56FF1}" type="presOf" srcId="{AE8EDD1C-B7EB-4365-9D5C-A2D7DC960F98}" destId="{FAC8A246-827F-4B27-9A07-2717BFA57BEA}" srcOrd="0" destOrd="0" presId="urn:microsoft.com/office/officeart/2005/8/layout/vList2"/>
    <dgm:cxn modelId="{2BB5A108-7950-4A84-8CD0-17642C623561}" srcId="{BA17F869-85F8-43D5-B95A-F1E3024EA8B2}" destId="{AE8EDD1C-B7EB-4365-9D5C-A2D7DC960F98}" srcOrd="4" destOrd="0" parTransId="{B081ED69-0415-4401-9F29-8882D0FD2041}" sibTransId="{02AF25C9-C358-40B8-9149-696DF637FA63}"/>
    <dgm:cxn modelId="{67F02333-5030-49DE-945F-2C5E3C294E14}" type="presOf" srcId="{67C93A1D-3750-40BC-91F0-3EC27EDFE309}" destId="{28F61DFA-802D-4C7E-A58D-341F5654C218}" srcOrd="0" destOrd="0" presId="urn:microsoft.com/office/officeart/2005/8/layout/vList2"/>
    <dgm:cxn modelId="{C48A1674-0244-4312-AEF9-0142903DCAF3}" srcId="{BA17F869-85F8-43D5-B95A-F1E3024EA8B2}" destId="{D285D6F4-993E-4046-84E9-FA9EEA686FC5}" srcOrd="3" destOrd="0" parTransId="{A0137796-AEE8-43E0-9082-47FE95D62D29}" sibTransId="{1F876C24-B57E-4CD5-B885-19026FD0ACA2}"/>
    <dgm:cxn modelId="{FFDF0CA0-9627-47A9-88EF-E047AEE9E6EF}" type="presOf" srcId="{FC2552F5-6310-46FE-9615-B1B736693B7D}" destId="{785F403D-09B1-4071-8169-3DC87CF70CBB}" srcOrd="0" destOrd="0" presId="urn:microsoft.com/office/officeart/2005/8/layout/vList2"/>
    <dgm:cxn modelId="{7212F7A3-A000-42BC-A2BC-23109187FAC1}" srcId="{BA17F869-85F8-43D5-B95A-F1E3024EA8B2}" destId="{10922EA0-1115-4808-8CF0-87EA0BB91DE0}" srcOrd="1" destOrd="0" parTransId="{2A4E7AB2-3B6A-48D4-AE9B-E719AE3FFF28}" sibTransId="{E8F31527-240A-4A64-BC1B-A85926DA6C24}"/>
    <dgm:cxn modelId="{8EC763B7-CAE6-40B5-83AB-3B6237BAB9B3}" srcId="{BA17F869-85F8-43D5-B95A-F1E3024EA8B2}" destId="{67C93A1D-3750-40BC-91F0-3EC27EDFE309}" srcOrd="2" destOrd="0" parTransId="{1BB109F0-13CF-4903-A8F5-877A5AF6AA6C}" sibTransId="{7130BBCD-F014-47B6-A1C6-08623AED5571}"/>
    <dgm:cxn modelId="{0929BBD0-DC8F-401D-B126-FA691FDBE4EE}" type="presOf" srcId="{D285D6F4-993E-4046-84E9-FA9EEA686FC5}" destId="{169E0384-539B-4253-82BA-2EAAB1120204}" srcOrd="0" destOrd="0" presId="urn:microsoft.com/office/officeart/2005/8/layout/vList2"/>
    <dgm:cxn modelId="{34712BE4-2D66-493F-8D09-FE49DDB28361}" srcId="{BA17F869-85F8-43D5-B95A-F1E3024EA8B2}" destId="{FC2552F5-6310-46FE-9615-B1B736693B7D}" srcOrd="0" destOrd="0" parTransId="{7882FA11-5D80-4917-9EA2-B88636E77433}" sibTransId="{A910A58D-DEDA-4984-ACC2-AAAD5031621A}"/>
    <dgm:cxn modelId="{A41F64F5-93D8-4699-9A04-086CD5740941}" type="presOf" srcId="{BA17F869-85F8-43D5-B95A-F1E3024EA8B2}" destId="{994EA1CB-6B90-4160-8A1C-1027BEB1644F}" srcOrd="0" destOrd="0" presId="urn:microsoft.com/office/officeart/2005/8/layout/vList2"/>
    <dgm:cxn modelId="{D9482AFB-B875-446A-8A48-35C71BE24A67}" type="presOf" srcId="{10922EA0-1115-4808-8CF0-87EA0BB91DE0}" destId="{2BD79623-7EC4-43E0-A503-37A54097CF44}" srcOrd="0" destOrd="0" presId="urn:microsoft.com/office/officeart/2005/8/layout/vList2"/>
    <dgm:cxn modelId="{85F404DB-B905-472F-A7EF-67B5A663941F}" type="presParOf" srcId="{994EA1CB-6B90-4160-8A1C-1027BEB1644F}" destId="{785F403D-09B1-4071-8169-3DC87CF70CBB}" srcOrd="0" destOrd="0" presId="urn:microsoft.com/office/officeart/2005/8/layout/vList2"/>
    <dgm:cxn modelId="{309A2705-B8C5-483E-8186-B8145E2E1B40}" type="presParOf" srcId="{994EA1CB-6B90-4160-8A1C-1027BEB1644F}" destId="{BDD926C0-837A-41DB-8961-E5E72B307CE7}" srcOrd="1" destOrd="0" presId="urn:microsoft.com/office/officeart/2005/8/layout/vList2"/>
    <dgm:cxn modelId="{F1CD0B63-2C0E-4803-B9D2-7BA9B11315AC}" type="presParOf" srcId="{994EA1CB-6B90-4160-8A1C-1027BEB1644F}" destId="{2BD79623-7EC4-43E0-A503-37A54097CF44}" srcOrd="2" destOrd="0" presId="urn:microsoft.com/office/officeart/2005/8/layout/vList2"/>
    <dgm:cxn modelId="{CC5E3FA1-45B5-4E21-BF17-F984552B52DD}" type="presParOf" srcId="{994EA1CB-6B90-4160-8A1C-1027BEB1644F}" destId="{A58115A2-D7D3-4536-81C2-E93A4C44CC86}" srcOrd="3" destOrd="0" presId="urn:microsoft.com/office/officeart/2005/8/layout/vList2"/>
    <dgm:cxn modelId="{124E4EEB-D579-44D2-93BE-6E7785ECA7B1}" type="presParOf" srcId="{994EA1CB-6B90-4160-8A1C-1027BEB1644F}" destId="{28F61DFA-802D-4C7E-A58D-341F5654C218}" srcOrd="4" destOrd="0" presId="urn:microsoft.com/office/officeart/2005/8/layout/vList2"/>
    <dgm:cxn modelId="{3C923E38-17D5-412F-8FD9-6CF2C6511C18}" type="presParOf" srcId="{994EA1CB-6B90-4160-8A1C-1027BEB1644F}" destId="{10BFE92F-7791-4680-B359-B0B78AA72541}" srcOrd="5" destOrd="0" presId="urn:microsoft.com/office/officeart/2005/8/layout/vList2"/>
    <dgm:cxn modelId="{88D25337-E61B-4185-BA80-BA66C6066265}" type="presParOf" srcId="{994EA1CB-6B90-4160-8A1C-1027BEB1644F}" destId="{169E0384-539B-4253-82BA-2EAAB1120204}" srcOrd="6" destOrd="0" presId="urn:microsoft.com/office/officeart/2005/8/layout/vList2"/>
    <dgm:cxn modelId="{684BC5F8-7DF3-4C19-B743-A34F774DC0E5}" type="presParOf" srcId="{994EA1CB-6B90-4160-8A1C-1027BEB1644F}" destId="{AB9FBD49-E215-4F64-8F63-305093F32ADF}" srcOrd="7" destOrd="0" presId="urn:microsoft.com/office/officeart/2005/8/layout/vList2"/>
    <dgm:cxn modelId="{9329814E-6C9A-49CF-8A3B-BEFFD2CED422}" type="presParOf" srcId="{994EA1CB-6B90-4160-8A1C-1027BEB1644F}" destId="{FAC8A246-827F-4B27-9A07-2717BFA57BE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034B1-CE6F-47F3-8A09-6B1368BECF8E}">
      <dsp:nvSpPr>
        <dsp:cNvPr id="0" name=""/>
        <dsp:cNvSpPr/>
      </dsp:nvSpPr>
      <dsp:spPr>
        <a:xfrm>
          <a:off x="0" y="0"/>
          <a:ext cx="4251634" cy="742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Undergraduate degree – specialized in embedded systems </a:t>
          </a:r>
        </a:p>
      </dsp:txBody>
      <dsp:txXfrm>
        <a:off x="21753" y="21753"/>
        <a:ext cx="3387442" cy="699196"/>
      </dsp:txXfrm>
    </dsp:sp>
    <dsp:sp modelId="{156DBFEC-9DCA-4CB7-881E-40C191704309}">
      <dsp:nvSpPr>
        <dsp:cNvPr id="0" name=""/>
        <dsp:cNvSpPr/>
      </dsp:nvSpPr>
      <dsp:spPr>
        <a:xfrm>
          <a:off x="348463" y="877739"/>
          <a:ext cx="4251634" cy="742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Worked in IIT Madras – Bio medical company / research lab embedded engineer </a:t>
          </a:r>
        </a:p>
      </dsp:txBody>
      <dsp:txXfrm>
        <a:off x="370216" y="899492"/>
        <a:ext cx="3369297" cy="699196"/>
      </dsp:txXfrm>
    </dsp:sp>
    <dsp:sp modelId="{7CC257D2-319B-4FCF-9B5D-1F471F63B89F}">
      <dsp:nvSpPr>
        <dsp:cNvPr id="0" name=""/>
        <dsp:cNvSpPr/>
      </dsp:nvSpPr>
      <dsp:spPr>
        <a:xfrm>
          <a:off x="706834" y="1755478"/>
          <a:ext cx="4251634" cy="742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Worked in IIT Delhi – Self driving cars</a:t>
          </a:r>
        </a:p>
      </dsp:txBody>
      <dsp:txXfrm>
        <a:off x="728587" y="1777231"/>
        <a:ext cx="3374612" cy="699196"/>
      </dsp:txXfrm>
    </dsp:sp>
    <dsp:sp modelId="{8C7422DC-61CB-4A4A-A08D-E1328AE94BCB}">
      <dsp:nvSpPr>
        <dsp:cNvPr id="0" name=""/>
        <dsp:cNvSpPr/>
      </dsp:nvSpPr>
      <dsp:spPr>
        <a:xfrm>
          <a:off x="1062908" y="2633217"/>
          <a:ext cx="4251634" cy="7427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Mentor and alpha tester at Coursera</a:t>
          </a:r>
        </a:p>
      </dsp:txBody>
      <dsp:txXfrm>
        <a:off x="1084661" y="2654970"/>
        <a:ext cx="3369297" cy="699196"/>
      </dsp:txXfrm>
    </dsp:sp>
    <dsp:sp modelId="{B4CC0C32-1AD6-4FEE-B003-F0BAAFCA85AB}">
      <dsp:nvSpPr>
        <dsp:cNvPr id="0" name=""/>
        <dsp:cNvSpPr/>
      </dsp:nvSpPr>
      <dsp:spPr>
        <a:xfrm>
          <a:off x="3768877" y="568842"/>
          <a:ext cx="482756" cy="48275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>
            <a:solidFill>
              <a:schemeClr val="tx1"/>
            </a:solidFill>
          </a:endParaRPr>
        </a:p>
      </dsp:txBody>
      <dsp:txXfrm>
        <a:off x="3877497" y="568842"/>
        <a:ext cx="265516" cy="363274"/>
      </dsp:txXfrm>
    </dsp:sp>
    <dsp:sp modelId="{BA70A0B8-66A7-4B8D-9A59-B08A13103085}">
      <dsp:nvSpPr>
        <dsp:cNvPr id="0" name=""/>
        <dsp:cNvSpPr/>
      </dsp:nvSpPr>
      <dsp:spPr>
        <a:xfrm>
          <a:off x="4124952" y="1446581"/>
          <a:ext cx="482756" cy="48275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>
            <a:solidFill>
              <a:schemeClr val="tx1"/>
            </a:solidFill>
          </a:endParaRPr>
        </a:p>
      </dsp:txBody>
      <dsp:txXfrm>
        <a:off x="4233572" y="1446581"/>
        <a:ext cx="265516" cy="363274"/>
      </dsp:txXfrm>
    </dsp:sp>
    <dsp:sp modelId="{A3B7FFA2-4720-4784-B8AD-CA133AA0A4CE}">
      <dsp:nvSpPr>
        <dsp:cNvPr id="0" name=""/>
        <dsp:cNvSpPr/>
      </dsp:nvSpPr>
      <dsp:spPr>
        <a:xfrm>
          <a:off x="4475712" y="2324320"/>
          <a:ext cx="482756" cy="48275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>
            <a:solidFill>
              <a:schemeClr val="tx1"/>
            </a:solidFill>
          </a:endParaRPr>
        </a:p>
      </dsp:txBody>
      <dsp:txXfrm>
        <a:off x="4584332" y="2324320"/>
        <a:ext cx="265516" cy="3632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F403D-09B1-4071-8169-3DC87CF70CBB}">
      <dsp:nvSpPr>
        <dsp:cNvPr id="0" name=""/>
        <dsp:cNvSpPr/>
      </dsp:nvSpPr>
      <dsp:spPr>
        <a:xfrm>
          <a:off x="0" y="84083"/>
          <a:ext cx="3501192" cy="4182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Dual masters in AI &amp; Robotics</a:t>
          </a:r>
        </a:p>
      </dsp:txBody>
      <dsp:txXfrm>
        <a:off x="20419" y="104502"/>
        <a:ext cx="3460354" cy="377437"/>
      </dsp:txXfrm>
    </dsp:sp>
    <dsp:sp modelId="{2BD79623-7EC4-43E0-A503-37A54097CF44}">
      <dsp:nvSpPr>
        <dsp:cNvPr id="0" name=""/>
        <dsp:cNvSpPr/>
      </dsp:nvSpPr>
      <dsp:spPr>
        <a:xfrm>
          <a:off x="0" y="534038"/>
          <a:ext cx="3501192" cy="4182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TU Berlin </a:t>
          </a:r>
        </a:p>
      </dsp:txBody>
      <dsp:txXfrm>
        <a:off x="20419" y="554457"/>
        <a:ext cx="3460354" cy="377437"/>
      </dsp:txXfrm>
    </dsp:sp>
    <dsp:sp modelId="{28F61DFA-802D-4C7E-A58D-341F5654C218}">
      <dsp:nvSpPr>
        <dsp:cNvPr id="0" name=""/>
        <dsp:cNvSpPr/>
      </dsp:nvSpPr>
      <dsp:spPr>
        <a:xfrm>
          <a:off x="0" y="983994"/>
          <a:ext cx="3501192" cy="4182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KTH Royal</a:t>
          </a:r>
        </a:p>
      </dsp:txBody>
      <dsp:txXfrm>
        <a:off x="20419" y="1004413"/>
        <a:ext cx="3460354" cy="377437"/>
      </dsp:txXfrm>
    </dsp:sp>
    <dsp:sp modelId="{169E0384-539B-4253-82BA-2EAAB1120204}">
      <dsp:nvSpPr>
        <dsp:cNvPr id="0" name=""/>
        <dsp:cNvSpPr/>
      </dsp:nvSpPr>
      <dsp:spPr>
        <a:xfrm>
          <a:off x="0" y="1433949"/>
          <a:ext cx="3501192" cy="4182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Scania, several startups</a:t>
          </a:r>
        </a:p>
      </dsp:txBody>
      <dsp:txXfrm>
        <a:off x="20419" y="1454368"/>
        <a:ext cx="3460354" cy="377437"/>
      </dsp:txXfrm>
    </dsp:sp>
    <dsp:sp modelId="{FAC8A246-827F-4B27-9A07-2717BFA57BEA}">
      <dsp:nvSpPr>
        <dsp:cNvPr id="0" name=""/>
        <dsp:cNvSpPr/>
      </dsp:nvSpPr>
      <dsp:spPr>
        <a:xfrm>
          <a:off x="0" y="1883904"/>
          <a:ext cx="3501192" cy="41827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Founded my first company in the veterinary medicine and AI</a:t>
          </a:r>
        </a:p>
      </dsp:txBody>
      <dsp:txXfrm>
        <a:off x="20419" y="1904323"/>
        <a:ext cx="3460354" cy="377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Recommending picking out he most interesting and important parts from your documentation. </a:t>
            </a:r>
            <a:endParaRPr/>
          </a:p>
        </p:txBody>
      </p:sp>
      <p:sp>
        <p:nvSpPr>
          <p:cNvPr id="62" name="Google Shape;6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1683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0d8a9ac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250d8a9ac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g250d8a9ac4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819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0d8a9ac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250d8a9ac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g250d8a9ac4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444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0d8a9ac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250d8a9ac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g250d8a9ac4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7477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0d8a9ac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250d8a9ac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g250d8a9ac4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8019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0d8a9ac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250d8a9ac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g250d8a9ac4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4612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0d8a9ac4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250d8a9ac4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250d8a9ac4b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dirty="0"/>
              <a:t>https://lab.mlaw.gov.sg/files/Sample-filled-in-MR.pdf  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dirty="0"/>
              <a:t>Data sample </a:t>
            </a:r>
            <a:r>
              <a:rPr lang="de-DE" dirty="0" err="1"/>
              <a:t>report</a:t>
            </a:r>
            <a:endParaRPr dirty="0"/>
          </a:p>
        </p:txBody>
      </p:sp>
      <p:sp>
        <p:nvSpPr>
          <p:cNvPr id="89" name="Google Shape;8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dirty="0"/>
              <a:t>https://lab.mlaw.gov.sg/files/Sample-filled-in-MR.pdf  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dirty="0"/>
              <a:t>Data sample </a:t>
            </a:r>
            <a:r>
              <a:rPr lang="de-DE" dirty="0" err="1"/>
              <a:t>report</a:t>
            </a:r>
            <a:endParaRPr dirty="0"/>
          </a:p>
        </p:txBody>
      </p:sp>
      <p:sp>
        <p:nvSpPr>
          <p:cNvPr id="89" name="Google Shape;8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2507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dirty="0"/>
              <a:t>https://lab.mlaw.gov.sg/files/Sample-filled-in-MR.pdf  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dirty="0"/>
              <a:t>Data sample </a:t>
            </a:r>
            <a:r>
              <a:rPr lang="de-DE" dirty="0" err="1"/>
              <a:t>report</a:t>
            </a:r>
            <a:endParaRPr dirty="0"/>
          </a:p>
        </p:txBody>
      </p:sp>
      <p:sp>
        <p:nvSpPr>
          <p:cNvPr id="89" name="Google Shape;8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3228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dirty="0"/>
              <a:t>https://lab.mlaw.gov.sg/files/Sample-filled-in-MR.pdf  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dirty="0"/>
              <a:t>Data sample </a:t>
            </a:r>
            <a:r>
              <a:rPr lang="de-DE" dirty="0" err="1"/>
              <a:t>report</a:t>
            </a:r>
            <a:endParaRPr dirty="0"/>
          </a:p>
        </p:txBody>
      </p:sp>
      <p:sp>
        <p:nvSpPr>
          <p:cNvPr id="89" name="Google Shape;8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5988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9266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subTitle" idx="1"/>
          </p:nvPr>
        </p:nvSpPr>
        <p:spPr>
          <a:xfrm>
            <a:off x="1587600" y="3261400"/>
            <a:ext cx="5968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title"/>
          </p:nvPr>
        </p:nvSpPr>
        <p:spPr>
          <a:xfrm>
            <a:off x="1249050" y="1716300"/>
            <a:ext cx="66459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nter"/>
              <a:buNone/>
              <a:defRPr sz="4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Inter"/>
              <a:buNone/>
              <a:defRPr sz="40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Inter"/>
              <a:buNone/>
              <a:defRPr sz="40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Inter"/>
              <a:buNone/>
              <a:defRPr sz="40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Inter"/>
              <a:buNone/>
              <a:defRPr sz="40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Inter"/>
              <a:buNone/>
              <a:defRPr sz="40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Inter"/>
              <a:buNone/>
              <a:defRPr sz="40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Inter"/>
              <a:buNone/>
              <a:defRPr sz="40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Inter"/>
              <a:buNone/>
              <a:defRPr sz="40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pic>
        <p:nvPicPr>
          <p:cNvPr id="14" name="Google Shape;14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454943">
            <a:off x="-1228906" y="3218494"/>
            <a:ext cx="4189629" cy="244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982496">
            <a:off x="6157459" y="-468357"/>
            <a:ext cx="5190309" cy="2964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2900" y="285750"/>
            <a:ext cx="838200" cy="323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1505800" y="2061000"/>
            <a:ext cx="71805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36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pic>
        <p:nvPicPr>
          <p:cNvPr id="19" name="Google Shape;1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9592241">
            <a:off x="-1365596" y="-1154886"/>
            <a:ext cx="5190313" cy="296496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0"/>
          <p:cNvSpPr txBox="1">
            <a:spLocks noGrp="1"/>
          </p:cNvSpPr>
          <p:nvPr>
            <p:ph type="subTitle" idx="1"/>
          </p:nvPr>
        </p:nvSpPr>
        <p:spPr>
          <a:xfrm>
            <a:off x="1505800" y="2965500"/>
            <a:ext cx="58935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304800" y="957250"/>
            <a:ext cx="7981800" cy="3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" name="Google Shape;24;p11"/>
          <p:cNvSpPr txBox="1"/>
          <p:nvPr/>
        </p:nvSpPr>
        <p:spPr>
          <a:xfrm>
            <a:off x="3733800" y="4794706"/>
            <a:ext cx="2082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929292"/>
                </a:solidFill>
                <a:latin typeface="Inter"/>
                <a:ea typeface="Inter"/>
                <a:cs typeface="Inter"/>
                <a:sym typeface="Inter"/>
              </a:rPr>
              <a:t>Kaggle BIPOC Program Final Showcase</a:t>
            </a:r>
            <a:endParaRPr sz="800" b="0" i="0" u="none" strike="noStrike" cap="none">
              <a:solidFill>
                <a:srgbClr val="92929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5" name="Google Shape;2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109" y="4794706"/>
            <a:ext cx="557815" cy="2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1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uge Chapter Head">
  <p:cSld name="Huge Chapter Head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/>
          <p:nvPr/>
        </p:nvSpPr>
        <p:spPr>
          <a:xfrm rot="5400000" flipH="1">
            <a:off x="2160401" y="-2621598"/>
            <a:ext cx="4657500" cy="9588000"/>
          </a:xfrm>
          <a:prstGeom prst="rect">
            <a:avLst/>
          </a:prstGeom>
          <a:solidFill>
            <a:srgbClr val="3CBEEC">
              <a:alpha val="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AE0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2121450" y="1659075"/>
            <a:ext cx="4901100" cy="19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Inter"/>
              <a:buNone/>
              <a:defRPr sz="4000" b="1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Inter"/>
              <a:buNone/>
              <a:defRPr sz="40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Inter"/>
              <a:buNone/>
              <a:defRPr sz="40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Inter"/>
              <a:buNone/>
              <a:defRPr sz="40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Inter"/>
              <a:buNone/>
              <a:defRPr sz="40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Inter"/>
              <a:buNone/>
              <a:defRPr sz="40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Inter"/>
              <a:buNone/>
              <a:defRPr sz="40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Inter"/>
              <a:buNone/>
              <a:defRPr sz="40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Inter"/>
              <a:buNone/>
              <a:defRPr sz="40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1" name="Google Shape;31;p12"/>
          <p:cNvSpPr txBox="1"/>
          <p:nvPr/>
        </p:nvSpPr>
        <p:spPr>
          <a:xfrm>
            <a:off x="3733800" y="4794706"/>
            <a:ext cx="2082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929292"/>
                </a:solidFill>
                <a:latin typeface="Inter"/>
                <a:ea typeface="Inter"/>
                <a:cs typeface="Inter"/>
                <a:sym typeface="Inter"/>
              </a:rPr>
              <a:t>Kaggle BIPOC Program Final Showcase</a:t>
            </a:r>
            <a:endParaRPr sz="800" b="0" i="0" u="none" strike="noStrike" cap="none">
              <a:solidFill>
                <a:srgbClr val="92929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2" name="Google Shape;3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109" y="4794706"/>
            <a:ext cx="557815" cy="2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2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/>
        </p:nvSpPr>
        <p:spPr>
          <a:xfrm>
            <a:off x="3733800" y="4794706"/>
            <a:ext cx="208201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929292"/>
                </a:solidFill>
                <a:latin typeface="Inter"/>
                <a:ea typeface="Inter"/>
                <a:cs typeface="Inter"/>
                <a:sym typeface="Inter"/>
              </a:rPr>
              <a:t>Kaggle BIPOC Program Final Showcase</a:t>
            </a:r>
            <a:endParaRPr sz="800" b="0" i="0" u="none" strike="noStrike" cap="none">
              <a:solidFill>
                <a:srgbClr val="92929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6" name="Google Shape;3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109" y="4794706"/>
            <a:ext cx="557815" cy="2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3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>
            <a:spLocks noGrp="1"/>
          </p:cNvSpPr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cxnSp>
        <p:nvCxnSpPr>
          <p:cNvPr id="40" name="Google Shape;40;p14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14"/>
          <p:cNvSpPr txBox="1">
            <a:spLocks noGrp="1"/>
          </p:cNvSpPr>
          <p:nvPr>
            <p:ph type="body" idx="1"/>
          </p:nvPr>
        </p:nvSpPr>
        <p:spPr>
          <a:xfrm>
            <a:off x="304800" y="957250"/>
            <a:ext cx="4338600" cy="3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2"/>
          </p:nvPr>
        </p:nvSpPr>
        <p:spPr>
          <a:xfrm>
            <a:off x="4643400" y="957250"/>
            <a:ext cx="4258500" cy="3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3" name="Google Shape;43;p14"/>
          <p:cNvSpPr txBox="1"/>
          <p:nvPr/>
        </p:nvSpPr>
        <p:spPr>
          <a:xfrm>
            <a:off x="3733800" y="4794706"/>
            <a:ext cx="2082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929292"/>
                </a:solidFill>
                <a:latin typeface="Inter"/>
                <a:ea typeface="Inter"/>
                <a:cs typeface="Inter"/>
                <a:sym typeface="Inter"/>
              </a:rPr>
              <a:t>Kaggle BIPOC Program Final Showcase</a:t>
            </a:r>
            <a:endParaRPr sz="800" b="0" i="0" u="none" strike="noStrike" cap="none">
              <a:solidFill>
                <a:srgbClr val="92929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4" name="Google Shape;44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109" y="4794706"/>
            <a:ext cx="557815" cy="2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/>
        </p:nvSpPr>
        <p:spPr>
          <a:xfrm>
            <a:off x="3733800" y="4794706"/>
            <a:ext cx="2082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929292"/>
                </a:solidFill>
                <a:latin typeface="Inter"/>
                <a:ea typeface="Inter"/>
                <a:cs typeface="Inter"/>
                <a:sym typeface="Inter"/>
              </a:rPr>
              <a:t>Kaggle BIPOC Program Final Showcase</a:t>
            </a:r>
            <a:endParaRPr sz="800" b="0" i="0" u="none" strike="noStrike" cap="none">
              <a:solidFill>
                <a:srgbClr val="92929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8" name="Google Shape;4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109" y="4794706"/>
            <a:ext cx="557815" cy="2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&amp;A">
  <p:cSld name="CUSTOM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2700755">
            <a:off x="5926798" y="2601164"/>
            <a:ext cx="5190308" cy="296496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6"/>
          <p:cNvSpPr txBox="1"/>
          <p:nvPr/>
        </p:nvSpPr>
        <p:spPr>
          <a:xfrm>
            <a:off x="2884350" y="2248500"/>
            <a:ext cx="33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Questions?</a:t>
            </a:r>
            <a:endParaRPr sz="3000" b="1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USTOM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28387" y="2190750"/>
            <a:ext cx="19729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8093834">
            <a:off x="-1351691" y="-341884"/>
            <a:ext cx="4189629" cy="244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700755">
            <a:off x="5926798" y="2601164"/>
            <a:ext cx="5190308" cy="2964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body" idx="1"/>
          </p:nvPr>
        </p:nvSpPr>
        <p:spPr>
          <a:xfrm>
            <a:off x="304800" y="957250"/>
            <a:ext cx="7981800" cy="3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  <a:defRPr sz="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nyAnts/Kaggle-X-Bipoc-program-Medical-chatbo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7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6085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/>
          <p:nvPr/>
        </p:nvSpPr>
        <p:spPr>
          <a:xfrm>
            <a:off x="-181841" y="257908"/>
            <a:ext cx="9410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5" name="Google Shape;6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54942">
            <a:off x="-1228906" y="3218494"/>
            <a:ext cx="4189629" cy="244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982496">
            <a:off x="6157459" y="-468357"/>
            <a:ext cx="5190308" cy="296496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 txBox="1">
            <a:spLocks noGrp="1"/>
          </p:cNvSpPr>
          <p:nvPr>
            <p:ph type="subTitle" idx="1"/>
          </p:nvPr>
        </p:nvSpPr>
        <p:spPr>
          <a:xfrm>
            <a:off x="1667317" y="3704549"/>
            <a:ext cx="5968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100000"/>
              <a:buNone/>
            </a:pPr>
            <a:r>
              <a:rPr lang="en-US" dirty="0">
                <a:solidFill>
                  <a:schemeClr val="tx1"/>
                </a:solidFill>
              </a:rPr>
              <a:t>I am a medical student (veterinary) and an AI engineer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8" name="Google Shape;68;p1"/>
          <p:cNvSpPr txBox="1">
            <a:spLocks noGrp="1"/>
          </p:cNvSpPr>
          <p:nvPr>
            <p:ph type="title"/>
          </p:nvPr>
        </p:nvSpPr>
        <p:spPr>
          <a:xfrm>
            <a:off x="1225880" y="939760"/>
            <a:ext cx="6645900" cy="2468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dirty="0"/>
              <a:t>Open Source </a:t>
            </a:r>
            <a:r>
              <a:rPr lang="en-US" dirty="0" err="1"/>
              <a:t>LLm</a:t>
            </a:r>
            <a:r>
              <a:rPr lang="en-US" dirty="0"/>
              <a:t> based chatbot with Private/sensitive medical data</a:t>
            </a:r>
            <a:endParaRPr dirty="0"/>
          </a:p>
        </p:txBody>
      </p:sp>
      <p:pic>
        <p:nvPicPr>
          <p:cNvPr id="69" name="Google Shape;69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0400" y="144700"/>
            <a:ext cx="1711750" cy="4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cxnSp>
        <p:nvCxnSpPr>
          <p:cNvPr id="92" name="Google Shape;92;p4"/>
          <p:cNvCxnSpPr/>
          <p:nvPr/>
        </p:nvCxnSpPr>
        <p:spPr>
          <a:xfrm>
            <a:off x="304800" y="590550"/>
            <a:ext cx="8597015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Potential Use Cases in Medicine</a:t>
            </a:r>
            <a:endParaRPr dirty="0"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304800" y="957250"/>
            <a:ext cx="7981800" cy="3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10160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None/>
            </a:pPr>
            <a:endParaRPr lang="en-US" dirty="0"/>
          </a:p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endParaRPr lang="en-US" dirty="0"/>
          </a:p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US" b="1" dirty="0"/>
              <a:t>Drug Discovery and Research</a:t>
            </a:r>
            <a:r>
              <a:rPr lang="en-US" dirty="0"/>
              <a:t>:</a:t>
            </a:r>
          </a:p>
          <a:p>
            <a:pPr marL="10160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LLMs aid in analyzing vast amounts of medical literature, accelerating drug discovery.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endParaRPr lang="en-US" dirty="0"/>
          </a:p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US" b="1" dirty="0"/>
              <a:t>Telemedicine:</a:t>
            </a:r>
          </a:p>
          <a:p>
            <a:pPr marL="10160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They enhance remote consultations by facilitating automated medical history analysis.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endParaRPr lang="en-US" dirty="0"/>
          </a:p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US" b="1" dirty="0"/>
              <a:t>Healthcare Chatbots:</a:t>
            </a:r>
          </a:p>
          <a:p>
            <a:pPr marL="10160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LLM-powered chatbots offer accurate information and symptom assessment, improving patient experience.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endParaRPr lang="en-US" dirty="0"/>
          </a:p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endParaRPr lang="en-US" dirty="0"/>
          </a:p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895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/>
          <p:nvPr/>
        </p:nvSpPr>
        <p:spPr>
          <a:xfrm rot="5400000" flipH="1">
            <a:off x="2090019" y="-2723755"/>
            <a:ext cx="4657358" cy="9587949"/>
          </a:xfrm>
          <a:prstGeom prst="rect">
            <a:avLst/>
          </a:prstGeom>
          <a:solidFill>
            <a:srgbClr val="3CBEEC">
              <a:alpha val="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AE0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6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2121450" y="1645525"/>
            <a:ext cx="4901100" cy="19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</a:pPr>
            <a:r>
              <a:rPr lang="en-US" sz="2400" b="1" dirty="0"/>
              <a:t>Medical Record Analysis:</a:t>
            </a:r>
            <a:br>
              <a:rPr lang="en-US" sz="2400" b="1" dirty="0"/>
            </a:br>
            <a:r>
              <a:rPr lang="en-US" sz="2400" b="0" dirty="0"/>
              <a:t>LLMs can extract insights from medical records, assisting in diagnosis and treatment planning.</a:t>
            </a:r>
            <a:endParaRPr sz="2400" b="0" dirty="0"/>
          </a:p>
        </p:txBody>
      </p:sp>
    </p:spTree>
    <p:extLst>
      <p:ext uri="{BB962C8B-B14F-4D97-AF65-F5344CB8AC3E}">
        <p14:creationId xmlns:p14="http://schemas.microsoft.com/office/powerpoint/2010/main" val="2410423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/>
          <p:nvPr/>
        </p:nvSpPr>
        <p:spPr>
          <a:xfrm rot="5400000" flipH="1">
            <a:off x="2090020" y="-2723755"/>
            <a:ext cx="4657358" cy="9587949"/>
          </a:xfrm>
          <a:prstGeom prst="rect">
            <a:avLst/>
          </a:prstGeom>
          <a:solidFill>
            <a:srgbClr val="3CBEEC">
              <a:alpha val="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AE0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6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2121450" y="1645525"/>
            <a:ext cx="4901100" cy="19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dirty="0"/>
              <a:t>The open source models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4153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0d8a9ac4b_0_0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cxnSp>
        <p:nvCxnSpPr>
          <p:cNvPr id="110" name="Google Shape;110;g250d8a9ac4b_0_0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g250d8a9ac4b_0_0"/>
          <p:cNvSpPr txBox="1">
            <a:spLocks noGrp="1"/>
          </p:cNvSpPr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New Open Source Models: LLMs like Llama 2</a:t>
            </a:r>
            <a:endParaRPr dirty="0"/>
          </a:p>
        </p:txBody>
      </p:sp>
      <p:sp>
        <p:nvSpPr>
          <p:cNvPr id="112" name="Google Shape;112;g250d8a9ac4b_0_0"/>
          <p:cNvSpPr txBox="1">
            <a:spLocks noGrp="1"/>
          </p:cNvSpPr>
          <p:nvPr>
            <p:ph type="body" idx="1"/>
          </p:nvPr>
        </p:nvSpPr>
        <p:spPr>
          <a:xfrm>
            <a:off x="304800" y="957250"/>
            <a:ext cx="7981800" cy="3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indent="0">
              <a:buNone/>
            </a:pPr>
            <a:r>
              <a:rPr lang="en-US" dirty="0"/>
              <a:t>LLMs like Llama 2 are part of the new generation of open-source language models. They promise significant advancements in language understanding, text generation, and their applications across various domains. These models are built on extensive datasets and open-source principles, making them accessible and versatile.</a:t>
            </a:r>
          </a:p>
          <a:p>
            <a:pPr marL="800100" indent="-342900"/>
            <a:endParaRPr lang="en-US" dirty="0"/>
          </a:p>
          <a:p>
            <a:pPr indent="0">
              <a:buNone/>
            </a:pPr>
            <a:r>
              <a:rPr lang="en-US" sz="3600" b="1" dirty="0"/>
              <a:t>Promise for the Future</a:t>
            </a:r>
          </a:p>
          <a:p>
            <a:pPr marL="800100" indent="-342900"/>
            <a:endParaRPr lang="en-US" dirty="0"/>
          </a:p>
          <a:p>
            <a:pPr marL="800100" indent="-342900"/>
            <a:r>
              <a:rPr lang="en-US" dirty="0"/>
              <a:t>Improved Natural Language Understanding: LLMs like Llama 2 offer enhanced comprehension of human language, making them valuable for a wide range of applications, from content generation to conversational AI.</a:t>
            </a:r>
          </a:p>
          <a:p>
            <a:pPr marL="800100" indent="-342900"/>
            <a:endParaRPr lang="en-US" dirty="0"/>
          </a:p>
          <a:p>
            <a:pPr marL="800100" indent="-342900"/>
            <a:r>
              <a:rPr lang="en-US" dirty="0"/>
              <a:t>Multimodal Capabilities: They can handle not only text but also images, audio, and video data, enabling more comprehensive and context-aware insights and responses.</a:t>
            </a:r>
          </a:p>
          <a:p>
            <a:pPr marL="800100" indent="-342900"/>
            <a:endParaRPr lang="en-US" dirty="0"/>
          </a:p>
          <a:p>
            <a:pPr marL="800100" indent="-342900"/>
            <a:r>
              <a:rPr lang="en-US" dirty="0"/>
              <a:t>Innovation and Democratization: Open-source models like Llama 2 foster innovation and democratization in the AI space by allowing developers worldwide to access and build upon the technology.</a:t>
            </a:r>
          </a:p>
          <a:p>
            <a:pPr marL="800100" indent="-342900"/>
            <a:endParaRPr lang="en-US" dirty="0"/>
          </a:p>
          <a:p>
            <a:pPr marL="800100" indent="-342900"/>
            <a:r>
              <a:rPr lang="en-US" dirty="0"/>
              <a:t>Customization for Diverse Industries: These models can be fine-tuned and customized for specific industries, addressing unique challenges and requirements, such as healthcare, finance, and e-commerce.</a:t>
            </a:r>
          </a:p>
          <a:p>
            <a:pPr marL="8001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33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0d8a9ac4b_0_0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cxnSp>
        <p:nvCxnSpPr>
          <p:cNvPr id="110" name="Google Shape;110;g250d8a9ac4b_0_0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g250d8a9ac4b_0_0"/>
          <p:cNvSpPr txBox="1">
            <a:spLocks noGrp="1"/>
          </p:cNvSpPr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Privacy Protection</a:t>
            </a:r>
            <a:endParaRPr dirty="0"/>
          </a:p>
        </p:txBody>
      </p:sp>
      <p:sp>
        <p:nvSpPr>
          <p:cNvPr id="112" name="Google Shape;112;g250d8a9ac4b_0_0"/>
          <p:cNvSpPr txBox="1">
            <a:spLocks noGrp="1"/>
          </p:cNvSpPr>
          <p:nvPr>
            <p:ph type="body" idx="1"/>
          </p:nvPr>
        </p:nvSpPr>
        <p:spPr>
          <a:xfrm>
            <a:off x="304800" y="957250"/>
            <a:ext cx="7981800" cy="3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indent="0">
              <a:buNone/>
            </a:pPr>
            <a:endParaRPr lang="en-US" dirty="0"/>
          </a:p>
          <a:p>
            <a:pPr marL="800100" indent="-342900"/>
            <a:r>
              <a:rPr lang="en-US" b="1" dirty="0"/>
              <a:t>Data Privacy Safeguards</a:t>
            </a:r>
            <a:r>
              <a:rPr lang="en-US" dirty="0"/>
              <a:t>: Open-source projects often emphasize data privacy and offer guidelines for responsible use, ensuring that personal data isn't misused.</a:t>
            </a:r>
          </a:p>
          <a:p>
            <a:pPr marL="800100" indent="-342900"/>
            <a:endParaRPr lang="en-US" dirty="0"/>
          </a:p>
          <a:p>
            <a:pPr marL="800100" indent="-342900"/>
            <a:r>
              <a:rPr lang="en-US" b="1" dirty="0"/>
              <a:t>Ethical Guidelines</a:t>
            </a:r>
            <a:r>
              <a:rPr lang="en-US" dirty="0"/>
              <a:t>: Ethical considerations, such as fairness, transparency, and bias mitigation, are integrated into the development and use of these models.</a:t>
            </a:r>
          </a:p>
          <a:p>
            <a:pPr marL="800100" indent="-342900"/>
            <a:endParaRPr lang="en-US" dirty="0"/>
          </a:p>
          <a:p>
            <a:pPr marL="800100" indent="-342900"/>
            <a:r>
              <a:rPr lang="en-US" b="1" dirty="0"/>
              <a:t>Privacy-Preserving AI</a:t>
            </a:r>
            <a:r>
              <a:rPr lang="en-US" dirty="0"/>
              <a:t>: Techniques like federated learning and differential privacy are applied to protect individuals' data while improving the model's performance.</a:t>
            </a:r>
          </a:p>
          <a:p>
            <a:pPr marL="800100" indent="-342900"/>
            <a:endParaRPr lang="en-US" dirty="0"/>
          </a:p>
          <a:p>
            <a:pPr marL="800100" indent="-342900"/>
            <a:r>
              <a:rPr lang="en-US" b="1" dirty="0"/>
              <a:t>User Control</a:t>
            </a:r>
            <a:r>
              <a:rPr lang="en-US" dirty="0"/>
              <a:t>: Users are given control over their data and can choose how their information is utilized, promoting transparency and trust.</a:t>
            </a:r>
          </a:p>
          <a:p>
            <a:pPr marL="800100" indent="-342900"/>
            <a:endParaRPr lang="en-US" dirty="0"/>
          </a:p>
          <a:p>
            <a:pPr marL="800100" indent="-342900"/>
            <a:r>
              <a:rPr lang="en-US" b="1" dirty="0"/>
              <a:t>Regulatory Compliance</a:t>
            </a:r>
            <a:r>
              <a:rPr lang="en-US" dirty="0"/>
              <a:t>: Open-source projects often align with data protection regulations, ensuring legal compliance in various regions.</a:t>
            </a:r>
          </a:p>
          <a:p>
            <a:pPr marL="800100" indent="-342900"/>
            <a:endParaRPr lang="en-US" dirty="0"/>
          </a:p>
          <a:p>
            <a:pPr marL="800100" indent="-342900"/>
            <a:r>
              <a:rPr lang="en-US" dirty="0"/>
              <a:t>Open-source models like Llama 2 represent the cutting edge of AI, offering powerful language understanding capabilities while prioritizing privacy and ethical considerations. Their collaborative, transparent, and customizable nature makes them a promising force for the future of AI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75018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0d8a9ac4b_0_0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cxnSp>
        <p:nvCxnSpPr>
          <p:cNvPr id="110" name="Google Shape;110;g250d8a9ac4b_0_0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g250d8a9ac4b_0_0"/>
          <p:cNvSpPr txBox="1">
            <a:spLocks noGrp="1"/>
          </p:cNvSpPr>
          <p:nvPr>
            <p:ph type="body" idx="1"/>
          </p:nvPr>
        </p:nvSpPr>
        <p:spPr>
          <a:xfrm>
            <a:off x="304800" y="957250"/>
            <a:ext cx="7981800" cy="3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FF20406-171D-0BCE-FD91-71D857D2C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63" y="145576"/>
            <a:ext cx="8761473" cy="460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75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0d8a9ac4b_0_0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cxnSp>
        <p:nvCxnSpPr>
          <p:cNvPr id="110" name="Google Shape;110;g250d8a9ac4b_0_0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E6EE516-0340-3AED-998F-47BD5193A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14" y="195618"/>
            <a:ext cx="8102220" cy="456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00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0d8a9ac4b_0_0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cxnSp>
        <p:nvCxnSpPr>
          <p:cNvPr id="110" name="Google Shape;110;g250d8a9ac4b_0_0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Picture 3" descr="A close up of a computer screen&#10;&#10;Description automatically generated">
            <a:extLst>
              <a:ext uri="{FF2B5EF4-FFF2-40B4-BE49-F238E27FC236}">
                <a16:creationId xmlns:a16="http://schemas.microsoft.com/office/drawing/2014/main" id="{2B51DFC3-AA3C-9AAC-FE34-E6C207101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1583140"/>
            <a:ext cx="8648131" cy="202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93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0d8a9ac4b_0_8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cxnSp>
        <p:nvCxnSpPr>
          <p:cNvPr id="119" name="Google Shape;119;g250d8a9ac4b_0_8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0" name="Google Shape;120;g250d8a9ac4b_0_8"/>
          <p:cNvSpPr txBox="1">
            <a:spLocks noGrp="1"/>
          </p:cNvSpPr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Project Links</a:t>
            </a:r>
            <a:endParaRPr/>
          </a:p>
        </p:txBody>
      </p:sp>
      <p:sp>
        <p:nvSpPr>
          <p:cNvPr id="121" name="Google Shape;121;g250d8a9ac4b_0_8"/>
          <p:cNvSpPr txBox="1">
            <a:spLocks noGrp="1"/>
          </p:cNvSpPr>
          <p:nvPr>
            <p:ph type="body" idx="1"/>
          </p:nvPr>
        </p:nvSpPr>
        <p:spPr>
          <a:xfrm>
            <a:off x="304800" y="957250"/>
            <a:ext cx="7981800" cy="3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de-DE" dirty="0">
                <a:hlinkClick r:id="rId3"/>
              </a:rPr>
              <a:t>https://github.com/TinyAnts/Kaggle-X-Bipoc-program-Medical-chatbot</a:t>
            </a:r>
            <a:endParaRPr lang="de-DE" dirty="0"/>
          </a:p>
          <a:p>
            <a:r>
              <a:rPr lang="de-DE" dirty="0"/>
              <a:t>https://lab.mlaw.gov.sg/files/Sample-filled-in-MR.pdf   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endParaRPr lang="de-DE" dirty="0"/>
          </a:p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/>
          <p:nvPr/>
        </p:nvSpPr>
        <p:spPr>
          <a:xfrm>
            <a:off x="-190500" y="0"/>
            <a:ext cx="9410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36" name="Google Shape;136;p7"/>
          <p:cNvSpPr/>
          <p:nvPr/>
        </p:nvSpPr>
        <p:spPr>
          <a:xfrm>
            <a:off x="8610600" y="4705350"/>
            <a:ext cx="381000" cy="3639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8093834">
            <a:off x="-1351692" y="-341884"/>
            <a:ext cx="4189629" cy="244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700754">
            <a:off x="5926798" y="2601165"/>
            <a:ext cx="5190308" cy="296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0800" y="1972275"/>
            <a:ext cx="248602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subTitle" idx="1"/>
          </p:nvPr>
        </p:nvSpPr>
        <p:spPr>
          <a:xfrm>
            <a:off x="1505800" y="2965500"/>
            <a:ext cx="58935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Nagarajan Shunmugam</a:t>
            </a:r>
            <a:endParaRPr dirty="0"/>
          </a:p>
        </p:txBody>
      </p:sp>
      <p:sp>
        <p:nvSpPr>
          <p:cNvPr id="76" name="Google Shape;76;p2"/>
          <p:cNvSpPr txBox="1">
            <a:spLocks noGrp="1"/>
          </p:cNvSpPr>
          <p:nvPr>
            <p:ph type="title"/>
          </p:nvPr>
        </p:nvSpPr>
        <p:spPr>
          <a:xfrm>
            <a:off x="1463597" y="1849984"/>
            <a:ext cx="7180500" cy="1151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 medical chatbot for private sensitive data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cxnSp>
        <p:nvCxnSpPr>
          <p:cNvPr id="83" name="Google Shape;83;p3"/>
          <p:cNvCxnSpPr/>
          <p:nvPr/>
        </p:nvCxnSpPr>
        <p:spPr>
          <a:xfrm>
            <a:off x="304800" y="590550"/>
            <a:ext cx="8597015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3"/>
          <p:cNvSpPr txBox="1">
            <a:spLocks noGrp="1"/>
          </p:cNvSpPr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Background – My life in India</a:t>
            </a:r>
            <a:endParaRPr dirty="0"/>
          </a:p>
        </p:txBody>
      </p:sp>
      <p:sp>
        <p:nvSpPr>
          <p:cNvPr id="85" name="Google Shape;85;p3"/>
          <p:cNvSpPr txBox="1">
            <a:spLocks noGrp="1"/>
          </p:cNvSpPr>
          <p:nvPr>
            <p:ph type="body" idx="1"/>
          </p:nvPr>
        </p:nvSpPr>
        <p:spPr>
          <a:xfrm>
            <a:off x="304800" y="957250"/>
            <a:ext cx="7981800" cy="3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endParaRPr dirty="0"/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D5EE36C2-3B8C-0EA7-1D98-D948583060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7715823"/>
              </p:ext>
            </p:extLst>
          </p:nvPr>
        </p:nvGraphicFramePr>
        <p:xfrm>
          <a:off x="490022" y="100466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CCD9-2A79-763C-7931-73DD99AEB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222" y="1047217"/>
            <a:ext cx="3501193" cy="99417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My life in Europe</a:t>
            </a:r>
            <a:endParaRPr lang="de-DE">
              <a:solidFill>
                <a:schemeClr val="tx1"/>
              </a:solidFill>
            </a:endParaRPr>
          </a:p>
        </p:txBody>
      </p:sp>
      <p:pic>
        <p:nvPicPr>
          <p:cNvPr id="4" name="Picture 6" descr="Naklejka SCANIA logo AUTO ciężarowe TIR gryf 80cm za 71,99 zł z Kraków -  Allegro.pl - (11260054008)">
            <a:extLst>
              <a:ext uri="{FF2B5EF4-FFF2-40B4-BE49-F238E27FC236}">
                <a16:creationId xmlns:a16="http://schemas.microsoft.com/office/drawing/2014/main" id="{97ACAA71-1F64-A173-C203-989FF8296B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9" r="11179" b="3"/>
          <a:stretch/>
        </p:blipFill>
        <p:spPr bwMode="auto">
          <a:xfrm>
            <a:off x="2669342" y="1995945"/>
            <a:ext cx="2091690" cy="2091690"/>
          </a:xfrm>
          <a:custGeom>
            <a:avLst/>
            <a:gdLst/>
            <a:ahLst/>
            <a:cxnLst/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TU Berlin logo vector">
            <a:extLst>
              <a:ext uri="{FF2B5EF4-FFF2-40B4-BE49-F238E27FC236}">
                <a16:creationId xmlns:a16="http://schemas.microsoft.com/office/drawing/2014/main" id="{13CECF64-8200-A424-4D74-97BD30496C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7" r="-2" b="10127"/>
          <a:stretch/>
        </p:blipFill>
        <p:spPr bwMode="auto">
          <a:xfrm>
            <a:off x="15" y="7"/>
            <a:ext cx="2975965" cy="2537453"/>
          </a:xfrm>
          <a:custGeom>
            <a:avLst/>
            <a:gdLst/>
            <a:ahLst/>
            <a:cxnLst/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KTH - Royal Institute of Technology - InteGrid - Smart Grid Solutions">
            <a:extLst>
              <a:ext uri="{FF2B5EF4-FFF2-40B4-BE49-F238E27FC236}">
                <a16:creationId xmlns:a16="http://schemas.microsoft.com/office/drawing/2014/main" id="{D1300910-DE40-086D-9E6B-4EAB63EF80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5" r="3" b="3"/>
          <a:stretch/>
        </p:blipFill>
        <p:spPr bwMode="auto">
          <a:xfrm>
            <a:off x="3619" y="3005445"/>
            <a:ext cx="2366303" cy="2138062"/>
          </a:xfrm>
          <a:custGeom>
            <a:avLst/>
            <a:gdLst/>
            <a:ahLst/>
            <a:cxnLst/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7DEF59-B84A-0827-28B6-EE50A3E8E7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671453"/>
              </p:ext>
            </p:extLst>
          </p:nvPr>
        </p:nvGraphicFramePr>
        <p:xfrm>
          <a:off x="5205222" y="2153987"/>
          <a:ext cx="3501192" cy="238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245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erson holding two dogs&#10;&#10;Description automatically generated with medium confidence">
            <a:extLst>
              <a:ext uri="{FF2B5EF4-FFF2-40B4-BE49-F238E27FC236}">
                <a16:creationId xmlns:a16="http://schemas.microsoft.com/office/drawing/2014/main" id="{4801BCF7-86B8-3E52-0126-43D6341E0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62"/>
          <a:stretch/>
        </p:blipFill>
        <p:spPr>
          <a:xfrm>
            <a:off x="15" y="7"/>
            <a:ext cx="3477920" cy="51434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742406-24D6-D3A2-19F1-4999A217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2504" y="827964"/>
            <a:ext cx="4705943" cy="3512378"/>
          </a:xfrm>
        </p:spPr>
        <p:txBody>
          <a:bodyPr spcFirstLastPara="1" vert="horz" wrap="square" lIns="68580" tIns="34290" rIns="68580" bIns="34290" rtlCol="0" anchor="b" anchorCtr="0">
            <a:normAutofit fontScale="90000"/>
          </a:bodyPr>
          <a:lstStyle/>
          <a:p>
            <a:r>
              <a:rPr lang="en-US" sz="4200" cap="all" spc="-75" dirty="0">
                <a:solidFill>
                  <a:schemeClr val="tx1"/>
                </a:solidFill>
              </a:rPr>
              <a:t>Currently, Studying veterinary medicine 3</a:t>
            </a:r>
            <a:r>
              <a:rPr lang="en-US" sz="4200" cap="all" spc="-75" baseline="30000" dirty="0">
                <a:solidFill>
                  <a:schemeClr val="tx1"/>
                </a:solidFill>
              </a:rPr>
              <a:t>rd</a:t>
            </a:r>
            <a:r>
              <a:rPr lang="en-US" sz="4200" cap="all" spc="-75" dirty="0">
                <a:solidFill>
                  <a:schemeClr val="tx1"/>
                </a:solidFill>
              </a:rPr>
              <a:t> year in Wroclaw, Poland</a:t>
            </a:r>
            <a:endParaRPr lang="en-US" sz="4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4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/>
          <p:nvPr/>
        </p:nvSpPr>
        <p:spPr>
          <a:xfrm rot="5400000" flipH="1">
            <a:off x="2104088" y="-2723755"/>
            <a:ext cx="4657358" cy="9587949"/>
          </a:xfrm>
          <a:prstGeom prst="rect">
            <a:avLst/>
          </a:prstGeom>
          <a:solidFill>
            <a:srgbClr val="3CBEEC">
              <a:alpha val="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AE0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6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2121450" y="1645525"/>
            <a:ext cx="4901100" cy="19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dirty="0"/>
              <a:t>Large language models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cxnSp>
        <p:nvCxnSpPr>
          <p:cNvPr id="92" name="Google Shape;92;p4"/>
          <p:cNvCxnSpPr/>
          <p:nvPr/>
        </p:nvCxnSpPr>
        <p:spPr>
          <a:xfrm>
            <a:off x="304800" y="590550"/>
            <a:ext cx="8597015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New Age of LLMs</a:t>
            </a:r>
            <a:endParaRPr dirty="0"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304800" y="957250"/>
            <a:ext cx="7981800" cy="3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10160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None/>
            </a:pPr>
            <a:endParaRPr lang="en-US" dirty="0"/>
          </a:p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US" b="1" dirty="0"/>
              <a:t>Larger and More Powerful Models:</a:t>
            </a:r>
          </a:p>
          <a:p>
            <a:pPr marL="10160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LLMs are becoming larger and more powerful, enabling them to handle complex language tasks.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endParaRPr lang="en-US" dirty="0"/>
          </a:p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US" b="1" dirty="0"/>
              <a:t>Multimodal Capabilities:</a:t>
            </a:r>
          </a:p>
          <a:p>
            <a:pPr marL="10160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They now have the ability to process and generate text, images, audio, and video data.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endParaRPr lang="en-US" dirty="0"/>
          </a:p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US" b="1" dirty="0"/>
              <a:t>Continual Advancements:</a:t>
            </a:r>
          </a:p>
          <a:p>
            <a:pPr marL="10160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Ongoing research and development lead to improvements in natural language understanding and generation.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cxnSp>
        <p:nvCxnSpPr>
          <p:cNvPr id="92" name="Google Shape;92;p4"/>
          <p:cNvCxnSpPr/>
          <p:nvPr/>
        </p:nvCxnSpPr>
        <p:spPr>
          <a:xfrm>
            <a:off x="304800" y="590550"/>
            <a:ext cx="8597015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Benefits of New LLMs</a:t>
            </a:r>
            <a:endParaRPr dirty="0"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304800" y="957250"/>
            <a:ext cx="7981800" cy="3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10160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None/>
            </a:pPr>
            <a:endParaRPr lang="en-US" dirty="0"/>
          </a:p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US" b="1" dirty="0"/>
              <a:t>Enhanced Language Understanding:</a:t>
            </a:r>
          </a:p>
          <a:p>
            <a:pPr marL="10160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LLMs provide more accurate and nuanced language understanding, reducing errors.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endParaRPr lang="en-US" dirty="0"/>
          </a:p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US" b="1" dirty="0"/>
              <a:t>Efficient Content Generation:</a:t>
            </a:r>
          </a:p>
          <a:p>
            <a:pPr marL="10160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They help in generating high-quality, contextually relevant content quickly.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endParaRPr lang="en-US" dirty="0"/>
          </a:p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US" b="1" dirty="0"/>
              <a:t>Improved Multimodal Insights:</a:t>
            </a:r>
          </a:p>
          <a:p>
            <a:pPr marL="10160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LLMs can analyze and interpret a wide range of data types, offering more comprehensive insights.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endParaRPr lang="en-US" dirty="0"/>
          </a:p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15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cxnSp>
        <p:nvCxnSpPr>
          <p:cNvPr id="92" name="Google Shape;92;p4"/>
          <p:cNvCxnSpPr/>
          <p:nvPr/>
        </p:nvCxnSpPr>
        <p:spPr>
          <a:xfrm>
            <a:off x="304800" y="590550"/>
            <a:ext cx="8597015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Potential Use Cases in Medicine</a:t>
            </a:r>
            <a:endParaRPr dirty="0"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304800" y="957250"/>
            <a:ext cx="7981800" cy="3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10160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None/>
            </a:pPr>
            <a:endParaRPr lang="en-US" dirty="0"/>
          </a:p>
          <a:p>
            <a:pPr marL="101600" indent="0">
              <a:buNone/>
            </a:pPr>
            <a:r>
              <a:rPr lang="en-US" dirty="0"/>
              <a:t>The new age of LLMs presents opportunities to revolutionize healthcare by providing more accurate, efficient, and personalized services.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endParaRPr lang="en-US" dirty="0"/>
          </a:p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US" b="1" dirty="0"/>
              <a:t>Medical Record Analysis:</a:t>
            </a:r>
          </a:p>
          <a:p>
            <a:pPr marL="10160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LLMs can extract insights from medical records, assisting in diagnosis and treatment planning.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endParaRPr lang="en-US" dirty="0"/>
          </a:p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US" b="1" dirty="0"/>
              <a:t>Clinical Decision Support:</a:t>
            </a:r>
          </a:p>
          <a:p>
            <a:pPr marL="10160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They can provide real-time guidance to healthcare professionals, improving treatment decisions.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endParaRPr lang="en-US" dirty="0"/>
          </a:p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US" b="1" dirty="0"/>
              <a:t>Patient Communication:</a:t>
            </a:r>
          </a:p>
          <a:p>
            <a:pPr marL="10160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LLMs enable personalized, empathetic patient communication through chatbots and virtual assistants.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endParaRPr lang="en-US" dirty="0"/>
          </a:p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endParaRPr lang="en-US" dirty="0"/>
          </a:p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endParaRPr lang="en-US" dirty="0"/>
          </a:p>
          <a:p>
            <a:pPr marL="457200" lvl="0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86172"/>
      </p:ext>
    </p:extLst>
  </p:cSld>
  <p:clrMapOvr>
    <a:masterClrMapping/>
  </p:clrMapOvr>
</p:sld>
</file>

<file path=ppt/theme/theme1.xml><?xml version="1.0" encoding="utf-8"?>
<a:theme xmlns:a="http://schemas.openxmlformats.org/drawingml/2006/main" name="Kaggle">
  <a:themeElements>
    <a:clrScheme name="Custom 1">
      <a:dk1>
        <a:srgbClr val="262626"/>
      </a:dk1>
      <a:lt1>
        <a:srgbClr val="FFFFFF"/>
      </a:lt1>
      <a:dk2>
        <a:srgbClr val="595959"/>
      </a:dk2>
      <a:lt2>
        <a:srgbClr val="FFFFFF"/>
      </a:lt2>
      <a:accent1>
        <a:srgbClr val="20BEFF"/>
      </a:accent1>
      <a:accent2>
        <a:srgbClr val="FF9953"/>
      </a:accent2>
      <a:accent3>
        <a:srgbClr val="FF1379"/>
      </a:accent3>
      <a:accent4>
        <a:srgbClr val="FFE113"/>
      </a:accent4>
      <a:accent5>
        <a:srgbClr val="0580B2"/>
      </a:accent5>
      <a:accent6>
        <a:srgbClr val="05DE89"/>
      </a:accent6>
      <a:hlink>
        <a:srgbClr val="20BEFF"/>
      </a:hlink>
      <a:folHlink>
        <a:srgbClr val="0580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879</Words>
  <Application>Microsoft Office PowerPoint</Application>
  <PresentationFormat>On-screen Show (16:9)</PresentationFormat>
  <Paragraphs>133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Inter</vt:lpstr>
      <vt:lpstr>Open Sans</vt:lpstr>
      <vt:lpstr>Verdana</vt:lpstr>
      <vt:lpstr>Calibri</vt:lpstr>
      <vt:lpstr>Roboto</vt:lpstr>
      <vt:lpstr>Arial</vt:lpstr>
      <vt:lpstr>Kaggle</vt:lpstr>
      <vt:lpstr>Open Source LLm based chatbot with Private/sensitive medical data</vt:lpstr>
      <vt:lpstr>A medical chatbot for private sensitive data</vt:lpstr>
      <vt:lpstr>Background – My life in India</vt:lpstr>
      <vt:lpstr>My life in Europe</vt:lpstr>
      <vt:lpstr>Currently, Studying veterinary medicine 3rd year in Wroclaw, Poland</vt:lpstr>
      <vt:lpstr>Large language models</vt:lpstr>
      <vt:lpstr>New Age of LLMs</vt:lpstr>
      <vt:lpstr>Benefits of New LLMs</vt:lpstr>
      <vt:lpstr>Potential Use Cases in Medicine</vt:lpstr>
      <vt:lpstr>Potential Use Cases in Medicine</vt:lpstr>
      <vt:lpstr>Medical Record Analysis: LLMs can extract insights from medical records, assisting in diagnosis and treatment planning.</vt:lpstr>
      <vt:lpstr>The open source models</vt:lpstr>
      <vt:lpstr>New Open Source Models: LLMs like Llama 2</vt:lpstr>
      <vt:lpstr>Privacy Protection</vt:lpstr>
      <vt:lpstr>PowerPoint Presentation</vt:lpstr>
      <vt:lpstr>PowerPoint Presentation</vt:lpstr>
      <vt:lpstr>PowerPoint Presentation</vt:lpstr>
      <vt:lpstr>Project 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LLm based chatbot with Private/sensitive medical data</dc:title>
  <cp:lastModifiedBy>Nagarajan Shunmugam</cp:lastModifiedBy>
  <cp:revision>1</cp:revision>
  <dcterms:modified xsi:type="dcterms:W3CDTF">2023-10-19T20:07:10Z</dcterms:modified>
</cp:coreProperties>
</file>