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1" r:id="rId4"/>
    <p:sldId id="262" r:id="rId5"/>
    <p:sldId id="269" r:id="rId6"/>
    <p:sldId id="275" r:id="rId7"/>
    <p:sldId id="274" r:id="rId8"/>
    <p:sldId id="270" r:id="rId9"/>
    <p:sldId id="276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802"/>
  </p:normalViewPr>
  <p:slideViewPr>
    <p:cSldViewPr snapToGrid="0">
      <p:cViewPr varScale="1">
        <p:scale>
          <a:sx n="80" d="100"/>
          <a:sy n="80" d="100"/>
        </p:scale>
        <p:origin x="21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DF267-616D-1F40-AC32-40F9D3E29027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0DF76-C243-CD4B-814E-AA343659F1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65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응급실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생과 사를 다루는 가장 치열한 장소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한번의 실수가 크게 작용하는 장소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일분 일초가 귀한 상황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0DF76-C243-CD4B-814E-AA343659F12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717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F5B76-4E34-220B-4D32-B460523A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7686F9-12BA-198D-0266-96632DB8B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17DC8-C7FC-9D7C-ABD9-4C195878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46FFE-C34E-7BC5-A6D8-E6C173CD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323AF-1B5B-3F65-018F-A7888BD0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11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41624-052C-7530-603B-41207AE1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E2F50-117A-CA64-45A7-9FE7EC9E7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433E2-3B2E-02D5-15A9-EF433653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88BB6-B78E-AF80-33EB-2BB8FB2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B38DD-EC92-5BC4-2B2D-569F045A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19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419D10-5B53-B3D4-2B36-C381994B1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27F82-7065-ED26-126C-395AC9051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DBAB1-F8FC-E0A1-7712-11682E7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82F9C-ABC6-CC7F-BA6E-A3531FE5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C488D-6BA5-0540-ADCD-9F9DE8F1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733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75FA1-788B-7363-C05C-A8C9CE1B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D781D-79DB-E4B9-9D55-CF6BDA1B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335E7-BCBA-8F34-3774-AE69F80D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E4EE4-3A05-3B19-C358-B769528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CFDF0-8EF3-859B-118A-C244F889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7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C81EA-BF0A-E0BB-62CE-32A4B682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C565C-AB1F-3A14-8B9E-289C500E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79D01-E414-A5A5-ED15-C5AB5DFC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9B87C-91CB-3BF3-6229-E43D5682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532F9-92CD-1222-D804-AB4868D7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0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C44C2-5CB4-B45A-A32C-BE344802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299E3-6EE8-CB2B-13F3-1B5CADE2E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8CDB7-5138-AE50-6358-D16030DD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4D6CC-71F1-9483-9592-05DA34A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A45E3-BCB3-625C-F158-E39E563E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107AE-54EB-C33E-ECF9-67F87AA5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4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CE0B7-5C5F-F6AD-1244-1924CC35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59B78-9D48-F276-DAA7-74F57CB6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C154D-DA5C-EEBD-0F68-3B29B328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70D2F0-82CD-F3D3-F041-43DA109A1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520D85-0B08-95A4-A448-BB48A39B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2012B3-DD8A-B3D2-4E12-D4B1A11D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747BBD-CBB8-0290-7C6A-4D280624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2B6E6A-7306-9A61-F7DC-35471D21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3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3544-CAC9-39C0-451D-53ED394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BA1E0-5473-DEC4-280A-C5D915AF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810061-FC58-3C50-C424-AF5C5326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FE24F-40E1-544B-97ED-24F42052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6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36C340-BEDD-9DF9-6216-9F885A35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594BE-A604-E8DD-EAF7-06252714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2107E-E67E-8CB5-1D1A-7D7D9087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81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69477-EB38-DA76-B596-A9B98CD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A7AE-079D-BF41-D97A-91B23B3C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72052-338E-D320-35B6-309D60CF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2CA5D-7637-FD46-BBCB-F512CDE3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B50E6-5FF3-4BDC-E790-D0B6A6FC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BA2B6-7682-97C9-5114-342355C0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253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2C8C8-7707-D2A0-A271-A237919E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7319B-31D4-CED0-3F4D-B4A2C7419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56513-7850-41B9-2D28-FF999F4D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6003C-AAB8-B1F5-A4E4-2EDCE53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925E4-5B9E-E9F8-D4EF-6737FD89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3A1FD-5542-7898-98A3-17F4057F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96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70FED0-0942-7EA0-AF62-7242833F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95B85-CC24-97EF-CB23-20F3FBB7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752CA-2087-CE3F-D5BA-5AB3886E1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23BA-0629-4744-8B96-B87532C276F0}" type="datetimeFigureOut">
              <a:rPr kumimoji="1" lang="ko-Kore-KR" altLang="en-US" smtClean="0"/>
              <a:t>2023. 11. 7.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1A590-230B-A603-C04F-DD962B2E2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03838-9E59-C0DB-7110-8C6B1376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8C5D-C8FD-934D-9DBA-1D6186C78F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18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0EAC0-451D-31A8-6205-4C4E0E67A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응급실</a:t>
            </a:r>
            <a:r>
              <a:rPr kumimoji="1" lang="ko-KR" altLang="en-US" dirty="0"/>
              <a:t> 데이터 분석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1D7C4-C436-5F91-2063-68390B34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8961" y="5355910"/>
            <a:ext cx="2300377" cy="115162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01801028</a:t>
            </a:r>
            <a:r>
              <a:rPr kumimoji="1" lang="ko-KR" altLang="en-US" dirty="0"/>
              <a:t> 김재원</a:t>
            </a:r>
            <a:endParaRPr kumimoji="1" lang="en-US" altLang="ko-KR" dirty="0"/>
          </a:p>
          <a:p>
            <a:r>
              <a:rPr kumimoji="1" lang="en-US" altLang="ko-Kore-KR" dirty="0"/>
              <a:t>202100694</a:t>
            </a:r>
            <a:r>
              <a:rPr kumimoji="1" lang="ko-KR" altLang="en-US" dirty="0"/>
              <a:t> 김서진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2F2A1-895C-A053-C156-6AF0E508B28E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396AEC7-D4BE-EBAC-06B9-CA35BAC57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548" y="251033"/>
            <a:ext cx="871330" cy="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988041-3999-9AE6-1B55-3033E9239751}"/>
              </a:ext>
            </a:extLst>
          </p:cNvPr>
          <p:cNvSpPr txBox="1"/>
          <p:nvPr/>
        </p:nvSpPr>
        <p:spPr>
          <a:xfrm>
            <a:off x="1297496" y="654341"/>
            <a:ext cx="66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/>
              <a:t>슬기로운</a:t>
            </a:r>
            <a:r>
              <a:rPr kumimoji="1" lang="ko-KR" altLang="en-US" sz="4000" dirty="0"/>
              <a:t> 의사생활</a:t>
            </a:r>
            <a:endParaRPr kumimoji="1" lang="ko-Kore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EA114-3EE4-41C9-DACE-1E2F5D1FDEB0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71917-44F1-E79C-F223-187C8F53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96" y="1697344"/>
            <a:ext cx="4377525" cy="4192469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5B0A887-77BE-06D5-2003-1A5C135ADD30}"/>
              </a:ext>
            </a:extLst>
          </p:cNvPr>
          <p:cNvSpPr/>
          <p:nvPr/>
        </p:nvSpPr>
        <p:spPr>
          <a:xfrm>
            <a:off x="6992470" y="1810869"/>
            <a:ext cx="3523130" cy="3630707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병원에서도</a:t>
            </a:r>
            <a:r>
              <a:rPr kumimoji="1" lang="ko-KR" altLang="en-US" dirty="0">
                <a:solidFill>
                  <a:schemeClr val="tx1"/>
                </a:solidFill>
              </a:rPr>
              <a:t> 가장 긴급하고 극적인 순간은 응급실 속에 있지 않을까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 그들을 도울 수 있는 방법은 없을까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411B8708-2061-2F87-8377-44EA1DB70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3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988041-3999-9AE6-1B55-3033E9239751}"/>
              </a:ext>
            </a:extLst>
          </p:cNvPr>
          <p:cNvSpPr txBox="1"/>
          <p:nvPr/>
        </p:nvSpPr>
        <p:spPr>
          <a:xfrm>
            <a:off x="1297496" y="654341"/>
            <a:ext cx="66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큰 틀의 응급 구조</a:t>
            </a:r>
            <a:r>
              <a:rPr kumimoji="1" lang="en-US" altLang="ko-KR" sz="4000" dirty="0"/>
              <a:t>_Process </a:t>
            </a:r>
            <a:r>
              <a:rPr kumimoji="1" lang="ko-KR" altLang="en-US" sz="4000" dirty="0"/>
              <a:t> </a:t>
            </a:r>
            <a:endParaRPr kumimoji="1" lang="ko-Kore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EA114-3EE4-41C9-DACE-1E2F5D1FDEB0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90E1D61-3ACD-E757-CE60-1DF91810A4A4}"/>
              </a:ext>
            </a:extLst>
          </p:cNvPr>
          <p:cNvSpPr/>
          <p:nvPr/>
        </p:nvSpPr>
        <p:spPr>
          <a:xfrm>
            <a:off x="1773211" y="1511676"/>
            <a:ext cx="2397280" cy="1985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신고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전화</a:t>
            </a:r>
            <a:r>
              <a:rPr kumimoji="1" lang="ko-KR" altLang="en-US" dirty="0">
                <a:solidFill>
                  <a:schemeClr val="tx1"/>
                </a:solidFill>
              </a:rPr>
              <a:t> 접수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341638B-ABFD-05FB-AB7C-CB4E40DD5D5E}"/>
              </a:ext>
            </a:extLst>
          </p:cNvPr>
          <p:cNvSpPr/>
          <p:nvPr/>
        </p:nvSpPr>
        <p:spPr>
          <a:xfrm>
            <a:off x="4871713" y="1511676"/>
            <a:ext cx="2397280" cy="1985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구급차 출발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87764BD-352D-8F1A-4CE5-901A7AB5BBEC}"/>
              </a:ext>
            </a:extLst>
          </p:cNvPr>
          <p:cNvSpPr/>
          <p:nvPr/>
        </p:nvSpPr>
        <p:spPr>
          <a:xfrm>
            <a:off x="8004412" y="1511676"/>
            <a:ext cx="2397280" cy="1985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구급차 안에서 환자의 상황에 따른 준비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DC8BCDA-129A-5453-5A1C-F33080FE82E1}"/>
              </a:ext>
            </a:extLst>
          </p:cNvPr>
          <p:cNvSpPr/>
          <p:nvPr/>
        </p:nvSpPr>
        <p:spPr>
          <a:xfrm>
            <a:off x="1790310" y="4160038"/>
            <a:ext cx="2397280" cy="1985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환자대응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8A624B4-C6B8-E63D-B61B-DE2AFE30DA26}"/>
              </a:ext>
            </a:extLst>
          </p:cNvPr>
          <p:cNvSpPr/>
          <p:nvPr/>
        </p:nvSpPr>
        <p:spPr>
          <a:xfrm>
            <a:off x="4888812" y="4160037"/>
            <a:ext cx="2397280" cy="1985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병원으로 이송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6537C40-2F67-BE86-6547-697C86E9E0A1}"/>
              </a:ext>
            </a:extLst>
          </p:cNvPr>
          <p:cNvSpPr/>
          <p:nvPr/>
        </p:nvSpPr>
        <p:spPr>
          <a:xfrm>
            <a:off x="8004412" y="4160038"/>
            <a:ext cx="2397280" cy="1985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병원에서 환자 진단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DDE46F-E51A-37E0-6820-ACE87AD678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170491" y="2504517"/>
            <a:ext cx="70122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D5002-A1A6-667F-457C-76162141486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268993" y="2504517"/>
            <a:ext cx="73541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589BDB-AE19-B091-3614-4BAA946573D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187590" y="5152878"/>
            <a:ext cx="701222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ACA342-0E0B-CE95-BEB4-5D27A546BE5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86092" y="5152878"/>
            <a:ext cx="718320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273207-0A5A-114B-B2A9-BE698FF48B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764661" y="721647"/>
            <a:ext cx="662680" cy="6214102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86C238D-4D3D-559C-AD26-B646A726DBD6}"/>
              </a:ext>
            </a:extLst>
          </p:cNvPr>
          <p:cNvSpPr txBox="1"/>
          <p:nvPr/>
        </p:nvSpPr>
        <p:spPr>
          <a:xfrm>
            <a:off x="1773211" y="1116263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dirty="0">
                <a:solidFill>
                  <a:srgbClr val="FF0000"/>
                </a:solidFill>
              </a:rPr>
              <a:t>V</a:t>
            </a:r>
            <a:endParaRPr kumimoji="1" lang="ko-Kore-KR" altLang="en-US" sz="48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5F4523-96FD-46A5-6D34-C5FAD708BFE5}"/>
              </a:ext>
            </a:extLst>
          </p:cNvPr>
          <p:cNvSpPr txBox="1"/>
          <p:nvPr/>
        </p:nvSpPr>
        <p:spPr>
          <a:xfrm>
            <a:off x="8004412" y="1096177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dirty="0">
                <a:solidFill>
                  <a:srgbClr val="FF0000"/>
                </a:solidFill>
              </a:rPr>
              <a:t>V</a:t>
            </a:r>
            <a:endParaRPr kumimoji="1" lang="ko-Kore-KR" altLang="en-US" sz="4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B9FED-1884-59A5-AF3B-341D032C853C}"/>
              </a:ext>
            </a:extLst>
          </p:cNvPr>
          <p:cNvSpPr txBox="1"/>
          <p:nvPr/>
        </p:nvSpPr>
        <p:spPr>
          <a:xfrm>
            <a:off x="1790308" y="3790259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dirty="0">
                <a:solidFill>
                  <a:srgbClr val="FF0000"/>
                </a:solidFill>
              </a:rPr>
              <a:t>V</a:t>
            </a:r>
            <a:endParaRPr kumimoji="1" lang="ko-Kore-KR" altLang="en-US" sz="4800" dirty="0">
              <a:solidFill>
                <a:srgbClr val="FF0000"/>
              </a:solidFill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7AF1CDB3-EA13-C500-C21C-4E45D09AA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988041-3999-9AE6-1B55-3033E9239751}"/>
              </a:ext>
            </a:extLst>
          </p:cNvPr>
          <p:cNvSpPr txBox="1"/>
          <p:nvPr/>
        </p:nvSpPr>
        <p:spPr>
          <a:xfrm>
            <a:off x="1297497" y="654341"/>
            <a:ext cx="3568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/>
              <a:t>페르소나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DC120-5183-A062-2B94-375CB72A540E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8931969-8A4F-7261-2650-8E26D0AA744B}"/>
              </a:ext>
            </a:extLst>
          </p:cNvPr>
          <p:cNvSpPr/>
          <p:nvPr/>
        </p:nvSpPr>
        <p:spPr>
          <a:xfrm>
            <a:off x="5037054" y="4131899"/>
            <a:ext cx="2155971" cy="20993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응급처치를 준비해야 하는 응급 </a:t>
            </a:r>
            <a:r>
              <a:rPr kumimoji="1" lang="ko-KR" altLang="en-US" dirty="0" err="1">
                <a:solidFill>
                  <a:schemeClr val="tx1"/>
                </a:solidFill>
              </a:rPr>
              <a:t>구조사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1C3308E-78ED-7C77-9A16-41BA77E818FF}"/>
              </a:ext>
            </a:extLst>
          </p:cNvPr>
          <p:cNvSpPr/>
          <p:nvPr/>
        </p:nvSpPr>
        <p:spPr>
          <a:xfrm>
            <a:off x="2007359" y="4126311"/>
            <a:ext cx="2155971" cy="20993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전화를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받는 간호사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5451144-D707-E359-4DEB-5BEADE0F8696}"/>
              </a:ext>
            </a:extLst>
          </p:cNvPr>
          <p:cNvSpPr/>
          <p:nvPr/>
        </p:nvSpPr>
        <p:spPr>
          <a:xfrm>
            <a:off x="8066749" y="4126310"/>
            <a:ext cx="2155971" cy="20993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응급상황에 가장 먼저 의료적 처치를 시작하는 응급 </a:t>
            </a:r>
            <a:r>
              <a:rPr kumimoji="1" lang="ko-KR" altLang="en-US" dirty="0" err="1">
                <a:solidFill>
                  <a:schemeClr val="tx1"/>
                </a:solidFill>
              </a:rPr>
              <a:t>구조사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간호사 캐릭터 일러스트 ai 무료다운로드 2 - Urbanbrush">
            <a:extLst>
              <a:ext uri="{FF2B5EF4-FFF2-40B4-BE49-F238E27FC236}">
                <a16:creationId xmlns:a16="http://schemas.microsoft.com/office/drawing/2014/main" id="{FB5A2B91-85EF-29D9-7CCE-5FEE1AB55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3" t="10933" r="23670" b="27585"/>
          <a:stretch/>
        </p:blipFill>
        <p:spPr bwMode="auto">
          <a:xfrm>
            <a:off x="2188910" y="1484691"/>
            <a:ext cx="1792868" cy="25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D42BF6-087D-60F9-28DA-7F2075C41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55"/>
          <a:stretch/>
        </p:blipFill>
        <p:spPr>
          <a:xfrm>
            <a:off x="5037054" y="2037229"/>
            <a:ext cx="2049929" cy="14657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D38E2B-61DC-761E-08DA-702467719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654"/>
          <a:stretch/>
        </p:blipFill>
        <p:spPr>
          <a:xfrm>
            <a:off x="8248300" y="1963268"/>
            <a:ext cx="1792868" cy="1465732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7E1367A-77A4-5E29-FF1B-FAE8E1186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988041-3999-9AE6-1B55-3033E9239751}"/>
              </a:ext>
            </a:extLst>
          </p:cNvPr>
          <p:cNvSpPr txBox="1"/>
          <p:nvPr/>
        </p:nvSpPr>
        <p:spPr>
          <a:xfrm>
            <a:off x="1297496" y="654341"/>
            <a:ext cx="66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분석 목적</a:t>
            </a:r>
            <a:endParaRPr kumimoji="1" lang="ko-Kore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EA114-3EE4-41C9-DACE-1E2F5D1FDEB0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60087-6400-BA71-651B-2847C7B15607}"/>
              </a:ext>
            </a:extLst>
          </p:cNvPr>
          <p:cNvSpPr txBox="1"/>
          <p:nvPr/>
        </p:nvSpPr>
        <p:spPr>
          <a:xfrm>
            <a:off x="1837765" y="2508016"/>
            <a:ext cx="851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-</a:t>
            </a:r>
            <a:r>
              <a:rPr kumimoji="1" lang="ko-KR" altLang="en-US" sz="2400" dirty="0"/>
              <a:t> 지역별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나이별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성별 별 증상과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중증도의 분포 차이를 분석해 본다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-</a:t>
            </a:r>
            <a:r>
              <a:rPr kumimoji="1" lang="ko-Kore-KR" altLang="en-US" sz="2400" dirty="0"/>
              <a:t> </a:t>
            </a:r>
            <a:r>
              <a:rPr kumimoji="1" lang="ko-KR" altLang="en-US" sz="2400" dirty="0"/>
              <a:t>상황 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지역 별 달라지는 데이터의 분포를 분석하고 최적화 하여 시각화 한다</a:t>
            </a:r>
            <a:r>
              <a:rPr kumimoji="1" lang="en-US" altLang="ko-KR" sz="2400" dirty="0"/>
              <a:t>.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E03299C0-5D0A-EA29-40DC-38F6421A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988041-3999-9AE6-1B55-3033E9239751}"/>
              </a:ext>
            </a:extLst>
          </p:cNvPr>
          <p:cNvSpPr txBox="1"/>
          <p:nvPr/>
        </p:nvSpPr>
        <p:spPr>
          <a:xfrm>
            <a:off x="1297497" y="654341"/>
            <a:ext cx="3568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/>
              <a:t>구현방향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BF5AF-E570-030C-09EC-5A603B4A62B9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p6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8EB437-1A5F-DE70-3DBA-8EA827F9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61" y="1362227"/>
            <a:ext cx="9041077" cy="4677622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F1E3D65-81AD-13B7-7E03-5C501C3D571B}"/>
              </a:ext>
            </a:extLst>
          </p:cNvPr>
          <p:cNvSpPr/>
          <p:nvPr/>
        </p:nvSpPr>
        <p:spPr>
          <a:xfrm>
            <a:off x="3361763" y="5739192"/>
            <a:ext cx="5468471" cy="726141"/>
          </a:xfrm>
          <a:prstGeom prst="roundRect">
            <a:avLst/>
          </a:prstGeom>
          <a:noFill/>
          <a:ln w="317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더</a:t>
            </a:r>
            <a:r>
              <a:rPr kumimoji="1" lang="ko-KR" altLang="en-US" dirty="0">
                <a:solidFill>
                  <a:schemeClr val="tx1"/>
                </a:solidFill>
              </a:rPr>
              <a:t> 직관적이고 간단히 환자의 상황에 맞는 데이터 시각화 결과를 보여줌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057F7C6C-CDC4-0D04-FE5C-B8FB8114D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2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988041-3999-9AE6-1B55-3033E9239751}"/>
              </a:ext>
            </a:extLst>
          </p:cNvPr>
          <p:cNvSpPr txBox="1"/>
          <p:nvPr/>
        </p:nvSpPr>
        <p:spPr>
          <a:xfrm>
            <a:off x="1297497" y="654341"/>
            <a:ext cx="3568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데이터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소개</a:t>
            </a:r>
            <a:endParaRPr kumimoji="1" lang="ko-Kore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50AB7-12A5-131C-9DA4-FDEEDC521C43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p7</a:t>
            </a:r>
            <a:endParaRPr kumimoji="1" lang="ko-Kore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8BC06A2-B449-6FB0-8EDF-3F7637439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AEC8DE3-2E86-D9D8-1E24-2E8518C33637}"/>
              </a:ext>
            </a:extLst>
          </p:cNvPr>
          <p:cNvSpPr/>
          <p:nvPr/>
        </p:nvSpPr>
        <p:spPr>
          <a:xfrm>
            <a:off x="3255449" y="2247794"/>
            <a:ext cx="1964313" cy="194701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dirty="0">
                <a:solidFill>
                  <a:schemeClr val="tx1"/>
                </a:solidFill>
              </a:rPr>
              <a:t>월별</a:t>
            </a:r>
            <a:r>
              <a:rPr kumimoji="1" lang="ko-KR" altLang="en-US" sz="2800" dirty="0">
                <a:solidFill>
                  <a:schemeClr val="tx1"/>
                </a:solidFill>
              </a:rPr>
              <a:t> 응급실 이용 현황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A75DC2E-5997-F586-5756-CBDCDC6161C8}"/>
              </a:ext>
            </a:extLst>
          </p:cNvPr>
          <p:cNvSpPr/>
          <p:nvPr/>
        </p:nvSpPr>
        <p:spPr>
          <a:xfrm>
            <a:off x="6364447" y="2247793"/>
            <a:ext cx="1964313" cy="194701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dirty="0">
                <a:solidFill>
                  <a:schemeClr val="tx1"/>
                </a:solidFill>
              </a:rPr>
              <a:t>의료기관</a:t>
            </a:r>
            <a:r>
              <a:rPr kumimoji="1" lang="ko-KR" altLang="en-US" sz="2800" dirty="0">
                <a:solidFill>
                  <a:schemeClr val="tx1"/>
                </a:solidFill>
              </a:rPr>
              <a:t> 주소지별 응급실 이용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B0953C6-8F07-1BCC-4749-63FBE1D8B399}"/>
              </a:ext>
            </a:extLst>
          </p:cNvPr>
          <p:cNvSpPr/>
          <p:nvPr/>
        </p:nvSpPr>
        <p:spPr>
          <a:xfrm>
            <a:off x="1820216" y="4506424"/>
            <a:ext cx="1964313" cy="195890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dirty="0">
                <a:solidFill>
                  <a:schemeClr val="tx1"/>
                </a:solidFill>
              </a:rPr>
              <a:t>최초</a:t>
            </a:r>
            <a:r>
              <a:rPr kumimoji="1" lang="ko-KR" altLang="en-US" sz="2800" dirty="0">
                <a:solidFill>
                  <a:schemeClr val="tx1"/>
                </a:solidFill>
              </a:rPr>
              <a:t> 중증도 분류</a:t>
            </a:r>
            <a:endParaRPr kumimoji="1"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tx1"/>
                </a:solidFill>
              </a:rPr>
              <a:t>-</a:t>
            </a:r>
            <a:r>
              <a:rPr kumimoji="1" lang="ko-KR" altLang="en-US" sz="2800" dirty="0">
                <a:solidFill>
                  <a:schemeClr val="tx1"/>
                </a:solidFill>
              </a:rPr>
              <a:t> 시도별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5D77464-85A4-D1B5-8DCA-03FA418A0BCD}"/>
              </a:ext>
            </a:extLst>
          </p:cNvPr>
          <p:cNvSpPr/>
          <p:nvPr/>
        </p:nvSpPr>
        <p:spPr>
          <a:xfrm>
            <a:off x="4761124" y="4506423"/>
            <a:ext cx="2143680" cy="195890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시도별 나이 대 인구수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C028C4D-7DDA-C385-F7D3-3C8D45B27ADE}"/>
              </a:ext>
            </a:extLst>
          </p:cNvPr>
          <p:cNvSpPr/>
          <p:nvPr/>
        </p:nvSpPr>
        <p:spPr>
          <a:xfrm>
            <a:off x="7881399" y="4482791"/>
            <a:ext cx="1964313" cy="194702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solidFill>
                  <a:schemeClr val="tx1"/>
                </a:solidFill>
              </a:rPr>
              <a:t>인구</a:t>
            </a:r>
            <a:r>
              <a:rPr kumimoji="1" lang="ko-KR" altLang="en-US" sz="2400" dirty="0">
                <a:solidFill>
                  <a:schemeClr val="tx1"/>
                </a:solidFill>
              </a:rPr>
              <a:t> 백만명 당 의료기관 현황</a:t>
            </a:r>
            <a:endParaRPr kumimoji="1"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-</a:t>
            </a:r>
            <a:r>
              <a:rPr kumimoji="1" lang="ko-KR" altLang="en-US" sz="2400" dirty="0">
                <a:solidFill>
                  <a:schemeClr val="tx1"/>
                </a:solidFill>
              </a:rPr>
              <a:t> 시도별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75FC9-6005-6721-42EA-FEC8F792A6F1}"/>
              </a:ext>
            </a:extLst>
          </p:cNvPr>
          <p:cNvSpPr txBox="1"/>
          <p:nvPr/>
        </p:nvSpPr>
        <p:spPr>
          <a:xfrm>
            <a:off x="1373022" y="1330473"/>
            <a:ext cx="650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https://e-</a:t>
            </a:r>
            <a:r>
              <a:rPr kumimoji="1" lang="en" altLang="ko-Kore-KR" dirty="0" err="1"/>
              <a:t>medis.nemc.or.kr</a:t>
            </a:r>
            <a:r>
              <a:rPr kumimoji="1" lang="en" altLang="ko-Kore-KR" dirty="0"/>
              <a:t>/portal/main/</a:t>
            </a:r>
            <a:r>
              <a:rPr kumimoji="1" lang="en" altLang="ko-Kore-KR" dirty="0" err="1"/>
              <a:t>indexPage.do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330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988041-3999-9AE6-1B55-3033E9239751}"/>
              </a:ext>
            </a:extLst>
          </p:cNvPr>
          <p:cNvSpPr txBox="1"/>
          <p:nvPr/>
        </p:nvSpPr>
        <p:spPr>
          <a:xfrm>
            <a:off x="1297497" y="654341"/>
            <a:ext cx="3568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데이터 분석 툴</a:t>
            </a:r>
            <a:endParaRPr kumimoji="1" lang="ko-Kore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50AB7-12A5-131C-9DA4-FDEEDC521C43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p8</a:t>
            </a:r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4A1EE6-E10B-A15E-859E-79F68F82E14F}"/>
              </a:ext>
            </a:extLst>
          </p:cNvPr>
          <p:cNvGrpSpPr/>
          <p:nvPr/>
        </p:nvGrpSpPr>
        <p:grpSpPr>
          <a:xfrm>
            <a:off x="1792468" y="3109352"/>
            <a:ext cx="3949700" cy="2748386"/>
            <a:chOff x="1815001" y="2341980"/>
            <a:chExt cx="3949700" cy="2748386"/>
          </a:xfrm>
        </p:grpSpPr>
        <p:pic>
          <p:nvPicPr>
            <p:cNvPr id="4098" name="Picture 2" descr="Zarathu Blog - Python Streamlit 패키지를 이용한 대시보드 만들기">
              <a:extLst>
                <a:ext uri="{FF2B5EF4-FFF2-40B4-BE49-F238E27FC236}">
                  <a16:creationId xmlns:a16="http://schemas.microsoft.com/office/drawing/2014/main" id="{146F681A-2B1B-7833-9DB3-79F30A9B2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001" y="3032966"/>
              <a:ext cx="39497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F4633-24BD-D9E4-B99F-F838D2AF4AE2}"/>
                </a:ext>
              </a:extLst>
            </p:cNvPr>
            <p:cNvSpPr txBox="1"/>
            <p:nvPr/>
          </p:nvSpPr>
          <p:spPr>
            <a:xfrm>
              <a:off x="2714086" y="2341980"/>
              <a:ext cx="215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b="1" dirty="0"/>
                <a:t>데이터 시각화</a:t>
              </a:r>
              <a:r>
                <a:rPr kumimoji="1" lang="en-US" altLang="ko-KR" b="1" dirty="0"/>
                <a:t> </a:t>
              </a:r>
              <a:r>
                <a:rPr kumimoji="1" lang="ko-KR" altLang="en-US" b="1" dirty="0"/>
                <a:t>도구</a:t>
              </a:r>
              <a:endParaRPr kumimoji="1" lang="en-US" altLang="ko-KR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6CAD62-D866-CD9C-6534-2420D6C8C7A8}"/>
              </a:ext>
            </a:extLst>
          </p:cNvPr>
          <p:cNvGrpSpPr/>
          <p:nvPr/>
        </p:nvGrpSpPr>
        <p:grpSpPr>
          <a:xfrm>
            <a:off x="6712301" y="3109352"/>
            <a:ext cx="3361765" cy="2836912"/>
            <a:chOff x="6721266" y="2264610"/>
            <a:chExt cx="3361765" cy="2836912"/>
          </a:xfrm>
        </p:grpSpPr>
        <p:pic>
          <p:nvPicPr>
            <p:cNvPr id="4100" name="Picture 4" descr="1. 판다스(pandas)란? : 판다스(pandas)">
              <a:extLst>
                <a:ext uri="{FF2B5EF4-FFF2-40B4-BE49-F238E27FC236}">
                  <a16:creationId xmlns:a16="http://schemas.microsoft.com/office/drawing/2014/main" id="{9CF93220-C0F1-17E6-DE27-AEAC7DF1B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266" y="3000419"/>
              <a:ext cx="3361765" cy="2101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0481BA-AE48-F6B2-6A85-9593985FBC58}"/>
                </a:ext>
              </a:extLst>
            </p:cNvPr>
            <p:cNvSpPr txBox="1"/>
            <p:nvPr/>
          </p:nvSpPr>
          <p:spPr>
            <a:xfrm>
              <a:off x="7326385" y="2264610"/>
              <a:ext cx="215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b="1" dirty="0"/>
                <a:t>데이터 보관 도구</a:t>
              </a:r>
              <a:endParaRPr kumimoji="1" lang="en-US" altLang="ko-KR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BBF7DA-1307-F73C-377E-5DE5A8F697EF}"/>
              </a:ext>
            </a:extLst>
          </p:cNvPr>
          <p:cNvSpPr txBox="1"/>
          <p:nvPr/>
        </p:nvSpPr>
        <p:spPr>
          <a:xfrm>
            <a:off x="1719003" y="1676782"/>
            <a:ext cx="5874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 연동성이 뛰어나야 함</a:t>
            </a:r>
            <a:r>
              <a:rPr kumimoji="1" lang="en-US" altLang="ko-KR" b="1" dirty="0"/>
              <a:t>.</a:t>
            </a:r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 사용자의 입력을 받아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그것을 분석할 수 있어야 함</a:t>
            </a:r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 결과 출력 속도가 빨라야 함</a:t>
            </a:r>
            <a:r>
              <a:rPr kumimoji="1" lang="en-US" altLang="ko-KR" b="1" dirty="0"/>
              <a:t>.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9F179EE1-D150-3C27-2AD4-168B9FDE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1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50AB7-12A5-131C-9DA4-FDEEDC521C43}"/>
              </a:ext>
            </a:extLst>
          </p:cNvPr>
          <p:cNvSpPr txBox="1"/>
          <p:nvPr/>
        </p:nvSpPr>
        <p:spPr>
          <a:xfrm>
            <a:off x="10339754" y="6096001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p9</a:t>
            </a:r>
            <a:endParaRPr kumimoji="1" lang="ko-Kore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9F179EE1-D150-3C27-2AD4-168B9FD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593" y="5845002"/>
            <a:ext cx="871330" cy="871330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FD4EA28-07C3-0C81-BBB7-EBF5DE274A95}"/>
              </a:ext>
            </a:extLst>
          </p:cNvPr>
          <p:cNvSpPr/>
          <p:nvPr/>
        </p:nvSpPr>
        <p:spPr>
          <a:xfrm>
            <a:off x="3163243" y="1582220"/>
            <a:ext cx="5865513" cy="369355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>
                <a:solidFill>
                  <a:schemeClr val="tx1"/>
                </a:solidFill>
              </a:rPr>
              <a:t>Q&amp;A</a:t>
            </a:r>
            <a:endParaRPr kumimoji="1" lang="ko-Kore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3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225</Words>
  <Application>Microsoft Macintosh PowerPoint</Application>
  <PresentationFormat>와이드스크린</PresentationFormat>
  <Paragraphs>59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응급실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김재원</dc:creator>
  <cp:lastModifiedBy>김재원</cp:lastModifiedBy>
  <cp:revision>111</cp:revision>
  <dcterms:created xsi:type="dcterms:W3CDTF">2023-10-25T13:38:08Z</dcterms:created>
  <dcterms:modified xsi:type="dcterms:W3CDTF">2023-11-06T15:27:32Z</dcterms:modified>
</cp:coreProperties>
</file>