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0" r:id="rId6"/>
    <p:sldId id="259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67087" autoAdjust="0"/>
  </p:normalViewPr>
  <p:slideViewPr>
    <p:cSldViewPr snapToGrid="0">
      <p:cViewPr varScale="1">
        <p:scale>
          <a:sx n="78" d="100"/>
          <a:sy n="78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9EAC5-C33E-4921-A13A-AA54D5F0740C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C998-BA70-4748-8DBE-3F49218A4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6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dex2oat 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ART</a:t>
            </a:r>
            <a:r>
              <a:rPr lang="zh-CN" altLang="en-US" dirty="0" smtClean="0">
                <a:effectLst/>
              </a:rPr>
              <a:t>中的一个模块。使用</a:t>
            </a:r>
            <a:r>
              <a:rPr lang="en-US" altLang="zh-CN" dirty="0" smtClean="0">
                <a:effectLst/>
              </a:rPr>
              <a:t>llvm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apk/jar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文件找出来转换成</a:t>
            </a:r>
            <a:r>
              <a:rPr lang="en-US" altLang="zh-CN" dirty="0" smtClean="0">
                <a:effectLst/>
              </a:rPr>
              <a:t>oat</a:t>
            </a:r>
            <a:r>
              <a:rPr lang="zh-CN" altLang="en-US" dirty="0" smtClean="0">
                <a:effectLst/>
              </a:rPr>
              <a:t>格式文件（实际上是</a:t>
            </a:r>
            <a:r>
              <a:rPr lang="en-US" altLang="zh-CN" dirty="0" smtClean="0">
                <a:effectLst/>
              </a:rPr>
              <a:t>ELF Shared Object </a:t>
            </a:r>
            <a:r>
              <a:rPr lang="zh-CN" altLang="en-US" dirty="0" smtClean="0">
                <a:effectLst/>
              </a:rPr>
              <a:t>文件）</a:t>
            </a:r>
          </a:p>
          <a:p>
            <a:r>
              <a:rPr lang="en-US" altLang="zh-CN" dirty="0" smtClean="0">
                <a:effectLst/>
              </a:rPr>
              <a:t>dex2oat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/system/bin/dex2oat</a:t>
            </a:r>
          </a:p>
          <a:p>
            <a:r>
              <a:rPr lang="en-US" altLang="zh-CN" dirty="0" smtClean="0">
                <a:effectLst/>
              </a:rPr>
              <a:t>android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PMS</a:t>
            </a:r>
            <a:r>
              <a:rPr lang="zh-CN" altLang="en-US" dirty="0" smtClean="0">
                <a:effectLst/>
              </a:rPr>
              <a:t>包管理服务会持续扫描安装目录，如果有新的</a:t>
            </a:r>
            <a:r>
              <a:rPr lang="en-US" altLang="zh-CN" dirty="0" smtClean="0">
                <a:effectLst/>
              </a:rPr>
              <a:t>app</a:t>
            </a:r>
            <a:r>
              <a:rPr lang="zh-CN" altLang="en-US" dirty="0" smtClean="0">
                <a:effectLst/>
              </a:rPr>
              <a:t>安装进来则会调用</a:t>
            </a:r>
            <a:r>
              <a:rPr lang="en-US" altLang="zh-CN" dirty="0" smtClean="0">
                <a:effectLst/>
              </a:rPr>
              <a:t>dex2oar</a:t>
            </a:r>
            <a:r>
              <a:rPr lang="zh-CN" altLang="en-US" dirty="0" smtClean="0">
                <a:effectLst/>
              </a:rPr>
              <a:t>进行编译</a:t>
            </a:r>
          </a:p>
          <a:p>
            <a:r>
              <a:rPr lang="zh-CN" altLang="en-US" dirty="0" smtClean="0">
                <a:effectLst/>
              </a:rPr>
              <a:t>输出目录为 </a:t>
            </a:r>
            <a:r>
              <a:rPr lang="en-US" altLang="zh-CN" dirty="0" smtClean="0">
                <a:effectLst/>
              </a:rPr>
              <a:t>dalvik-cahche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4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5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4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lvl="1"/>
            <a:r>
              <a:rPr lang="zh-CN" altLang="en-US" dirty="0" smtClean="0">
                <a:effectLst/>
              </a:rPr>
              <a:t>定义了两种</a:t>
            </a:r>
            <a:r>
              <a:rPr lang="en-US" altLang="zh-CN" dirty="0" smtClean="0">
                <a:effectLst/>
              </a:rPr>
              <a:t>source and sink</a:t>
            </a:r>
          </a:p>
          <a:p>
            <a:pPr lvl="2"/>
            <a:r>
              <a:rPr lang="en-US" altLang="zh-CN" dirty="0" smtClean="0">
                <a:effectLst/>
              </a:rPr>
              <a:t>global source and sink </a:t>
            </a:r>
          </a:p>
          <a:p>
            <a:pPr lvl="2"/>
            <a:r>
              <a:rPr lang="en-US" altLang="zh-CN" dirty="0" smtClean="0">
                <a:effectLst/>
              </a:rPr>
              <a:t>local source and sink</a:t>
            </a:r>
          </a:p>
          <a:p>
            <a:pPr lvl="1"/>
            <a:r>
              <a:rPr lang="zh-CN" altLang="en-US" dirty="0" smtClean="0">
                <a:effectLst/>
              </a:rPr>
              <a:t>识别到要污染的数据的</a:t>
            </a:r>
            <a:r>
              <a:rPr lang="en-US" altLang="zh-CN" dirty="0" smtClean="0">
                <a:effectLst/>
              </a:rPr>
              <a:t>source and sink</a:t>
            </a:r>
            <a:r>
              <a:rPr lang="zh-CN" altLang="en-US" dirty="0" smtClean="0">
                <a:effectLst/>
              </a:rPr>
              <a:t>，只关注相关的</a:t>
            </a:r>
            <a:r>
              <a:rPr lang="en-US" altLang="zh-CN" dirty="0" smtClean="0">
                <a:effectLst/>
              </a:rPr>
              <a:t>flow</a:t>
            </a:r>
          </a:p>
          <a:p>
            <a:r>
              <a:rPr lang="zh-CN" altLang="en-US" dirty="0" smtClean="0">
                <a:effectLst/>
              </a:rPr>
              <a:t>在每个方法中识别出所有的</a:t>
            </a:r>
            <a:r>
              <a:rPr lang="en-US" altLang="zh-CN" dirty="0" smtClean="0">
                <a:effectLst/>
              </a:rPr>
              <a:t>sink(global/local)</a:t>
            </a:r>
          </a:p>
          <a:p>
            <a:r>
              <a:rPr lang="zh-CN" altLang="en-US" dirty="0" smtClean="0">
                <a:effectLst/>
              </a:rPr>
              <a:t>对每个识别出的</a:t>
            </a:r>
            <a:r>
              <a:rPr lang="en-US" altLang="zh-CN" dirty="0" smtClean="0">
                <a:effectLst/>
              </a:rPr>
              <a:t>sink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smtClean="0">
                <a:effectLst/>
              </a:rPr>
              <a:t>tracing back the sink‘s input until a source of a constant is reached</a:t>
            </a:r>
          </a:p>
          <a:p>
            <a:pPr lvl="1"/>
            <a:r>
              <a:rPr lang="zh-CN" altLang="en-US" dirty="0" smtClean="0">
                <a:effectLst/>
              </a:rPr>
              <a:t>使用</a:t>
            </a:r>
            <a:r>
              <a:rPr lang="en-US" altLang="zh-CN" dirty="0" smtClean="0">
                <a:effectLst/>
              </a:rPr>
              <a:t>HGraph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visitor</a:t>
            </a:r>
            <a:r>
              <a:rPr lang="zh-CN" altLang="en-US" dirty="0" smtClean="0">
                <a:effectLst/>
              </a:rPr>
              <a:t>模式识别出所有</a:t>
            </a:r>
            <a:r>
              <a:rPr lang="en-US" altLang="zh-CN" dirty="0" smtClean="0">
                <a:effectLst/>
              </a:rPr>
              <a:t>flow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source and sink</a:t>
            </a:r>
          </a:p>
          <a:p>
            <a:pPr lvl="1"/>
            <a:r>
              <a:rPr lang="zh-CN" altLang="en-US" dirty="0" smtClean="0">
                <a:effectLst/>
              </a:rPr>
              <a:t>使用静态分析找到相关的</a:t>
            </a:r>
            <a:r>
              <a:rPr lang="en-US" altLang="zh-CN" dirty="0" smtClean="0">
                <a:effectLst/>
              </a:rPr>
              <a:t>data flow</a:t>
            </a:r>
          </a:p>
          <a:p>
            <a:pPr lvl="1"/>
            <a:r>
              <a:rPr lang="zh-CN" altLang="en-US" dirty="0" smtClean="0">
                <a:effectLst/>
              </a:rPr>
              <a:t>由于</a:t>
            </a:r>
            <a:r>
              <a:rPr lang="en-US" altLang="zh-CN" dirty="0" smtClean="0">
                <a:effectLst/>
              </a:rPr>
              <a:t>HGraph</a:t>
            </a:r>
            <a:r>
              <a:rPr lang="zh-CN" altLang="en-US" dirty="0" smtClean="0">
                <a:effectLst/>
              </a:rPr>
              <a:t>只能在</a:t>
            </a:r>
            <a:r>
              <a:rPr lang="en-US" altLang="zh-CN" dirty="0" smtClean="0">
                <a:effectLst/>
              </a:rPr>
              <a:t>method</a:t>
            </a:r>
            <a:r>
              <a:rPr lang="zh-CN" altLang="en-US" dirty="0" smtClean="0">
                <a:effectLst/>
              </a:rPr>
              <a:t>级别上查看，所以不能将所有的</a:t>
            </a:r>
            <a:r>
              <a:rPr lang="en-US" altLang="zh-CN" dirty="0" smtClean="0">
                <a:effectLst/>
              </a:rPr>
              <a:t>sorce 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sink</a:t>
            </a:r>
            <a:r>
              <a:rPr lang="zh-CN" altLang="en-US" dirty="0" smtClean="0">
                <a:effectLst/>
              </a:rPr>
              <a:t>一一对应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8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lvl="1"/>
            <a:r>
              <a:rPr lang="zh-CN" altLang="en-US" dirty="0" smtClean="0">
                <a:effectLst/>
              </a:rPr>
              <a:t>将对</a:t>
            </a:r>
            <a:r>
              <a:rPr lang="en-US" altLang="zh-CN" dirty="0" smtClean="0">
                <a:effectLst/>
              </a:rPr>
              <a:t>global source </a:t>
            </a:r>
            <a:r>
              <a:rPr lang="zh-CN" altLang="en-US" dirty="0" smtClean="0">
                <a:effectLst/>
              </a:rPr>
              <a:t>创建</a:t>
            </a:r>
            <a:r>
              <a:rPr lang="en-US" altLang="zh-CN" dirty="0" smtClean="0">
                <a:effectLst/>
              </a:rPr>
              <a:t>taint tag</a:t>
            </a:r>
            <a:r>
              <a:rPr lang="zh-CN" altLang="en-US" dirty="0" smtClean="0">
                <a:effectLst/>
              </a:rPr>
              <a:t>的代码，和对</a:t>
            </a:r>
            <a:r>
              <a:rPr lang="en-US" altLang="zh-CN" dirty="0" smtClean="0">
                <a:effectLst/>
              </a:rPr>
              <a:t>global sink</a:t>
            </a:r>
            <a:r>
              <a:rPr lang="zh-CN" altLang="en-US" dirty="0" smtClean="0">
                <a:effectLst/>
              </a:rPr>
              <a:t>进行</a:t>
            </a:r>
            <a:r>
              <a:rPr lang="en-US" altLang="zh-CN" dirty="0" smtClean="0">
                <a:effectLst/>
              </a:rPr>
              <a:t>check</a:t>
            </a:r>
            <a:r>
              <a:rPr lang="zh-CN" altLang="en-US" dirty="0" smtClean="0">
                <a:effectLst/>
              </a:rPr>
              <a:t>的代码内联</a:t>
            </a:r>
          </a:p>
          <a:p>
            <a:pPr lvl="1"/>
            <a:r>
              <a:rPr lang="zh-CN" altLang="en-US" dirty="0" smtClean="0">
                <a:effectLst/>
              </a:rPr>
              <a:t>内联 过程间的污点数据 从</a:t>
            </a:r>
            <a:r>
              <a:rPr lang="en-US" altLang="zh-CN" dirty="0" smtClean="0">
                <a:effectLst/>
              </a:rPr>
              <a:t>local sink</a:t>
            </a:r>
            <a:r>
              <a:rPr lang="zh-CN" altLang="en-US" dirty="0" smtClean="0">
                <a:effectLst/>
              </a:rPr>
              <a:t>到 </a:t>
            </a:r>
            <a:r>
              <a:rPr lang="en-US" altLang="zh-CN" dirty="0" smtClean="0">
                <a:effectLst/>
              </a:rPr>
              <a:t>local source</a:t>
            </a:r>
            <a:r>
              <a:rPr lang="zh-CN" altLang="en-US" dirty="0" smtClean="0">
                <a:effectLst/>
              </a:rPr>
              <a:t>的代码 ，确保过程间的污点传播正常进行</a:t>
            </a:r>
          </a:p>
          <a:p>
            <a:pPr lvl="1"/>
            <a:r>
              <a:rPr lang="zh-CN" altLang="en-US" dirty="0" smtClean="0">
                <a:effectLst/>
              </a:rPr>
              <a:t>将污点跟踪的代码逻辑实现在</a:t>
            </a:r>
            <a:r>
              <a:rPr lang="en-US" altLang="zh-CN" dirty="0" smtClean="0">
                <a:effectLst/>
              </a:rPr>
              <a:t>TaintLib</a:t>
            </a:r>
            <a:r>
              <a:rPr lang="zh-CN" altLang="en-US" dirty="0" smtClean="0">
                <a:effectLst/>
              </a:rPr>
              <a:t>中</a:t>
            </a:r>
          </a:p>
          <a:p>
            <a:pPr lvl="1"/>
            <a:r>
              <a:rPr lang="zh-CN" altLang="en-US" dirty="0" smtClean="0">
                <a:effectLst/>
              </a:rPr>
              <a:t>为了对过程间的污点传播进行跟踪实现了一个线程安全的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dex2oat 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ART</a:t>
            </a:r>
            <a:r>
              <a:rPr lang="zh-CN" altLang="en-US" dirty="0" smtClean="0">
                <a:effectLst/>
              </a:rPr>
              <a:t>中的一个模块。使用</a:t>
            </a:r>
            <a:r>
              <a:rPr lang="en-US" altLang="zh-CN" dirty="0" smtClean="0">
                <a:effectLst/>
              </a:rPr>
              <a:t>llvm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apk/jar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文件找出来转换成</a:t>
            </a:r>
            <a:r>
              <a:rPr lang="en-US" altLang="zh-CN" dirty="0" smtClean="0">
                <a:effectLst/>
              </a:rPr>
              <a:t>oat</a:t>
            </a:r>
            <a:r>
              <a:rPr lang="zh-CN" altLang="en-US" dirty="0" smtClean="0">
                <a:effectLst/>
              </a:rPr>
              <a:t>格式文件（实际上是</a:t>
            </a:r>
            <a:r>
              <a:rPr lang="en-US" altLang="zh-CN" dirty="0" smtClean="0">
                <a:effectLst/>
              </a:rPr>
              <a:t>ELF Shared Object </a:t>
            </a:r>
            <a:r>
              <a:rPr lang="zh-CN" altLang="en-US" dirty="0" smtClean="0">
                <a:effectLst/>
              </a:rPr>
              <a:t>文件）</a:t>
            </a:r>
          </a:p>
          <a:p>
            <a:r>
              <a:rPr lang="en-US" altLang="zh-CN" dirty="0" smtClean="0">
                <a:effectLst/>
              </a:rPr>
              <a:t>dex2oat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/system/bin/dex2oat</a:t>
            </a:r>
          </a:p>
          <a:p>
            <a:r>
              <a:rPr lang="en-US" altLang="zh-CN" dirty="0" smtClean="0">
                <a:effectLst/>
              </a:rPr>
              <a:t>android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PMS</a:t>
            </a:r>
            <a:r>
              <a:rPr lang="zh-CN" altLang="en-US" dirty="0" smtClean="0">
                <a:effectLst/>
              </a:rPr>
              <a:t>包管理服务会持续扫描安装目录，如果有新的</a:t>
            </a:r>
            <a:r>
              <a:rPr lang="en-US" altLang="zh-CN" dirty="0" smtClean="0">
                <a:effectLst/>
              </a:rPr>
              <a:t>app</a:t>
            </a:r>
            <a:r>
              <a:rPr lang="zh-CN" altLang="en-US" dirty="0" smtClean="0">
                <a:effectLst/>
              </a:rPr>
              <a:t>安装进来则会调用</a:t>
            </a:r>
            <a:r>
              <a:rPr lang="en-US" altLang="zh-CN" dirty="0" smtClean="0">
                <a:effectLst/>
              </a:rPr>
              <a:t>dex2oar</a:t>
            </a:r>
            <a:r>
              <a:rPr lang="zh-CN" altLang="en-US" dirty="0" smtClean="0">
                <a:effectLst/>
              </a:rPr>
              <a:t>进行编译</a:t>
            </a:r>
          </a:p>
          <a:p>
            <a:r>
              <a:rPr lang="zh-CN" altLang="en-US" dirty="0" smtClean="0">
                <a:effectLst/>
              </a:rPr>
              <a:t>输出目录为 </a:t>
            </a:r>
            <a:r>
              <a:rPr lang="en-US" altLang="zh-CN" dirty="0" smtClean="0">
                <a:effectLst/>
              </a:rPr>
              <a:t>dalvik-cahche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输入</a:t>
            </a:r>
            <a:r>
              <a:rPr lang="en-US" altLang="zh-CN" dirty="0" smtClean="0">
                <a:effectLst/>
              </a:rPr>
              <a:t>: DVM</a:t>
            </a:r>
            <a:r>
              <a:rPr lang="zh-CN" altLang="en-US" dirty="0" smtClean="0">
                <a:effectLst/>
              </a:rPr>
              <a:t>虚拟机 可以解释执行的格式 </a:t>
            </a:r>
            <a:r>
              <a:rPr lang="en-US" altLang="zh-CN" dirty="0" smtClean="0">
                <a:effectLst/>
              </a:rPr>
              <a:t>apk/jar 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验证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比</a:t>
            </a:r>
            <a:r>
              <a:rPr lang="en-US" altLang="zh-CN" dirty="0" smtClean="0">
                <a:effectLst/>
              </a:rPr>
              <a:t>DVM</a:t>
            </a:r>
            <a:r>
              <a:rPr lang="zh-CN" altLang="en-US" dirty="0" smtClean="0">
                <a:effectLst/>
              </a:rPr>
              <a:t>更严格的验证</a:t>
            </a:r>
            <a:r>
              <a:rPr lang="en-US" altLang="zh-CN" dirty="0" smtClean="0">
                <a:effectLst/>
              </a:rPr>
              <a:t>——</a:t>
            </a:r>
            <a:r>
              <a:rPr lang="zh-CN" altLang="en-US" dirty="0" smtClean="0">
                <a:effectLst/>
              </a:rPr>
              <a:t>为了可以使用最先进的优化算法 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编译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是在</a:t>
            </a:r>
            <a:r>
              <a:rPr lang="en-US" altLang="zh-CN" dirty="0" smtClean="0">
                <a:effectLst/>
              </a:rPr>
              <a:t>method</a:t>
            </a:r>
            <a:r>
              <a:rPr lang="zh-CN" altLang="en-US" dirty="0" smtClean="0">
                <a:effectLst/>
              </a:rPr>
              <a:t>一级别的做的，因此编译可以并行，编译完全留给</a:t>
            </a:r>
            <a:r>
              <a:rPr lang="en-US" altLang="zh-CN" dirty="0" smtClean="0">
                <a:effectLst/>
              </a:rPr>
              <a:t>Optimizing</a:t>
            </a:r>
            <a:r>
              <a:rPr lang="zh-CN" altLang="en-US" dirty="0" smtClean="0">
                <a:effectLst/>
              </a:rPr>
              <a:t>实现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输出</a:t>
            </a:r>
            <a:r>
              <a:rPr lang="en-US" altLang="zh-CN" dirty="0" smtClean="0">
                <a:effectLst/>
              </a:rPr>
              <a:t>:dex2oat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backend</a:t>
            </a:r>
            <a:r>
              <a:rPr lang="zh-CN" altLang="en-US" dirty="0" smtClean="0">
                <a:effectLst/>
              </a:rPr>
              <a:t>编译产生的原生代码和原始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文件输出到</a:t>
            </a:r>
            <a:r>
              <a:rPr lang="en-US" altLang="zh-CN" dirty="0" smtClean="0">
                <a:effectLst/>
              </a:rPr>
              <a:t>oat</a:t>
            </a:r>
            <a:r>
              <a:rPr lang="zh-CN" altLang="en-US" dirty="0" smtClean="0">
                <a:effectLst/>
              </a:rPr>
              <a:t>文件中。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        oat</a:t>
            </a:r>
            <a:r>
              <a:rPr lang="zh-CN" altLang="en-US" dirty="0" smtClean="0">
                <a:effectLst/>
              </a:rPr>
              <a:t>文件保存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文件主要是为了保持</a:t>
            </a:r>
            <a:r>
              <a:rPr lang="en-US" altLang="zh-CN" dirty="0" smtClean="0">
                <a:effectLst/>
              </a:rPr>
              <a:t>java</a:t>
            </a:r>
            <a:r>
              <a:rPr lang="zh-CN" altLang="en-US" dirty="0" smtClean="0">
                <a:effectLst/>
              </a:rPr>
              <a:t>代码和原生代码的一致性，并且在</a:t>
            </a:r>
            <a:r>
              <a:rPr lang="en-US" altLang="zh-CN" dirty="0" smtClean="0">
                <a:effectLst/>
              </a:rPr>
              <a:t>debug</a:t>
            </a:r>
            <a:r>
              <a:rPr lang="zh-CN" altLang="en-US" dirty="0" smtClean="0">
                <a:effectLst/>
              </a:rPr>
              <a:t>的时候可以用到。</a:t>
            </a: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转换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代码转换成一种基于图的中间代码</a:t>
            </a:r>
            <a:r>
              <a:rPr lang="en-US" altLang="zh-CN" dirty="0" smtClean="0">
                <a:effectLst/>
              </a:rPr>
              <a:t>IR</a:t>
            </a:r>
          </a:p>
          <a:p>
            <a:r>
              <a:rPr lang="en-US" altLang="zh-CN" dirty="0" smtClean="0">
                <a:effectLst/>
              </a:rPr>
              <a:t>IR</a:t>
            </a:r>
            <a:r>
              <a:rPr lang="zh-CN" altLang="en-US" dirty="0" smtClean="0">
                <a:effectLst/>
              </a:rPr>
              <a:t>：一种</a:t>
            </a:r>
            <a:r>
              <a:rPr lang="en-US" altLang="zh-CN" dirty="0" smtClean="0">
                <a:effectLst/>
              </a:rPr>
              <a:t>method</a:t>
            </a:r>
            <a:r>
              <a:rPr lang="zh-CN" altLang="en-US" dirty="0" smtClean="0">
                <a:effectLst/>
              </a:rPr>
              <a:t>级别的控制流图</a:t>
            </a:r>
            <a:r>
              <a:rPr lang="en-US" altLang="zh-CN" dirty="0" smtClean="0">
                <a:effectLst/>
              </a:rPr>
              <a:t>——HGraph </a:t>
            </a:r>
            <a:r>
              <a:rPr lang="zh-CN" altLang="en-US" dirty="0" smtClean="0">
                <a:effectLst/>
              </a:rPr>
              <a:t>结构化数据和</a:t>
            </a:r>
            <a:r>
              <a:rPr lang="en-US" altLang="zh-CN" dirty="0" smtClean="0">
                <a:effectLst/>
              </a:rPr>
              <a:t>Hinstruction</a:t>
            </a:r>
          </a:p>
          <a:p>
            <a:r>
              <a:rPr lang="en-US" altLang="zh-CN" dirty="0" smtClean="0">
                <a:effectLst/>
              </a:rPr>
              <a:t>HGraph</a:t>
            </a:r>
            <a:r>
              <a:rPr lang="zh-CN" altLang="en-US" dirty="0" smtClean="0">
                <a:effectLst/>
              </a:rPr>
              <a:t>创建之后，扫描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文件的字节码创建</a:t>
            </a:r>
            <a:r>
              <a:rPr lang="en-US" altLang="zh-CN" dirty="0" smtClean="0">
                <a:effectLst/>
              </a:rPr>
              <a:t>Hinstructions</a:t>
            </a:r>
            <a:r>
              <a:rPr lang="zh-CN" altLang="en-US" dirty="0" smtClean="0">
                <a:effectLst/>
              </a:rPr>
              <a:t>并内联到函数的基本块中</a:t>
            </a:r>
          </a:p>
          <a:p>
            <a:r>
              <a:rPr lang="zh-CN" altLang="en-US" dirty="0" smtClean="0">
                <a:effectLst/>
              </a:rPr>
              <a:t>为了保持</a:t>
            </a:r>
            <a:r>
              <a:rPr lang="en-US" altLang="zh-CN" dirty="0" smtClean="0">
                <a:effectLst/>
              </a:rPr>
              <a:t>java</a:t>
            </a:r>
            <a:r>
              <a:rPr lang="zh-CN" altLang="en-US" dirty="0" smtClean="0">
                <a:effectLst/>
              </a:rPr>
              <a:t>代码，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节码和</a:t>
            </a:r>
            <a:r>
              <a:rPr lang="en-US" altLang="zh-CN" dirty="0" smtClean="0">
                <a:effectLst/>
              </a:rPr>
              <a:t>art</a:t>
            </a:r>
            <a:r>
              <a:rPr lang="zh-CN" altLang="en-US" dirty="0" smtClean="0">
                <a:effectLst/>
              </a:rPr>
              <a:t>代码的语意一致性。</a:t>
            </a:r>
            <a:r>
              <a:rPr lang="en-US" altLang="zh-CN" dirty="0" smtClean="0">
                <a:effectLst/>
              </a:rPr>
              <a:t>Hgraph</a:t>
            </a:r>
            <a:r>
              <a:rPr lang="zh-CN" altLang="en-US" dirty="0" smtClean="0">
                <a:effectLst/>
              </a:rPr>
              <a:t>会</a:t>
            </a:r>
          </a:p>
          <a:p>
            <a:pPr lvl="1"/>
            <a:r>
              <a:rPr lang="zh-CN" altLang="en-US" dirty="0" smtClean="0">
                <a:effectLst/>
              </a:rPr>
              <a:t>插入方便</a:t>
            </a:r>
            <a:r>
              <a:rPr lang="en-US" altLang="zh-CN" dirty="0" smtClean="0">
                <a:effectLst/>
              </a:rPr>
              <a:t>debug</a:t>
            </a:r>
            <a:r>
              <a:rPr lang="zh-CN" altLang="en-US" dirty="0" smtClean="0">
                <a:effectLst/>
              </a:rPr>
              <a:t>的指令（例如 </a:t>
            </a:r>
            <a:r>
              <a:rPr lang="en-US" altLang="zh-CN" dirty="0" smtClean="0">
                <a:effectLst/>
              </a:rPr>
              <a:t>segfault-&gt;stack taces</a:t>
            </a:r>
            <a:r>
              <a:rPr lang="zh-CN" altLang="en-US" dirty="0" smtClean="0">
                <a:effectLst/>
              </a:rPr>
              <a:t>）</a:t>
            </a:r>
          </a:p>
          <a:p>
            <a:pPr lvl="1"/>
            <a:r>
              <a:rPr lang="zh-CN" altLang="en-US" dirty="0" smtClean="0">
                <a:effectLst/>
              </a:rPr>
              <a:t>插入各种检测代码</a:t>
            </a:r>
          </a:p>
          <a:p>
            <a:pPr lvl="1"/>
            <a:r>
              <a:rPr lang="zh-CN" altLang="en-US" dirty="0" smtClean="0">
                <a:effectLst/>
              </a:rPr>
              <a:t>插入分块的指令（将指令和</a:t>
            </a:r>
            <a:r>
              <a:rPr lang="en-US" altLang="zh-CN" dirty="0" smtClean="0">
                <a:effectLst/>
              </a:rPr>
              <a:t>dex</a:t>
            </a:r>
            <a:r>
              <a:rPr lang="zh-CN" altLang="en-US" dirty="0" smtClean="0">
                <a:effectLst/>
              </a:rPr>
              <a:t>字节码对应起来）</a:t>
            </a:r>
          </a:p>
          <a:p>
            <a:pPr lvl="1"/>
            <a:r>
              <a:rPr lang="zh-CN" altLang="en-US" dirty="0" smtClean="0">
                <a:effectLst/>
              </a:rPr>
              <a:t>插入 </a:t>
            </a:r>
            <a:r>
              <a:rPr lang="en-US" altLang="zh-CN" dirty="0" smtClean="0">
                <a:effectLst/>
              </a:rPr>
              <a:t>meta-instructions</a:t>
            </a:r>
            <a:r>
              <a:rPr lang="zh-CN" altLang="en-US" dirty="0" smtClean="0">
                <a:effectLst/>
              </a:rPr>
              <a:t>为了保持一致性和</a:t>
            </a:r>
            <a:r>
              <a:rPr lang="en-US" altLang="zh-CN" dirty="0" smtClean="0">
                <a:effectLst/>
              </a:rPr>
              <a:t>debug</a:t>
            </a:r>
          </a:p>
          <a:p>
            <a:r>
              <a:rPr lang="en-US" altLang="zh-CN" dirty="0" smtClean="0">
                <a:effectLst/>
              </a:rPr>
              <a:t>Graph</a:t>
            </a:r>
            <a:r>
              <a:rPr lang="zh-CN" altLang="en-US" dirty="0" smtClean="0">
                <a:effectLst/>
              </a:rPr>
              <a:t>被转化为 </a:t>
            </a:r>
            <a:r>
              <a:rPr lang="en-US" altLang="zh-CN" dirty="0" smtClean="0">
                <a:effectLst/>
              </a:rPr>
              <a:t>single static assignment form(SSA)</a:t>
            </a:r>
            <a:r>
              <a:rPr lang="zh-CN" altLang="en-US" dirty="0" smtClean="0">
                <a:effectLst/>
              </a:rPr>
              <a:t>为了下一步优化做准备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5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9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7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sec- compiler </a:t>
            </a:r>
            <a:r>
              <a:rPr lang="zh-CN" altLang="en-US" dirty="0" smtClean="0">
                <a:effectLst/>
              </a:rPr>
              <a:t>实现在</a:t>
            </a:r>
            <a:r>
              <a:rPr lang="en-US" altLang="zh-CN" dirty="0" smtClean="0">
                <a:effectLst/>
              </a:rPr>
              <a:t>dex2oat</a:t>
            </a:r>
            <a:r>
              <a:rPr lang="zh-CN" altLang="en-US" dirty="0" smtClean="0">
                <a:effectLst/>
              </a:rPr>
              <a:t>的后端</a:t>
            </a:r>
            <a:r>
              <a:rPr lang="en-US" altLang="zh-CN" dirty="0" smtClean="0">
                <a:effectLst/>
              </a:rPr>
              <a:t>Optimizing </a:t>
            </a:r>
            <a:r>
              <a:rPr lang="zh-CN" altLang="en-US" dirty="0" smtClean="0">
                <a:effectLst/>
              </a:rPr>
              <a:t>的 </a:t>
            </a:r>
            <a:r>
              <a:rPr lang="en-US" altLang="zh-CN" dirty="0" smtClean="0">
                <a:effectLst/>
              </a:rPr>
              <a:t>IR</a:t>
            </a:r>
            <a:r>
              <a:rPr lang="zh-CN" altLang="en-US" dirty="0" smtClean="0">
                <a:effectLst/>
              </a:rPr>
              <a:t>上</a:t>
            </a:r>
          </a:p>
          <a:p>
            <a:pPr lvl="1"/>
            <a:r>
              <a:rPr lang="zh-CN" altLang="en-US" dirty="0" smtClean="0">
                <a:effectLst/>
              </a:rPr>
              <a:t>由于</a:t>
            </a:r>
            <a:r>
              <a:rPr lang="en-US" altLang="zh-CN" dirty="0" smtClean="0">
                <a:effectLst/>
              </a:rPr>
              <a:t>HOptimization </a:t>
            </a:r>
            <a:r>
              <a:rPr lang="zh-CN" altLang="en-US" dirty="0" smtClean="0">
                <a:effectLst/>
              </a:rPr>
              <a:t>节后的宽松绑定使得新功能的集成很容易，可以称为模块</a:t>
            </a:r>
          </a:p>
          <a:p>
            <a:pPr lvl="1"/>
            <a:r>
              <a:rPr lang="en-US" altLang="zh-CN" dirty="0" smtClean="0">
                <a:effectLst/>
              </a:rPr>
              <a:t>HGraph</a:t>
            </a:r>
            <a:r>
              <a:rPr lang="zh-CN" altLang="en-US" dirty="0" smtClean="0">
                <a:effectLst/>
              </a:rPr>
              <a:t>有访客模式，可以在</a:t>
            </a:r>
            <a:r>
              <a:rPr lang="en-US" altLang="zh-CN" dirty="0" smtClean="0">
                <a:effectLst/>
              </a:rPr>
              <a:t>Hinstruction</a:t>
            </a:r>
            <a:r>
              <a:rPr lang="zh-CN" altLang="en-US" dirty="0" smtClean="0">
                <a:effectLst/>
              </a:rPr>
              <a:t>级别上操纵</a:t>
            </a:r>
            <a:r>
              <a:rPr lang="en-US" altLang="zh-CN" dirty="0" smtClean="0">
                <a:effectLst/>
              </a:rPr>
              <a:t>app</a:t>
            </a:r>
            <a:r>
              <a:rPr lang="zh-CN" altLang="en-US" dirty="0" smtClean="0">
                <a:effectLst/>
              </a:rPr>
              <a:t>的代码，可以用来</a:t>
            </a:r>
          </a:p>
          <a:p>
            <a:pPr lvl="2"/>
            <a:r>
              <a:rPr lang="zh-CN" altLang="en-US" dirty="0" smtClean="0">
                <a:effectLst/>
              </a:rPr>
              <a:t>确定插桩点</a:t>
            </a:r>
          </a:p>
          <a:p>
            <a:pPr lvl="2"/>
            <a:r>
              <a:rPr lang="zh-CN" altLang="en-US" dirty="0" smtClean="0">
                <a:effectLst/>
              </a:rPr>
              <a:t>静态分析</a:t>
            </a:r>
          </a:p>
          <a:p>
            <a:pPr lvl="1"/>
            <a:r>
              <a:rPr lang="zh-CN" altLang="en-US" dirty="0" smtClean="0">
                <a:effectLst/>
              </a:rPr>
              <a:t>实现插桩的代码是通过</a:t>
            </a:r>
            <a:r>
              <a:rPr lang="en-US" altLang="zh-CN" dirty="0" smtClean="0">
                <a:effectLst/>
              </a:rPr>
              <a:t>HOptimization </a:t>
            </a:r>
            <a:r>
              <a:rPr lang="zh-CN" altLang="en-US" dirty="0" smtClean="0">
                <a:effectLst/>
              </a:rPr>
              <a:t>集成到</a:t>
            </a:r>
            <a:r>
              <a:rPr lang="en-US" altLang="zh-CN" dirty="0" smtClean="0">
                <a:effectLst/>
              </a:rPr>
              <a:t>optimization</a:t>
            </a:r>
            <a:r>
              <a:rPr lang="zh-CN" altLang="en-US" dirty="0" smtClean="0">
                <a:effectLst/>
              </a:rPr>
              <a:t>的工作流程中的。这提升了</a:t>
            </a:r>
            <a:r>
              <a:rPr lang="en-US" altLang="zh-CN" dirty="0" smtClean="0">
                <a:effectLst/>
              </a:rPr>
              <a:t>sec-compiler</a:t>
            </a:r>
            <a:r>
              <a:rPr lang="zh-CN" altLang="en-US" dirty="0" smtClean="0">
                <a:effectLst/>
              </a:rPr>
              <a:t>对编译的控制能力甚至可以引入自定义的优化代码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7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部署</a:t>
            </a:r>
            <a:r>
              <a:rPr lang="en-US" altLang="zh-CN" dirty="0" smtClean="0">
                <a:effectLst/>
              </a:rPr>
              <a:t>sec-complier</a:t>
            </a:r>
          </a:p>
          <a:p>
            <a:pPr lvl="1"/>
            <a:r>
              <a:rPr lang="zh-CN" altLang="en-US" dirty="0" smtClean="0">
                <a:effectLst/>
              </a:rPr>
              <a:t>将实现的功能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动态链接库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assets</a:t>
            </a:r>
            <a:r>
              <a:rPr lang="zh-CN" altLang="en-US" dirty="0" smtClean="0">
                <a:effectLst/>
              </a:rPr>
              <a:t>中携带到</a:t>
            </a:r>
            <a:r>
              <a:rPr lang="en-US" altLang="zh-CN" dirty="0" smtClean="0">
                <a:effectLst/>
              </a:rPr>
              <a:t>app</a:t>
            </a:r>
            <a:r>
              <a:rPr lang="zh-CN" altLang="en-US" dirty="0" smtClean="0">
                <a:effectLst/>
              </a:rPr>
              <a:t>中。根据用户的选择令</a:t>
            </a:r>
            <a:r>
              <a:rPr lang="en-US" altLang="zh-CN" dirty="0" smtClean="0">
                <a:effectLst/>
              </a:rPr>
              <a:t>dex2oat</a:t>
            </a:r>
            <a:r>
              <a:rPr lang="zh-CN" altLang="en-US" dirty="0" smtClean="0">
                <a:effectLst/>
              </a:rPr>
              <a:t>动态加载这些库</a:t>
            </a:r>
          </a:p>
          <a:p>
            <a:pPr lvl="1"/>
            <a:r>
              <a:rPr lang="zh-CN" altLang="en-US" dirty="0" smtClean="0">
                <a:effectLst/>
              </a:rPr>
              <a:t>由于编译完成的</a:t>
            </a:r>
            <a:r>
              <a:rPr lang="en-US" altLang="zh-CN" dirty="0" smtClean="0">
                <a:effectLst/>
              </a:rPr>
              <a:t>oat”</a:t>
            </a:r>
            <a:r>
              <a:rPr lang="zh-CN" altLang="en-US" dirty="0" smtClean="0">
                <a:effectLst/>
              </a:rPr>
              <a:t>保存的目录默认需要更高权限才能访问。这里使用了 </a:t>
            </a:r>
            <a:r>
              <a:rPr lang="en-US" altLang="zh-CN" dirty="0" smtClean="0">
                <a:effectLst/>
              </a:rPr>
              <a:t>app virtualization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reference hijacking</a:t>
            </a:r>
          </a:p>
          <a:p>
            <a:pPr lvl="1"/>
            <a:r>
              <a:rPr lang="zh-CN" altLang="en-US" dirty="0" smtClean="0">
                <a:effectLst/>
              </a:rPr>
              <a:t>部署</a:t>
            </a:r>
            <a:r>
              <a:rPr lang="en-US" altLang="zh-CN" dirty="0" smtClean="0">
                <a:effectLst/>
              </a:rPr>
              <a:t>app </a:t>
            </a:r>
            <a:r>
              <a:rPr lang="zh-CN" altLang="en-US" dirty="0" smtClean="0">
                <a:effectLst/>
              </a:rPr>
              <a:t>利用</a:t>
            </a:r>
            <a:r>
              <a:rPr lang="en-US" altLang="zh-CN" dirty="0" smtClean="0">
                <a:effectLst/>
              </a:rPr>
              <a:t>DexMerger </a:t>
            </a:r>
            <a:r>
              <a:rPr lang="zh-CN" altLang="en-US" dirty="0" smtClean="0">
                <a:effectLst/>
              </a:rPr>
              <a:t>功能将原始的字节码和额外的库结合，在编译阶段调用这些方法</a:t>
            </a: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C998-BA70-4748-8DBE-3F49218A41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6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8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3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3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7EB9-9766-46F9-BD09-CB5723DE4185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C3FC-6E3D-499A-BE4E-5C9AECFC5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78400" y="2022764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2290" y="3500582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7218" y="60682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TinyMagicka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 smtClean="0">
                <a:solidFill>
                  <a:schemeClr val="bg1"/>
                </a:solidFill>
              </a:rPr>
              <a:t>2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ARTist’s </a:t>
            </a:r>
            <a:r>
              <a:rPr lang="en-US" altLang="zh-CN" sz="2800" dirty="0">
                <a:solidFill>
                  <a:srgbClr val="00B0F0"/>
                </a:solidFill>
              </a:rPr>
              <a:t>sec-compiler</a:t>
            </a:r>
            <a:endParaRPr lang="en-US" altLang="zh-CN" sz="2800" dirty="0" smtClean="0">
              <a:solidFill>
                <a:srgbClr val="00B0F0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8068" y="2675226"/>
            <a:ext cx="68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080" y="2487389"/>
            <a:ext cx="11356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sec- </a:t>
            </a:r>
            <a:r>
              <a:rPr lang="en-US" altLang="zh-CN" sz="2400" dirty="0">
                <a:solidFill>
                  <a:schemeClr val="bg1"/>
                </a:solidFill>
              </a:rPr>
              <a:t>compiler </a:t>
            </a:r>
            <a:r>
              <a:rPr lang="zh-CN" altLang="en-US" sz="2400" dirty="0">
                <a:solidFill>
                  <a:schemeClr val="bg1"/>
                </a:solidFill>
              </a:rPr>
              <a:t>实现在</a:t>
            </a:r>
            <a:r>
              <a:rPr lang="en-US" altLang="zh-CN" sz="2400" dirty="0">
                <a:solidFill>
                  <a:schemeClr val="bg1"/>
                </a:solidFill>
              </a:rPr>
              <a:t>dex2oat</a:t>
            </a:r>
            <a:r>
              <a:rPr lang="zh-CN" altLang="en-US" sz="2400" dirty="0">
                <a:solidFill>
                  <a:schemeClr val="bg1"/>
                </a:solidFill>
              </a:rPr>
              <a:t>的后端</a:t>
            </a:r>
            <a:r>
              <a:rPr lang="en-US" altLang="zh-CN" sz="2400" dirty="0">
                <a:solidFill>
                  <a:schemeClr val="bg1"/>
                </a:solidFill>
              </a:rPr>
              <a:t>Optimizing </a:t>
            </a:r>
            <a:r>
              <a:rPr lang="zh-CN" altLang="en-US" sz="2400" dirty="0">
                <a:solidFill>
                  <a:schemeClr val="bg1"/>
                </a:solidFill>
              </a:rPr>
              <a:t>的 </a:t>
            </a:r>
            <a:r>
              <a:rPr lang="en-US" altLang="zh-CN" sz="2400" dirty="0">
                <a:solidFill>
                  <a:schemeClr val="bg1"/>
                </a:solidFill>
              </a:rPr>
              <a:t>IR</a:t>
            </a:r>
            <a:r>
              <a:rPr lang="zh-CN" altLang="en-US" sz="2400" dirty="0" smtClean="0">
                <a:solidFill>
                  <a:schemeClr val="bg1"/>
                </a:solidFill>
              </a:rPr>
              <a:t>上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○ 由于</a:t>
            </a:r>
            <a:r>
              <a:rPr lang="en-US" altLang="zh-CN" sz="2400" dirty="0">
                <a:solidFill>
                  <a:schemeClr val="bg1"/>
                </a:solidFill>
              </a:rPr>
              <a:t>HOptimization </a:t>
            </a:r>
            <a:r>
              <a:rPr lang="zh-CN" altLang="en-US" sz="2400" dirty="0">
                <a:solidFill>
                  <a:schemeClr val="bg1"/>
                </a:solidFill>
              </a:rPr>
              <a:t>节后的宽松绑定使得新功能的集成很容易，可以称为模</a:t>
            </a:r>
            <a:r>
              <a:rPr lang="zh-CN" altLang="en-US" sz="2400" dirty="0" smtClean="0">
                <a:solidFill>
                  <a:schemeClr val="bg1"/>
                </a:solidFill>
              </a:rPr>
              <a:t>块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○ </a:t>
            </a:r>
            <a:r>
              <a:rPr lang="en-US" altLang="zh-CN" sz="2400" dirty="0">
                <a:solidFill>
                  <a:schemeClr val="bg1"/>
                </a:solidFill>
              </a:rPr>
              <a:t>HGraph</a:t>
            </a:r>
            <a:r>
              <a:rPr lang="zh-CN" altLang="en-US" sz="2400" dirty="0">
                <a:solidFill>
                  <a:schemeClr val="bg1"/>
                </a:solidFill>
              </a:rPr>
              <a:t>有访客模式，可以在</a:t>
            </a:r>
            <a:r>
              <a:rPr lang="en-US" altLang="zh-CN" sz="2400" dirty="0">
                <a:solidFill>
                  <a:schemeClr val="bg1"/>
                </a:solidFill>
              </a:rPr>
              <a:t>Hinstruction</a:t>
            </a:r>
            <a:r>
              <a:rPr lang="zh-CN" altLang="en-US" sz="2400" dirty="0">
                <a:solidFill>
                  <a:schemeClr val="bg1"/>
                </a:solidFill>
              </a:rPr>
              <a:t>级别上操纵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的代码，可以用来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    ■ </a:t>
            </a:r>
            <a:r>
              <a:rPr lang="zh-CN" altLang="en-US" sz="2400" dirty="0">
                <a:solidFill>
                  <a:schemeClr val="bg1"/>
                </a:solidFill>
              </a:rPr>
              <a:t>确定插桩点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    ■ </a:t>
            </a:r>
            <a:r>
              <a:rPr lang="zh-CN" altLang="en-US" sz="2400" dirty="0">
                <a:solidFill>
                  <a:schemeClr val="bg1"/>
                </a:solidFill>
              </a:rPr>
              <a:t>静态分</a:t>
            </a:r>
            <a:r>
              <a:rPr lang="zh-CN" altLang="en-US" sz="2400" dirty="0" smtClean="0">
                <a:solidFill>
                  <a:schemeClr val="bg1"/>
                </a:solidFill>
              </a:rPr>
              <a:t>析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○ 实现插桩的代码是通过</a:t>
            </a:r>
            <a:r>
              <a:rPr lang="en-US" altLang="zh-CN" sz="2400" dirty="0">
                <a:solidFill>
                  <a:schemeClr val="bg1"/>
                </a:solidFill>
              </a:rPr>
              <a:t>HOptimization </a:t>
            </a:r>
            <a:r>
              <a:rPr lang="zh-CN" altLang="en-US" sz="2400" dirty="0">
                <a:solidFill>
                  <a:schemeClr val="bg1"/>
                </a:solidFill>
              </a:rPr>
              <a:t>集成到</a:t>
            </a:r>
            <a:r>
              <a:rPr lang="en-US" altLang="zh-CN" sz="2400" dirty="0">
                <a:solidFill>
                  <a:schemeClr val="bg1"/>
                </a:solidFill>
              </a:rPr>
              <a:t>optimization</a:t>
            </a:r>
            <a:r>
              <a:rPr lang="zh-CN" altLang="en-US" sz="2400" dirty="0">
                <a:solidFill>
                  <a:schemeClr val="bg1"/>
                </a:solidFill>
              </a:rPr>
              <a:t>的工作流程中的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这</a:t>
            </a:r>
            <a:r>
              <a:rPr lang="zh-CN" altLang="en-US" sz="2400" dirty="0">
                <a:solidFill>
                  <a:schemeClr val="bg1"/>
                </a:solidFill>
              </a:rPr>
              <a:t>提升了</a:t>
            </a:r>
            <a:r>
              <a:rPr lang="en-US" altLang="zh-CN" sz="2400" dirty="0">
                <a:solidFill>
                  <a:schemeClr val="bg1"/>
                </a:solidFill>
              </a:rPr>
              <a:t>sec-compiler</a:t>
            </a:r>
            <a:r>
              <a:rPr lang="zh-CN" altLang="en-US" sz="2400" dirty="0">
                <a:solidFill>
                  <a:schemeClr val="bg1"/>
                </a:solidFill>
              </a:rPr>
              <a:t>对编译的控制能力甚至可以引入自定义的优化代码</a:t>
            </a:r>
          </a:p>
        </p:txBody>
      </p:sp>
    </p:spTree>
    <p:extLst>
      <p:ext uri="{BB962C8B-B14F-4D97-AF65-F5344CB8AC3E}">
        <p14:creationId xmlns:p14="http://schemas.microsoft.com/office/powerpoint/2010/main" val="8652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 smtClean="0">
                <a:solidFill>
                  <a:schemeClr val="bg1"/>
                </a:solidFill>
              </a:rPr>
              <a:t>2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ARTist</a:t>
            </a:r>
            <a:r>
              <a:rPr lang="en-US" altLang="zh-CN" sz="2800" dirty="0" smtClean="0">
                <a:solidFill>
                  <a:srgbClr val="00B0F0"/>
                </a:solidFill>
              </a:rPr>
              <a:t>’s apk</a:t>
            </a:r>
            <a:endParaRPr lang="en-US" altLang="zh-CN" sz="2800" dirty="0" smtClean="0">
              <a:solidFill>
                <a:srgbClr val="00B0F0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096" y="2457241"/>
            <a:ext cx="11265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○ 将实现的功能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动态链接库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assets</a:t>
            </a:r>
            <a:r>
              <a:rPr lang="zh-CN" altLang="en-US" sz="2400" dirty="0">
                <a:solidFill>
                  <a:schemeClr val="bg1"/>
                </a:solidFill>
              </a:rPr>
              <a:t>中携带到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根</a:t>
            </a:r>
            <a:r>
              <a:rPr lang="zh-CN" altLang="en-US" sz="2400" dirty="0">
                <a:solidFill>
                  <a:schemeClr val="bg1"/>
                </a:solidFill>
              </a:rPr>
              <a:t>据用户的选择令</a:t>
            </a:r>
            <a:r>
              <a:rPr lang="en-US" altLang="zh-CN" sz="2400" dirty="0">
                <a:solidFill>
                  <a:schemeClr val="bg1"/>
                </a:solidFill>
              </a:rPr>
              <a:t>dex2oat</a:t>
            </a:r>
            <a:r>
              <a:rPr lang="zh-CN" altLang="en-US" sz="2400" dirty="0">
                <a:solidFill>
                  <a:schemeClr val="bg1"/>
                </a:solidFill>
              </a:rPr>
              <a:t>动态加载这些</a:t>
            </a:r>
            <a:r>
              <a:rPr lang="zh-CN" altLang="en-US" sz="2400" dirty="0" smtClean="0">
                <a:solidFill>
                  <a:schemeClr val="bg1"/>
                </a:solidFill>
              </a:rPr>
              <a:t>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○ </a:t>
            </a:r>
            <a:r>
              <a:rPr lang="zh-CN" altLang="en-US" sz="2400" dirty="0">
                <a:solidFill>
                  <a:schemeClr val="bg1"/>
                </a:solidFill>
              </a:rPr>
              <a:t>由于编译完成的</a:t>
            </a:r>
            <a:r>
              <a:rPr lang="en-US" altLang="zh-CN" sz="2400" dirty="0">
                <a:solidFill>
                  <a:schemeClr val="bg1"/>
                </a:solidFill>
              </a:rPr>
              <a:t>oat”</a:t>
            </a:r>
            <a:r>
              <a:rPr lang="zh-CN" altLang="en-US" sz="2400" dirty="0">
                <a:solidFill>
                  <a:schemeClr val="bg1"/>
                </a:solidFill>
              </a:rPr>
              <a:t>保存的目录默认需要更高权限才能访问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这</a:t>
            </a:r>
            <a:r>
              <a:rPr lang="zh-CN" altLang="en-US" sz="2400" dirty="0">
                <a:solidFill>
                  <a:schemeClr val="bg1"/>
                </a:solidFill>
              </a:rPr>
              <a:t>里使用了 </a:t>
            </a:r>
            <a:r>
              <a:rPr lang="en-US" altLang="zh-CN" sz="2400" dirty="0">
                <a:solidFill>
                  <a:schemeClr val="bg1"/>
                </a:solidFill>
              </a:rPr>
              <a:t>app virtualization </a:t>
            </a:r>
            <a:r>
              <a:rPr lang="zh-CN" altLang="en-US" sz="2400" dirty="0">
                <a:solidFill>
                  <a:schemeClr val="bg1"/>
                </a:solidFill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</a:rPr>
              <a:t>reference </a:t>
            </a:r>
            <a:r>
              <a:rPr lang="en-US" altLang="zh-CN" sz="2400" dirty="0" smtClean="0">
                <a:solidFill>
                  <a:schemeClr val="bg1"/>
                </a:solidFill>
              </a:rPr>
              <a:t>hijacking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○ </a:t>
            </a:r>
            <a:r>
              <a:rPr lang="zh-CN" altLang="en-US" sz="2400" dirty="0">
                <a:solidFill>
                  <a:schemeClr val="bg1"/>
                </a:solidFill>
              </a:rPr>
              <a:t>部署</a:t>
            </a:r>
            <a:r>
              <a:rPr lang="en-US" altLang="zh-CN" sz="2400" dirty="0">
                <a:solidFill>
                  <a:schemeClr val="bg1"/>
                </a:solidFill>
              </a:rPr>
              <a:t>app </a:t>
            </a:r>
            <a:r>
              <a:rPr lang="zh-CN" altLang="en-US" sz="2400" dirty="0">
                <a:solidFill>
                  <a:schemeClr val="bg1"/>
                </a:solidFill>
              </a:rPr>
              <a:t>利用</a:t>
            </a:r>
            <a:r>
              <a:rPr lang="en-US" altLang="zh-CN" sz="2400" dirty="0">
                <a:solidFill>
                  <a:schemeClr val="bg1"/>
                </a:solidFill>
              </a:rPr>
              <a:t>DexMerger </a:t>
            </a:r>
            <a:r>
              <a:rPr lang="zh-CN" altLang="en-US" sz="2400" dirty="0">
                <a:solidFill>
                  <a:schemeClr val="bg1"/>
                </a:solidFill>
              </a:rPr>
              <a:t>功能将原始的字节码和额外的库结合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编译阶段调用这些方法</a:t>
            </a:r>
          </a:p>
        </p:txBody>
      </p:sp>
    </p:spTree>
    <p:extLst>
      <p:ext uri="{BB962C8B-B14F-4D97-AF65-F5344CB8AC3E}">
        <p14:creationId xmlns:p14="http://schemas.microsoft.com/office/powerpoint/2010/main" val="3114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>
                <a:solidFill>
                  <a:schemeClr val="bg1"/>
                </a:solidFill>
              </a:rPr>
              <a:t>3 ——dynamic permission enforcement 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264" y="2530763"/>
            <a:ext cx="102412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● 功能由</a:t>
            </a:r>
            <a:r>
              <a:rPr lang="en-US" altLang="zh-CN" sz="2800" dirty="0">
                <a:solidFill>
                  <a:schemeClr val="bg1"/>
                </a:solidFill>
              </a:rPr>
              <a:t>Inlne Reference Monitor injection Module</a:t>
            </a:r>
            <a:r>
              <a:rPr lang="zh-CN" altLang="en-US" sz="2800" dirty="0">
                <a:solidFill>
                  <a:schemeClr val="bg1"/>
                </a:solidFill>
              </a:rPr>
              <a:t>实</a:t>
            </a:r>
            <a:r>
              <a:rPr lang="zh-CN" altLang="en-US" sz="2800" dirty="0" smtClean="0">
                <a:solidFill>
                  <a:schemeClr val="bg1"/>
                </a:solidFill>
              </a:rPr>
              <a:t>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● </a:t>
            </a:r>
            <a:r>
              <a:rPr lang="zh-CN" altLang="en-US" sz="2800" dirty="0">
                <a:solidFill>
                  <a:schemeClr val="bg1"/>
                </a:solidFill>
              </a:rPr>
              <a:t>模块由两部分构成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    ○ </a:t>
            </a:r>
            <a:r>
              <a:rPr lang="zh-CN" altLang="en-US" sz="2800" dirty="0">
                <a:solidFill>
                  <a:schemeClr val="bg1"/>
                </a:solidFill>
              </a:rPr>
              <a:t>代码注入功能将</a:t>
            </a:r>
            <a:r>
              <a:rPr lang="en-US" altLang="zh-CN" sz="2800" dirty="0">
                <a:solidFill>
                  <a:schemeClr val="bg1"/>
                </a:solidFill>
              </a:rPr>
              <a:t>permission enforcement code</a:t>
            </a:r>
            <a:r>
              <a:rPr lang="zh-CN" altLang="en-US" sz="2800" dirty="0">
                <a:solidFill>
                  <a:schemeClr val="bg1"/>
                </a:solidFill>
              </a:rPr>
              <a:t>内联进函数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    ○ </a:t>
            </a:r>
            <a:r>
              <a:rPr lang="zh-CN" altLang="en-US" sz="2800" dirty="0">
                <a:solidFill>
                  <a:schemeClr val="bg1"/>
                </a:solidFill>
              </a:rPr>
              <a:t>使用相伴随的库来加强策略</a:t>
            </a:r>
            <a:r>
              <a:rPr lang="zh-CN" altLang="en-US" sz="2800" dirty="0" smtClean="0">
                <a:solidFill>
                  <a:schemeClr val="bg1"/>
                </a:solidFill>
              </a:rPr>
              <a:t>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● </a:t>
            </a:r>
            <a:r>
              <a:rPr lang="zh-CN" altLang="en-US" sz="2800" dirty="0">
                <a:solidFill>
                  <a:schemeClr val="bg1"/>
                </a:solidFill>
              </a:rPr>
              <a:t>在库中定义好的关键函数的调用之前插入检测代码</a:t>
            </a:r>
            <a:r>
              <a:rPr lang="zh-CN" altLang="en-US" sz="2800" dirty="0" smtClean="0">
                <a:solidFill>
                  <a:schemeClr val="bg1"/>
                </a:solidFill>
              </a:rPr>
              <a:t>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根</a:t>
            </a:r>
            <a:r>
              <a:rPr lang="zh-CN" altLang="en-US" sz="2800" dirty="0">
                <a:solidFill>
                  <a:schemeClr val="bg1"/>
                </a:solidFill>
              </a:rPr>
              <a:t>据用户的定义策略来判断是否调用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>
                <a:solidFill>
                  <a:schemeClr val="bg1"/>
                </a:solidFill>
              </a:rPr>
              <a:t>3 ——dynamic Taint Tracking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73873" y="3037619"/>
            <a:ext cx="4242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○ </a:t>
            </a:r>
            <a:r>
              <a:rPr lang="en-US" altLang="zh-CN" sz="2800" dirty="0">
                <a:solidFill>
                  <a:schemeClr val="bg1"/>
                </a:solidFill>
              </a:rPr>
              <a:t>analysis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  ○ instrumentation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instrumentation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639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>
                <a:solidFill>
                  <a:schemeClr val="bg1"/>
                </a:solidFill>
              </a:rPr>
              <a:t>3 ——dynamic Taint </a:t>
            </a:r>
            <a:r>
              <a:rPr lang="en-US" altLang="zh-CN" sz="2800" dirty="0" smtClean="0">
                <a:solidFill>
                  <a:schemeClr val="bg1"/>
                </a:solidFill>
              </a:rPr>
              <a:t>Tracking——</a:t>
            </a:r>
            <a:r>
              <a:rPr lang="en-US" altLang="zh-CN" sz="2800" dirty="0">
                <a:solidFill>
                  <a:schemeClr val="bg1"/>
                </a:solidFill>
              </a:rPr>
              <a:t>analysis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310896" y="2479129"/>
            <a:ext cx="12502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定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义了两种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source and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sink 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global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source and sink 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local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source and sink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识别到要污染的数据的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source and sink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，只关注相关的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flow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每个方法中识别出所有的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sink(global/local)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对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每个识别出的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sink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tracing back the sink‘s input until a source of a constant is reached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HGraph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visitor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模式识别出所有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flow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source and sink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使用静态分析找到相关的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data flow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由于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HGraph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只能在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method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级别上查看，所以不能将所有的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sorce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sink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一一对应</a:t>
            </a:r>
          </a:p>
          <a:p>
            <a:pPr lvl="1"/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instrumentation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5" y="1715156"/>
            <a:ext cx="11069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>
                <a:solidFill>
                  <a:schemeClr val="bg1"/>
                </a:solidFill>
              </a:rPr>
              <a:t>3 ——dynamic Taint </a:t>
            </a:r>
            <a:r>
              <a:rPr lang="en-US" altLang="zh-CN" sz="2800" dirty="0" smtClean="0">
                <a:solidFill>
                  <a:schemeClr val="bg1"/>
                </a:solidFill>
              </a:rPr>
              <a:t>Tracking——</a:t>
            </a:r>
            <a:r>
              <a:rPr lang="en-US" altLang="zh-CN" sz="2800" dirty="0">
                <a:solidFill>
                  <a:schemeClr val="bg1"/>
                </a:solidFill>
              </a:rPr>
              <a:t>instrumentation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permission enforcement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310896" y="2479129"/>
            <a:ext cx="12502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将对</a:t>
            </a:r>
            <a:r>
              <a:rPr lang="en-US" altLang="zh-CN" sz="2400" dirty="0">
                <a:solidFill>
                  <a:schemeClr val="bg1"/>
                </a:solidFill>
              </a:rPr>
              <a:t>global source </a:t>
            </a:r>
            <a:r>
              <a:rPr lang="zh-CN" altLang="en-US" sz="2400" dirty="0">
                <a:solidFill>
                  <a:schemeClr val="bg1"/>
                </a:solidFill>
              </a:rPr>
              <a:t>创建</a:t>
            </a:r>
            <a:r>
              <a:rPr lang="en-US" altLang="zh-CN" sz="2400" dirty="0">
                <a:solidFill>
                  <a:schemeClr val="bg1"/>
                </a:solidFill>
              </a:rPr>
              <a:t>taint tag</a:t>
            </a:r>
            <a:r>
              <a:rPr lang="zh-CN" altLang="en-US" sz="2400" dirty="0">
                <a:solidFill>
                  <a:schemeClr val="bg1"/>
                </a:solidFill>
              </a:rPr>
              <a:t>的代码，和对</a:t>
            </a:r>
            <a:r>
              <a:rPr lang="en-US" altLang="zh-CN" sz="2400" dirty="0">
                <a:solidFill>
                  <a:schemeClr val="bg1"/>
                </a:solidFill>
              </a:rPr>
              <a:t>global sink</a:t>
            </a:r>
            <a:r>
              <a:rPr lang="zh-CN" altLang="en-US" sz="2400" dirty="0">
                <a:solidFill>
                  <a:schemeClr val="bg1"/>
                </a:solidFill>
              </a:rPr>
              <a:t>进行</a:t>
            </a:r>
            <a:r>
              <a:rPr lang="en-US" altLang="zh-CN" sz="2400" dirty="0">
                <a:solidFill>
                  <a:schemeClr val="bg1"/>
                </a:solidFill>
              </a:rPr>
              <a:t>check</a:t>
            </a:r>
            <a:r>
              <a:rPr lang="zh-CN" altLang="en-US" sz="2400" dirty="0">
                <a:solidFill>
                  <a:schemeClr val="bg1"/>
                </a:solidFill>
              </a:rPr>
              <a:t>的代码内</a:t>
            </a:r>
            <a:r>
              <a:rPr lang="zh-CN" altLang="en-US" sz="2400" dirty="0" smtClean="0">
                <a:solidFill>
                  <a:schemeClr val="bg1"/>
                </a:solidFill>
              </a:rPr>
              <a:t>联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内联 过程间的污点数据 从</a:t>
            </a:r>
            <a:r>
              <a:rPr lang="en-US" altLang="zh-CN" sz="2400" dirty="0">
                <a:solidFill>
                  <a:schemeClr val="bg1"/>
                </a:solidFill>
              </a:rPr>
              <a:t>local sink</a:t>
            </a:r>
            <a:r>
              <a:rPr lang="zh-CN" altLang="en-US" sz="2400" dirty="0">
                <a:solidFill>
                  <a:schemeClr val="bg1"/>
                </a:solidFill>
              </a:rPr>
              <a:t>到 </a:t>
            </a:r>
            <a:r>
              <a:rPr lang="en-US" altLang="zh-CN" sz="2400" dirty="0">
                <a:solidFill>
                  <a:schemeClr val="bg1"/>
                </a:solidFill>
              </a:rPr>
              <a:t>local source</a:t>
            </a:r>
            <a:r>
              <a:rPr lang="zh-CN" altLang="en-US" sz="2400" dirty="0">
                <a:solidFill>
                  <a:schemeClr val="bg1"/>
                </a:solidFill>
              </a:rPr>
              <a:t>的代码 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确</a:t>
            </a:r>
            <a:r>
              <a:rPr lang="zh-CN" altLang="en-US" sz="2400" dirty="0">
                <a:solidFill>
                  <a:schemeClr val="bg1"/>
                </a:solidFill>
              </a:rPr>
              <a:t>保过程间的污点传播正常进</a:t>
            </a:r>
            <a:r>
              <a:rPr lang="zh-CN" altLang="en-US" sz="2400" dirty="0" smtClean="0">
                <a:solidFill>
                  <a:schemeClr val="bg1"/>
                </a:solidFill>
              </a:rPr>
              <a:t>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将污点跟踪的代码逻辑实现在</a:t>
            </a:r>
            <a:r>
              <a:rPr lang="en-US" altLang="zh-CN" sz="2400" dirty="0">
                <a:solidFill>
                  <a:schemeClr val="bg1"/>
                </a:solidFill>
              </a:rPr>
              <a:t>TaintLib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为</a:t>
            </a:r>
            <a:r>
              <a:rPr lang="zh-CN" altLang="en-US" sz="2400" dirty="0">
                <a:solidFill>
                  <a:schemeClr val="bg1"/>
                </a:solidFill>
              </a:rPr>
              <a:t>了对过程间的污点传播进行跟踪实现了一个线程安全的</a:t>
            </a:r>
            <a:r>
              <a:rPr lang="en-US" altLang="zh-CN" sz="2400" dirty="0">
                <a:solidFill>
                  <a:schemeClr val="bg1"/>
                </a:solidFill>
              </a:rPr>
              <a:t>ConcurrentHashMap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</a:p>
          <a:p>
            <a:pPr marL="457200" marR="0" lvl="1" indent="-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instrumentation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8063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BackGround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8381" y="2338610"/>
            <a:ext cx="10254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Since Android 5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GOOGLE replaced </a:t>
            </a:r>
            <a:r>
              <a:rPr lang="en-US" altLang="zh-CN" sz="2800" dirty="0" smtClean="0">
                <a:solidFill>
                  <a:srgbClr val="00B0F0"/>
                </a:solidFill>
              </a:rPr>
              <a:t>Davilk virtual machine </a:t>
            </a:r>
            <a:r>
              <a:rPr lang="en-US" altLang="zh-CN" sz="2800" dirty="0" smtClean="0">
                <a:solidFill>
                  <a:schemeClr val="bg1"/>
                </a:solidFill>
              </a:rPr>
              <a:t>with </a:t>
            </a:r>
            <a:r>
              <a:rPr lang="en-US" altLang="zh-CN" sz="2800" dirty="0" smtClean="0">
                <a:solidFill>
                  <a:srgbClr val="00B0F0"/>
                </a:solidFill>
              </a:rPr>
              <a:t>Android Runtime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en-US" altLang="zh-CN" sz="2800" dirty="0" smtClean="0">
                <a:solidFill>
                  <a:schemeClr val="bg1"/>
                </a:solidFill>
              </a:rPr>
              <a:t>o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apk file execution changed 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from 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Interpretive execution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to 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Compiled execution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78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BackGround ——  What’s new in Android Runtime (ART)?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8381" y="2338610"/>
            <a:ext cx="10254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Use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dex2oat</a:t>
            </a:r>
            <a:r>
              <a:rPr lang="en-US" altLang="zh-CN" sz="2800" dirty="0" smtClean="0">
                <a:solidFill>
                  <a:schemeClr val="bg1"/>
                </a:solidFill>
              </a:rPr>
              <a:t>   to compile dex into </a:t>
            </a:r>
            <a:r>
              <a:rPr lang="en-US" altLang="zh-CN" sz="2800" dirty="0" smtClean="0">
                <a:solidFill>
                  <a:srgbClr val="00B0F0"/>
                </a:solidFill>
              </a:rPr>
              <a:t>ELF Share Object(oat file)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So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d</a:t>
            </a:r>
            <a:r>
              <a:rPr lang="en-US" altLang="zh-CN" sz="2800" dirty="0" smtClean="0">
                <a:solidFill>
                  <a:schemeClr val="bg1"/>
                </a:solidFill>
              </a:rPr>
              <a:t>ex2oat is s complier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7" y="1715156"/>
            <a:ext cx="18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TOPICs           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8381" y="2338610"/>
            <a:ext cx="10254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 uncover   </a:t>
            </a:r>
            <a:r>
              <a:rPr lang="en-US" altLang="zh-CN" sz="2800" dirty="0" smtClean="0">
                <a:solidFill>
                  <a:srgbClr val="00B0F0"/>
                </a:solidFill>
              </a:rPr>
              <a:t>dex2oat</a:t>
            </a:r>
            <a:r>
              <a:rPr lang="en-US" altLang="zh-CN" sz="2800" dirty="0" smtClean="0">
                <a:solidFill>
                  <a:schemeClr val="bg1"/>
                </a:solidFill>
              </a:rPr>
              <a:t> &amp; </a:t>
            </a:r>
            <a:r>
              <a:rPr lang="en-US" altLang="zh-CN" sz="2800" dirty="0" smtClean="0">
                <a:solidFill>
                  <a:srgbClr val="00B0F0"/>
                </a:solidFill>
              </a:rPr>
              <a:t>Optimizing</a:t>
            </a:r>
            <a:r>
              <a:rPr lang="en-US" altLang="zh-CN" sz="2800" dirty="0" smtClean="0">
                <a:solidFill>
                  <a:schemeClr val="bg1"/>
                </a:solidFill>
              </a:rPr>
              <a:t>    (dex2oat’s backend)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 introduce </a:t>
            </a:r>
            <a:r>
              <a:rPr lang="en-US" altLang="zh-CN" sz="2800" dirty="0" smtClean="0">
                <a:solidFill>
                  <a:srgbClr val="00B0F0"/>
                </a:solidFill>
              </a:rPr>
              <a:t>ARTist</a:t>
            </a:r>
            <a:r>
              <a:rPr lang="en-US" altLang="zh-CN" sz="2800" dirty="0" smtClean="0">
                <a:solidFill>
                  <a:schemeClr val="bg1"/>
                </a:solidFill>
              </a:rPr>
              <a:t> (customed dex2oat)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 use ARTist 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dynamic privilege enforcement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dynamic taint tracking</a:t>
            </a:r>
            <a:endParaRPr lang="en-US" altLang="zh-CN" sz="2800" dirty="0" smtClean="0">
              <a:solidFill>
                <a:srgbClr val="00B0F0"/>
              </a:solidFill>
            </a:endParaRPr>
          </a:p>
          <a:p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78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1  ——a introduce to  </a:t>
            </a:r>
            <a:r>
              <a:rPr lang="en-US" altLang="zh-CN" sz="2800" dirty="0" smtClean="0">
                <a:solidFill>
                  <a:srgbClr val="00B0F0"/>
                </a:solidFill>
              </a:rPr>
              <a:t>dex2oat</a:t>
            </a:r>
            <a:r>
              <a:rPr lang="en-US" altLang="zh-CN" sz="2800" dirty="0" smtClean="0">
                <a:solidFill>
                  <a:schemeClr val="bg1"/>
                </a:solidFill>
              </a:rPr>
              <a:t> &amp; </a:t>
            </a:r>
            <a:r>
              <a:rPr lang="en-US" altLang="zh-CN" sz="2800" dirty="0" smtClean="0">
                <a:solidFill>
                  <a:srgbClr val="00B0F0"/>
                </a:solidFill>
              </a:rPr>
              <a:t>Optimizing</a:t>
            </a:r>
            <a:r>
              <a:rPr lang="en-US" altLang="zh-CN" sz="2800" dirty="0" smtClean="0">
                <a:solidFill>
                  <a:schemeClr val="bg1"/>
                </a:solidFill>
              </a:rPr>
              <a:t>    (dex2oat’s backend)</a:t>
            </a:r>
          </a:p>
        </p:txBody>
      </p:sp>
      <p:pic>
        <p:nvPicPr>
          <p:cNvPr id="4097" name="Picture 1" descr="C://Users/Administrator/AppData/Local/YNote/data/qq409231A307CFD9A88FEB21C524D43A19/24eadde731454293b4ae21b90583c96e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7" y="2238375"/>
            <a:ext cx="8418885" cy="44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1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Optimizing</a:t>
            </a:r>
            <a:r>
              <a:rPr lang="zh-CN" altLang="en-US" sz="2800" dirty="0" smtClean="0">
                <a:solidFill>
                  <a:srgbClr val="00B0F0"/>
                </a:solidFill>
              </a:rPr>
              <a:t>‘</a:t>
            </a:r>
            <a:r>
              <a:rPr lang="en-US" altLang="zh-CN" sz="2800" dirty="0" smtClean="0">
                <a:solidFill>
                  <a:srgbClr val="00B0F0"/>
                </a:solidFill>
              </a:rPr>
              <a:t>s </a:t>
            </a:r>
            <a:r>
              <a:rPr lang="en-US" altLang="zh-CN" sz="2800" dirty="0" smtClean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85304" y="3019408"/>
            <a:ext cx="6052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DEX</a:t>
            </a:r>
            <a:r>
              <a:rPr lang="en-US" altLang="zh-CN" sz="2800" dirty="0" smtClean="0">
                <a:solidFill>
                  <a:schemeClr val="bg1"/>
                </a:solidFill>
              </a:rPr>
              <a:t>  -&gt;  </a:t>
            </a:r>
            <a:r>
              <a:rPr lang="en-US" altLang="zh-CN" sz="2800" dirty="0" smtClean="0">
                <a:solidFill>
                  <a:srgbClr val="00B0F0"/>
                </a:solidFill>
              </a:rPr>
              <a:t>Intermediate Representation(IR)</a:t>
            </a:r>
          </a:p>
          <a:p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5121" name="Picture 1" descr="C://Users/Administrator/AppData/Local/YNote/data/qq409231A307CFD9A88FEB21C524D43A19/252181aac59d4a7ab58888920b4f604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66" y="1496290"/>
            <a:ext cx="5801009" cy="53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1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Optimizing</a:t>
            </a:r>
            <a:r>
              <a:rPr lang="zh-CN" altLang="en-US" sz="2800" dirty="0" smtClean="0">
                <a:solidFill>
                  <a:srgbClr val="00B0F0"/>
                </a:solidFill>
              </a:rPr>
              <a:t>‘</a:t>
            </a:r>
            <a:r>
              <a:rPr lang="en-US" altLang="zh-CN" sz="2800" dirty="0" smtClean="0">
                <a:solidFill>
                  <a:srgbClr val="00B0F0"/>
                </a:solidFill>
              </a:rPr>
              <a:t>s </a:t>
            </a:r>
            <a:r>
              <a:rPr lang="en-US" altLang="zh-CN" sz="2800" dirty="0" smtClean="0">
                <a:solidFill>
                  <a:schemeClr val="bg1"/>
                </a:solidFill>
              </a:rPr>
              <a:t>optimization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95366"/>
            <a:ext cx="3448050" cy="51046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92312" y="3684347"/>
            <a:ext cx="3270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Nothing to say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1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Optimizing</a:t>
            </a:r>
            <a:r>
              <a:rPr lang="zh-CN" altLang="en-US" sz="2800" dirty="0" smtClean="0">
                <a:solidFill>
                  <a:srgbClr val="00B0F0"/>
                </a:solidFill>
              </a:rPr>
              <a:t>‘</a:t>
            </a:r>
            <a:r>
              <a:rPr lang="en-US" altLang="zh-CN" sz="2800" dirty="0" smtClean="0">
                <a:solidFill>
                  <a:srgbClr val="00B0F0"/>
                </a:solidFill>
              </a:rPr>
              <a:t>s </a:t>
            </a:r>
            <a:r>
              <a:rPr lang="en-US" altLang="zh-CN" sz="2800" dirty="0" smtClean="0">
                <a:solidFill>
                  <a:schemeClr val="bg1"/>
                </a:solidFill>
              </a:rPr>
              <a:t>compilation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3128" y="3886062"/>
            <a:ext cx="7663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Intermediate </a:t>
            </a:r>
            <a:r>
              <a:rPr lang="en-US" altLang="zh-CN" sz="2800" dirty="0">
                <a:solidFill>
                  <a:srgbClr val="00B0F0"/>
                </a:solidFill>
              </a:rPr>
              <a:t>Representation(IR</a:t>
            </a:r>
            <a:r>
              <a:rPr lang="en-US" altLang="zh-CN" sz="2800" dirty="0" smtClean="0">
                <a:solidFill>
                  <a:srgbClr val="00B0F0"/>
                </a:solidFill>
              </a:rPr>
              <a:t>)    </a:t>
            </a:r>
            <a:r>
              <a:rPr lang="en-US" altLang="zh-CN" sz="2800" dirty="0" smtClean="0">
                <a:solidFill>
                  <a:schemeClr val="bg1"/>
                </a:solidFill>
              </a:rPr>
              <a:t>-&gt;   native code  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549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ARTist  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145" y="29238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Android Runtime instrumentation &amp; security tool kits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34473"/>
            <a:ext cx="12192000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036" y="1715156"/>
            <a:ext cx="102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TOPIC   </a:t>
            </a:r>
            <a:r>
              <a:rPr lang="en-US" altLang="zh-CN" sz="2800" dirty="0" smtClean="0">
                <a:solidFill>
                  <a:schemeClr val="bg1"/>
                </a:solidFill>
              </a:rPr>
              <a:t>2 ——</a:t>
            </a:r>
            <a:r>
              <a:rPr lang="en-US" altLang="zh-CN" sz="2800" dirty="0" smtClean="0">
                <a:solidFill>
                  <a:srgbClr val="00B0F0"/>
                </a:solidFill>
              </a:rPr>
              <a:t>ARTist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AutoShape 4" descr="https://imgsa.baidu.com/forum/w%3D580/sign=7c7108e42ff5e0feee1889096c6134e5/accb279b033b5bb54584270334d3d539b400bcff.jpg"/>
          <p:cNvSpPr>
            <a:spLocks noChangeAspect="1" noChangeArrowheads="1"/>
          </p:cNvSpPr>
          <p:nvPr/>
        </p:nvSpPr>
        <p:spPr bwMode="auto">
          <a:xfrm>
            <a:off x="155575" y="-144463"/>
            <a:ext cx="6943494" cy="6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49236" y="2989936"/>
            <a:ext cx="7663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ARTiset </a:t>
            </a:r>
            <a:r>
              <a:rPr lang="en-US" altLang="zh-CN" sz="2800" dirty="0" smtClean="0">
                <a:solidFill>
                  <a:schemeClr val="bg1"/>
                </a:solidFill>
              </a:rPr>
              <a:t>consists of two parts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1 </a:t>
            </a:r>
            <a:r>
              <a:rPr lang="en-US" altLang="zh-CN" sz="2800" dirty="0" smtClean="0">
                <a:solidFill>
                  <a:srgbClr val="00B0F0"/>
                </a:solidFill>
              </a:rPr>
              <a:t>sec-compiler</a:t>
            </a:r>
            <a:r>
              <a:rPr lang="en-US" altLang="zh-CN" sz="2800" dirty="0" smtClean="0">
                <a:solidFill>
                  <a:schemeClr val="bg1"/>
                </a:solidFill>
              </a:rPr>
              <a:t> (based on dex2oat)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2 apk (deploy sec-compiler on phone)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 instrumentation and security toolkit 由两部分组成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sec-compiler基于dex2oat改装的编译时插桩的编译器</a:t>
            </a: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用于部署,管理该编译器的app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sec-compiler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1945</Words>
  <Application>Microsoft Office PowerPoint</Application>
  <PresentationFormat>宽屏</PresentationFormat>
  <Paragraphs>206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tinymin</dc:creator>
  <cp:lastModifiedBy>tinymin</cp:lastModifiedBy>
  <cp:revision>13</cp:revision>
  <dcterms:created xsi:type="dcterms:W3CDTF">2017-09-10T06:00:56Z</dcterms:created>
  <dcterms:modified xsi:type="dcterms:W3CDTF">2017-09-10T07:59:28Z</dcterms:modified>
</cp:coreProperties>
</file>