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153A8-BB55-5F43-9A8A-CB5355FFFF86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8BFEC-5886-354B-A118-C5F8FA09E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70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C61E5-B05A-2F41-8E1F-48427B58D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3E69B7-A6DB-C249-8841-A70BB26CB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C05934-BA1B-1445-8AAE-398A6FFA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EACF-5239-3F45-AEEA-8F06FBFA47DF}" type="datetime1">
              <a:rPr lang="ru-RU" smtClean="0"/>
              <a:t>12.12.2019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2F6287-6F94-4345-8EB1-CD57A152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3DE5E2-4042-7D4D-98EC-1F8B5403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0983-8781-824D-B256-DBC84AFA4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4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CA7E-A5FB-2440-9987-0AF6B425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5087EF-A763-D44A-B119-0F51E2BC8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13DA3E-60E6-C04C-936F-1F3B14F6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66C6-5FA9-E341-A3A5-7DA89E19EEF4}" type="datetime1">
              <a:rPr lang="ru-RU" smtClean="0"/>
              <a:t>12.12.2019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2A99A1-E909-2342-B866-D01D980A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35D203-F0D2-F948-A911-C8F6AEA0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0983-8781-824D-B256-DBC84AFA4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08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58524CC-505D-E244-A7F5-BFC383632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64F691-E7DA-FE48-A669-BA5DE21A0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7DD416-0EBE-D74D-BA0F-205108FC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01F1-C625-4644-B225-4DF8B7ED4E76}" type="datetime1">
              <a:rPr lang="ru-RU" smtClean="0"/>
              <a:t>12.12.2019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3A06F5-530B-DD48-AD2E-A7468624C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B7E791-1C91-8940-90B2-C033C9AA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0983-8781-824D-B256-DBC84AFA4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22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E4ACB6-A45E-0441-AF6F-CF3A151A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B69EEF-4D99-4046-B6E3-7B8DAC117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BF4F5D-6B0E-C044-A48C-9C9D7769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330D-F095-D649-93B3-C62B34A01C28}" type="datetime1">
              <a:rPr lang="ru-RU" smtClean="0"/>
              <a:t>12.12.2019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CB1815-45C8-D54B-9A3C-74F881FC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9B9A2-4EDE-E346-BB8F-73CCC9E4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0983-8781-824D-B256-DBC84AFA4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38F0F-F875-8F48-AC77-ECFD7F480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6DA56E-8465-C04B-9825-01E88B49A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38746A-290B-6349-AAEC-0AF69FFF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C458-34DA-3B43-AC98-A651680E2D1B}" type="datetime1">
              <a:rPr lang="ru-RU" smtClean="0"/>
              <a:t>12.12.2019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B3EEAB-59FD-8A49-B058-A2B857C6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A73682-B9B9-F443-8E02-B9B62F00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0983-8781-824D-B256-DBC84AFA4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12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52CAA-C0B2-604D-B4B6-BFFE731D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BDFF0-2E3B-0445-8486-2FBC6774F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4F5F7D-04F4-EE40-BF05-90ECAB254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72E3AA-2F29-FE41-AC63-2FFAAFA9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BFC-AF94-AA4B-BBD7-3E9D066281A8}" type="datetime1">
              <a:rPr lang="ru-RU" smtClean="0"/>
              <a:t>12.12.2019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D31469-0B9D-9F4D-AF97-C3CA706C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D1FA7D-55E9-554C-990E-43F39340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0983-8781-824D-B256-DBC84AFA4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33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B3F0C-5F29-DD4A-B039-D63AD45A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3A0789-C776-DE4B-B425-086071BC3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6A9265-0122-F047-8B7A-DD81E5B68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847CC2A-A04A-9641-B7B8-99EE8FD4A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531B3C2-5E91-B543-A18A-767894454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E836ED2-1BD1-EC43-A438-A6CF5E2C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6016-84E6-3B4E-B474-A4334CB37AA4}" type="datetime1">
              <a:rPr lang="ru-RU" smtClean="0"/>
              <a:t>12.12.2019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234776-9B92-5449-B9FA-32F82741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4D9E7CF-4A82-E342-9E19-405DD5B2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0983-8781-824D-B256-DBC84AFA4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45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0CF8D-C354-3444-974A-9197807E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64B02A-68F5-A546-8257-864BF8D6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C8DF-995B-B44C-A495-C8708D5D5913}" type="datetime1">
              <a:rPr lang="ru-RU" smtClean="0"/>
              <a:t>12.12.2019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8B488C-89D2-6941-A97F-48B5E137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A86269-97FF-1D48-81FE-DECFF27A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0983-8781-824D-B256-DBC84AFA4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64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25A69E-35B1-2644-820E-CFA02A96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03C5-3492-C54A-BFE0-FD567F0738FD}" type="datetime1">
              <a:rPr lang="ru-RU" smtClean="0"/>
              <a:t>12.12.2019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FE6021-B10D-1F48-8C83-6298D567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1F492B-5F5F-B744-9AC1-11043D59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0983-8781-824D-B256-DBC84AFA4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10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20417-445C-954D-B03E-046600BC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59E08C-D40D-544A-8800-28106B8F0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D7C5E3-F34B-6D45-89D5-689B9886E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B709CE-63A7-6444-8CF4-023BAABF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A27C-D3FA-0A46-B083-9D61AC3C3EC3}" type="datetime1">
              <a:rPr lang="ru-RU" smtClean="0"/>
              <a:t>12.12.2019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ED8CD3-C72C-B140-B874-82C394E2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65546A-4E3D-6D4E-9A57-77146BC0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0983-8781-824D-B256-DBC84AFA4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64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17FB8-8DB0-304A-A480-C1BE1D67B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4D02354-F76A-374B-8F53-BA776E180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8F663B-5F45-1646-A79A-081AB4770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3A4944-0580-FD40-ACA9-85A4937D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6DD14-3CEC-DC4E-ABB6-894BE3F8014B}" type="datetime1">
              <a:rPr lang="ru-RU" smtClean="0"/>
              <a:t>12.12.2019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D1F4C5-B3E2-ED4D-8D77-95BAECDE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7A320E-E51F-A04B-9E41-271BC8DC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0983-8781-824D-B256-DBC84AFA4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51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217C0-E8C8-8844-B10A-CA56E1AC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C05467-3DE8-FF48-B67B-76F38741A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516C56-B704-CC4E-A4CE-98C58AB35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D71AA-D155-9C4B-A150-3B149B6BDCB5}" type="datetime1">
              <a:rPr lang="ru-RU" smtClean="0"/>
              <a:t>12.12.2019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201104-DB8B-D546-BCC5-F1A5C562A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B6D752-6A83-D441-BAED-C90540E68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20983-8781-824D-B256-DBC84AFA4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37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731AA-1937-5045-AE88-86B333B1B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1994"/>
            <a:ext cx="9144000" cy="308622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" pitchFamily="2" charset="0"/>
              </a:rPr>
              <a:t>Моделирование реалистического изображения строительных инструментов, деталей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79E5AC-D238-404F-88D9-EE53E70EF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4830" y="5967046"/>
            <a:ext cx="8417169" cy="890954"/>
          </a:xfrm>
        </p:spPr>
        <p:txBody>
          <a:bodyPr/>
          <a:lstStyle/>
          <a:p>
            <a:r>
              <a:rPr lang="ru-RU" dirty="0">
                <a:latin typeface="Times" pitchFamily="2" charset="0"/>
              </a:rPr>
              <a:t>Студент группы ИУ7-53Б	Ильясов </a:t>
            </a:r>
            <a:r>
              <a:rPr lang="ru-RU" dirty="0" err="1">
                <a:latin typeface="Times" pitchFamily="2" charset="0"/>
              </a:rPr>
              <a:t>Идрис</a:t>
            </a:r>
            <a:r>
              <a:rPr lang="ru-RU" dirty="0">
                <a:latin typeface="Times" pitchFamily="2" charset="0"/>
              </a:rPr>
              <a:t> Магомет-</a:t>
            </a:r>
            <a:r>
              <a:rPr lang="ru-RU" dirty="0" err="1">
                <a:latin typeface="Times" pitchFamily="2" charset="0"/>
              </a:rPr>
              <a:t>Салиевич</a:t>
            </a:r>
            <a:endParaRPr lang="ru-RU" dirty="0">
              <a:latin typeface="Times" pitchFamily="2" charset="0"/>
            </a:endParaRPr>
          </a:p>
          <a:p>
            <a:r>
              <a:rPr lang="ru-RU" dirty="0">
                <a:latin typeface="Times" pitchFamily="2" charset="0"/>
              </a:rPr>
              <a:t>Научный руководитель	Кузнецова Ольга Владимировна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EE948-622F-4340-9F44-2D0F544F2AD7}"/>
              </a:ext>
            </a:extLst>
          </p:cNvPr>
          <p:cNvSpPr txBox="1"/>
          <p:nvPr/>
        </p:nvSpPr>
        <p:spPr>
          <a:xfrm>
            <a:off x="-1" y="51277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" pitchFamily="2" charset="0"/>
              </a:rPr>
              <a:t>Тема курсового проекта:</a:t>
            </a:r>
          </a:p>
        </p:txBody>
      </p:sp>
    </p:spTree>
    <p:extLst>
      <p:ext uri="{BB962C8B-B14F-4D97-AF65-F5344CB8AC3E}">
        <p14:creationId xmlns:p14="http://schemas.microsoft.com/office/powerpoint/2010/main" val="2872148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5EE4B-D627-554A-8F66-7CD14F7B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Простая закраска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FCA71C-4D13-EB45-A59E-04F75CE2A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24" y="1458622"/>
            <a:ext cx="4691083" cy="470046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1F5FC7-DD95-1E4F-A34C-277C646DD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593" y="1458622"/>
            <a:ext cx="4691083" cy="4700465"/>
          </a:xfrm>
          <a:prstGeom prst="rect">
            <a:avLst/>
          </a:prstGeom>
        </p:spPr>
      </p:pic>
      <p:sp>
        <p:nvSpPr>
          <p:cNvPr id="3" name="Стрелка вправо 2">
            <a:extLst>
              <a:ext uri="{FF2B5EF4-FFF2-40B4-BE49-F238E27FC236}">
                <a16:creationId xmlns:a16="http://schemas.microsoft.com/office/drawing/2014/main" id="{61F79E29-6863-1240-8C65-590FB0B4F475}"/>
              </a:ext>
            </a:extLst>
          </p:cNvPr>
          <p:cNvSpPr/>
          <p:nvPr/>
        </p:nvSpPr>
        <p:spPr>
          <a:xfrm>
            <a:off x="5150261" y="3517908"/>
            <a:ext cx="1484416" cy="58189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3486B0C-C512-5D4E-8750-9246595E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0983-8781-824D-B256-DBC84AFA41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9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54038-C85D-5348-A596-15DC2AE8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Диаграмма классов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CF7220-F658-1544-84E6-6C92CDC1C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0" y="1590675"/>
            <a:ext cx="6121400" cy="49022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1EB6E7-2C8E-704B-912B-F7716A7D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0983-8781-824D-B256-DBC84AFA41D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303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47160-DEB6-3D49-B01C-90FA916B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Интерфейс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C8F747-D581-FB4E-A05E-25D3C18F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34" y="1449029"/>
            <a:ext cx="9417132" cy="5277518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6DD589-1DA9-664F-94DF-5DC49AFF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0983-8781-824D-B256-DBC84AFA41D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48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0F536-DF10-1245-A8BC-978EC2DE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7F0B1B-94C5-8E41-AEDA-9D42D63F1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В ходе выполнения работы были проанализированы существующие алгоритмы удаления невидимых линий и поверхностей, закраски, указаны их преимущества и недостатки. </a:t>
            </a:r>
          </a:p>
          <a:p>
            <a:r>
              <a:rPr lang="ru-RU" dirty="0">
                <a:latin typeface="Times" pitchFamily="2" charset="0"/>
              </a:rPr>
              <a:t>Разработаны собственные и адаптированы существующие структуры данных и алгоритмы, необходимые для решения поставленной задачи. </a:t>
            </a:r>
          </a:p>
          <a:p>
            <a:r>
              <a:rPr lang="ru-RU" dirty="0">
                <a:latin typeface="Times" pitchFamily="2" charset="0"/>
              </a:rPr>
              <a:t>Спроектировано и реализовано программное обеспечение, моделирующее реалистическое изображение трехмерной модели строительного инструмента и деталей. </a:t>
            </a:r>
          </a:p>
          <a:p>
            <a:pPr marL="0" indent="0">
              <a:buNone/>
            </a:pPr>
            <a:endParaRPr lang="ru-RU" dirty="0">
              <a:latin typeface="Times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73EBFA-B667-EC48-8A54-93120DD1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0983-8781-824D-B256-DBC84AFA41D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B33CA-4D37-1D4E-81C8-1540CC52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91" y="363416"/>
            <a:ext cx="11054329" cy="158518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" pitchFamily="2" charset="0"/>
              </a:rPr>
              <a:t>Целью данного курсового проекта является разработка ПО, отвечающего следующим требованиям: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3DCD41-FA2E-B449-849D-D28DEBD06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835" y="2298027"/>
            <a:ext cx="11054329" cy="2950868"/>
          </a:xfrm>
        </p:spPr>
        <p:txBody>
          <a:bodyPr>
            <a:normAutofit/>
          </a:bodyPr>
          <a:lstStyle/>
          <a:p>
            <a:r>
              <a:rPr lang="ru-RU" dirty="0">
                <a:latin typeface="Times" pitchFamily="2" charset="0"/>
              </a:rPr>
              <a:t>смоделировать реалистическое изображение трехмерной модели строительного инструмента и детали на сцене, состоящей из следующих объектов:</a:t>
            </a:r>
          </a:p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     1) точечный источник света, расположенный за наблюдателем;</a:t>
            </a:r>
          </a:p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     2) строительные инструменты и детали.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E7D3B8-8F00-E349-919D-9BE49994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0983-8781-824D-B256-DBC84AFA41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75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09418-D0E4-5A4E-BD16-1F8BCCD9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" pitchFamily="2" charset="0"/>
              </a:rPr>
              <a:t>Для достижения поставленной цели необходимо решить следующие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E95B1E-7DFC-C941-82C0-F5A143A42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1810"/>
            <a:ext cx="10515600" cy="3754560"/>
          </a:xfrm>
        </p:spPr>
        <p:txBody>
          <a:bodyPr/>
          <a:lstStyle/>
          <a:p>
            <a:r>
              <a:rPr lang="ru-RU" dirty="0">
                <a:latin typeface="Times" pitchFamily="2" charset="0"/>
              </a:rPr>
              <a:t>проанализировать существующие методы удаления невидимых поверхностей, закраски;</a:t>
            </a:r>
          </a:p>
          <a:p>
            <a:r>
              <a:rPr lang="ru-RU" dirty="0">
                <a:latin typeface="Times" pitchFamily="2" charset="0"/>
              </a:rPr>
              <a:t>разработать собственные и адаптировать существующие структуры данных и алгоритмы, необходимые для решения поставленной задачи;</a:t>
            </a:r>
          </a:p>
          <a:p>
            <a:r>
              <a:rPr lang="ru-RU" dirty="0">
                <a:latin typeface="Times" pitchFamily="2" charset="0"/>
              </a:rPr>
              <a:t>спроектировать программное обеспечение, моделирующее изображение инструмента, детали;</a:t>
            </a:r>
          </a:p>
          <a:p>
            <a:r>
              <a:rPr lang="ru-RU" dirty="0">
                <a:latin typeface="Times" pitchFamily="2" charset="0"/>
              </a:rPr>
              <a:t>реализовать программу.</a:t>
            </a:r>
          </a:p>
          <a:p>
            <a:pPr marL="0" indent="0">
              <a:buNone/>
            </a:pPr>
            <a:endParaRPr lang="ru-RU" dirty="0">
              <a:latin typeface="Times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916044-75D4-C746-AF6D-7903A235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0983-8781-824D-B256-DBC84AFA41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08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72F01-87B8-7446-9E69-A9E8F88F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По каким критериям выбираются алгоритмы?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71A544-AB5E-2A4F-8422-E215BBAC7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437"/>
            <a:ext cx="10515600" cy="2326059"/>
          </a:xfrm>
        </p:spPr>
        <p:txBody>
          <a:bodyPr>
            <a:normAutofit/>
          </a:bodyPr>
          <a:lstStyle/>
          <a:p>
            <a:r>
              <a:rPr lang="ru-RU" dirty="0">
                <a:latin typeface="Times" pitchFamily="2" charset="0"/>
              </a:rPr>
              <a:t>простота реализации алгоритма (простой алгоритм проще отлаживать в случае возникновения ошибок)</a:t>
            </a:r>
            <a:r>
              <a:rPr lang="ru-RU" dirty="0"/>
              <a:t>;</a:t>
            </a:r>
            <a:endParaRPr lang="ru-RU" dirty="0">
              <a:latin typeface="Times" pitchFamily="2" charset="0"/>
            </a:endParaRPr>
          </a:p>
          <a:p>
            <a:r>
              <a:rPr lang="ru-RU" dirty="0">
                <a:latin typeface="Times" pitchFamily="2" charset="0"/>
              </a:rPr>
              <a:t>наилучшая скорость работы (для получения максимально быстрого отклика от программы и плавной картинки).</a:t>
            </a:r>
          </a:p>
          <a:p>
            <a:pPr marL="0" indent="0">
              <a:buNone/>
            </a:pPr>
            <a:endParaRPr lang="ru-RU" dirty="0">
              <a:latin typeface="Times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CDC98C-AA7C-DB42-BC1A-390F09BD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0983-8781-824D-B256-DBC84AFA41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57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C93B1-ADD5-AE41-BDCD-865181CE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Результаты проведенного анализа существующих алгоритмов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F178E71-B7C0-294E-8EFF-B811385DF7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709755"/>
              </p:ext>
            </p:extLst>
          </p:nvPr>
        </p:nvGraphicFramePr>
        <p:xfrm>
          <a:off x="838200" y="1825624"/>
          <a:ext cx="10515600" cy="2470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8733025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2832406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16214165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r>
                        <a:rPr lang="ru-RU" dirty="0"/>
                        <a:t>Алгоритмы удаления невидимых линий и поверхностей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Критерии оценивания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730918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Простота реализации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Скорость работы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87744"/>
                  </a:ext>
                </a:extLst>
              </a:tr>
              <a:tr h="395062">
                <a:tc>
                  <a:txBody>
                    <a:bodyPr/>
                    <a:lstStyle/>
                    <a:p>
                      <a:r>
                        <a:rPr lang="ru-RU" dirty="0"/>
                        <a:t>Алгоритм с </a:t>
                      </a:r>
                      <a:r>
                        <a:rPr lang="en-US" dirty="0"/>
                        <a:t>Z</a:t>
                      </a:r>
                      <a:r>
                        <a:rPr lang="ru-RU" dirty="0"/>
                        <a:t>-буфером 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 </a:t>
                      </a:r>
                      <a:r>
                        <a:rPr lang="ru-RU" dirty="0"/>
                        <a:t>✅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 </a:t>
                      </a:r>
                      <a:r>
                        <a:rPr lang="ru-RU" dirty="0"/>
                        <a:t>✅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800975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r>
                        <a:rPr lang="ru-RU" dirty="0"/>
                        <a:t>Алгоритм Робертса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415438"/>
                  </a:ext>
                </a:extLst>
              </a:tr>
              <a:tr h="377635">
                <a:tc>
                  <a:txBody>
                    <a:bodyPr/>
                    <a:lstStyle/>
                    <a:p>
                      <a:r>
                        <a:rPr lang="ru-RU" dirty="0"/>
                        <a:t>Алгоритм </a:t>
                      </a:r>
                      <a:r>
                        <a:rPr lang="ru-RU" dirty="0" err="1"/>
                        <a:t>Варнока</a:t>
                      </a:r>
                      <a:r>
                        <a:rPr lang="ru-RU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 </a:t>
                      </a:r>
                      <a:r>
                        <a:rPr lang="ru-RU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28413"/>
                  </a:ext>
                </a:extLst>
              </a:tr>
              <a:tr h="332510">
                <a:tc>
                  <a:txBody>
                    <a:bodyPr/>
                    <a:lstStyle/>
                    <a:p>
                      <a:r>
                        <a:rPr lang="ru-RU" dirty="0"/>
                        <a:t>Алгоритм трассировки лучей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 </a:t>
                      </a:r>
                      <a:r>
                        <a:rPr lang="ru-RU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697709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32DFEFF-BEF5-1749-940B-5073ADD32BE1}"/>
              </a:ext>
            </a:extLst>
          </p:cNvPr>
          <p:cNvSpPr/>
          <p:nvPr/>
        </p:nvSpPr>
        <p:spPr>
          <a:xfrm>
            <a:off x="838198" y="4474112"/>
            <a:ext cx="10515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0000"/>
                </a:solidFill>
                <a:effectLst/>
                <a:latin typeface="Times" pitchFamily="2" charset="0"/>
              </a:rPr>
              <a:t>В ходе анализа алгоритмов удаления невидимых линий и поверхностей установлено, что наиболее подходящий алгоритм в соответствии с выбранными критериями — алгоритм с </a:t>
            </a:r>
            <a:r>
              <a:rPr lang="en" sz="2400" dirty="0">
                <a:solidFill>
                  <a:srgbClr val="000000"/>
                </a:solidFill>
                <a:effectLst/>
                <a:latin typeface="Times" pitchFamily="2" charset="0"/>
              </a:rPr>
              <a:t>Z-</a:t>
            </a:r>
            <a:r>
              <a:rPr lang="ru-RU" sz="2400" dirty="0">
                <a:solidFill>
                  <a:srgbClr val="000000"/>
                </a:solidFill>
                <a:effectLst/>
                <a:latin typeface="Times" pitchFamily="2" charset="0"/>
              </a:rPr>
              <a:t>буфером.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4F750B-CDAE-454B-89A8-6723DC14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0983-8781-824D-B256-DBC84AFA41D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7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CB64E-3DEB-3F44-B21B-6D282F02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Результаты проведенного анализа существующих алгоритмов</a:t>
            </a:r>
          </a:p>
        </p:txBody>
      </p:sp>
      <p:graphicFrame>
        <p:nvGraphicFramePr>
          <p:cNvPr id="5" name="Объект 3">
            <a:extLst>
              <a:ext uri="{FF2B5EF4-FFF2-40B4-BE49-F238E27FC236}">
                <a16:creationId xmlns:a16="http://schemas.microsoft.com/office/drawing/2014/main" id="{9F827C3E-DA6A-F047-89AF-A08368192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812223"/>
              </p:ext>
            </p:extLst>
          </p:nvPr>
        </p:nvGraphicFramePr>
        <p:xfrm>
          <a:off x="838200" y="1825624"/>
          <a:ext cx="10515600" cy="210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8733025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2832406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16214165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r>
                        <a:rPr lang="ru-RU" dirty="0"/>
                        <a:t>Алгоритмы закраски поверхностей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Критерии оценивания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730918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Простота реализации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Скорость работы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87744"/>
                  </a:ext>
                </a:extLst>
              </a:tr>
              <a:tr h="395062">
                <a:tc>
                  <a:txBody>
                    <a:bodyPr/>
                    <a:lstStyle/>
                    <a:p>
                      <a:r>
                        <a:rPr lang="ru-RU" dirty="0"/>
                        <a:t>Простая закраска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 </a:t>
                      </a:r>
                      <a:r>
                        <a:rPr lang="ru-RU" dirty="0"/>
                        <a:t>✅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 </a:t>
                      </a:r>
                      <a:r>
                        <a:rPr lang="ru-RU" dirty="0"/>
                        <a:t>✅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800975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r>
                        <a:rPr lang="ru-RU" dirty="0"/>
                        <a:t>Закраска по </a:t>
                      </a:r>
                      <a:r>
                        <a:rPr lang="ru-RU" dirty="0" err="1"/>
                        <a:t>Гуро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 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415438"/>
                  </a:ext>
                </a:extLst>
              </a:tr>
              <a:tr h="377635">
                <a:tc>
                  <a:txBody>
                    <a:bodyPr/>
                    <a:lstStyle/>
                    <a:p>
                      <a:r>
                        <a:rPr lang="ru-RU" dirty="0"/>
                        <a:t>Закраска по </a:t>
                      </a:r>
                      <a:r>
                        <a:rPr lang="ru-RU" dirty="0" err="1"/>
                        <a:t>Фонгу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 </a:t>
                      </a:r>
                      <a:r>
                        <a:rPr lang="ru-RU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28413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BCBD608-B143-CD4D-9CD0-4E37BCC0B32A}"/>
              </a:ext>
            </a:extLst>
          </p:cNvPr>
          <p:cNvSpPr/>
          <p:nvPr/>
        </p:nvSpPr>
        <p:spPr>
          <a:xfrm>
            <a:off x="838198" y="4474112"/>
            <a:ext cx="10515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" pitchFamily="2" charset="0"/>
              </a:rPr>
              <a:t>В ходе анализа алгоритмов закраски поверхностей установлено, что наиболее подходящий алгоритм в соответствии с выбранными критериями — простая закраска.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6B8205-6B3E-B246-A328-A81B9283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0983-8781-824D-B256-DBC84AFA41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65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C1D8F-FF20-2E44-93EF-AE3E729E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Алгоритм, использующий </a:t>
            </a:r>
            <a:r>
              <a:rPr lang="en-US" dirty="0">
                <a:latin typeface="Times" pitchFamily="2" charset="0"/>
              </a:rPr>
              <a:t>Z</a:t>
            </a:r>
            <a:r>
              <a:rPr lang="ru-RU" dirty="0">
                <a:latin typeface="Times" pitchFamily="2" charset="0"/>
              </a:rPr>
              <a:t>-буфер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0DEE90-14F4-D44B-9D94-28142B696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9075"/>
            <a:ext cx="4066474" cy="48367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3FC553-3A2D-D548-BE0E-5024F6BB46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16" t="23457" r="20229" b="11389"/>
          <a:stretch/>
        </p:blipFill>
        <p:spPr>
          <a:xfrm>
            <a:off x="7303324" y="1996304"/>
            <a:ext cx="3847605" cy="4154828"/>
          </a:xfrm>
          <a:prstGeom prst="rect">
            <a:avLst/>
          </a:prstGeom>
        </p:spPr>
      </p:pic>
      <p:sp>
        <p:nvSpPr>
          <p:cNvPr id="6" name="Стрелка вправо 5">
            <a:extLst>
              <a:ext uri="{FF2B5EF4-FFF2-40B4-BE49-F238E27FC236}">
                <a16:creationId xmlns:a16="http://schemas.microsoft.com/office/drawing/2014/main" id="{C506A412-016D-754E-B4AF-CBEDA45F173A}"/>
              </a:ext>
            </a:extLst>
          </p:cNvPr>
          <p:cNvSpPr/>
          <p:nvPr/>
        </p:nvSpPr>
        <p:spPr>
          <a:xfrm>
            <a:off x="5353792" y="3616516"/>
            <a:ext cx="1484416" cy="58189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BF3578BC-BDD6-3642-9256-BFE0E601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0983-8781-824D-B256-DBC84AFA41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32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F8394-F43E-9A47-8DB9-A71AE874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Демонстрация работы алгоритма, использующий </a:t>
            </a:r>
            <a:r>
              <a:rPr lang="en-US" dirty="0">
                <a:latin typeface="Times" pitchFamily="2" charset="0"/>
              </a:rPr>
              <a:t>Z</a:t>
            </a:r>
            <a:r>
              <a:rPr lang="ru-RU" dirty="0">
                <a:latin typeface="Times" pitchFamily="2" charset="0"/>
              </a:rPr>
              <a:t>-буфер</a:t>
            </a:r>
          </a:p>
        </p:txBody>
      </p:sp>
      <p:pic>
        <p:nvPicPr>
          <p:cNvPr id="7" name="Мультимедиа в Интернете 6" descr="Демонстрация Z-буфера.mov">
            <a:hlinkClick r:id="" action="ppaction://media"/>
            <a:extLst>
              <a:ext uri="{FF2B5EF4-FFF2-40B4-BE49-F238E27FC236}">
                <a16:creationId xmlns:a16="http://schemas.microsoft.com/office/drawing/2014/main" id="{DBDC3917-ACB3-074E-954C-239263D888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47209" y="1758971"/>
            <a:ext cx="4897582" cy="4897582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DB3AEC-3D52-C949-892B-E137BB47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0983-8781-824D-B256-DBC84AFA41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35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3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A3C82-847D-BB47-A693-B74E7506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" pitchFamily="2" charset="0"/>
              </a:rPr>
              <a:t>Простая закраска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9DE302-8E7B-5448-891E-0A514F72E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5669479" cy="4397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" pitchFamily="2" charset="0"/>
              </a:rPr>
              <a:t>Самая простая модель освещения – диффузное освещение. Согласно этой модели свет проникает под поверхность объекта, поглощается, а затем рассеивается равномерно по всем направлениям. Сила освещения зависит только от угла </a:t>
            </a:r>
            <a:r>
              <a:rPr lang="el-GR" dirty="0">
                <a:latin typeface="Times" pitchFamily="2" charset="0"/>
              </a:rPr>
              <a:t>α </a:t>
            </a:r>
            <a:r>
              <a:rPr lang="ru-RU" dirty="0">
                <a:latin typeface="Times" pitchFamily="2" charset="0"/>
              </a:rPr>
              <a:t>между вектором падения света </a:t>
            </a:r>
            <a:r>
              <a:rPr lang="en" dirty="0">
                <a:latin typeface="Times" pitchFamily="2" charset="0"/>
              </a:rPr>
              <a:t>L </a:t>
            </a:r>
            <a:r>
              <a:rPr lang="ru-RU" dirty="0">
                <a:latin typeface="Times" pitchFamily="2" charset="0"/>
              </a:rPr>
              <a:t>и вектором нормали </a:t>
            </a:r>
            <a:r>
              <a:rPr lang="en" dirty="0">
                <a:latin typeface="Times" pitchFamily="2" charset="0"/>
              </a:rPr>
              <a:t>N</a:t>
            </a:r>
            <a:r>
              <a:rPr lang="ru-RU" dirty="0">
                <a:latin typeface="Times" pitchFamily="2" charset="0"/>
              </a:rPr>
              <a:t> к плоскости.</a:t>
            </a:r>
            <a:endParaRPr lang="en" dirty="0">
              <a:latin typeface="Times" pitchFamily="2" charset="0"/>
            </a:endParaRPr>
          </a:p>
          <a:p>
            <a:pPr marL="0" indent="0">
              <a:buNone/>
            </a:pPr>
            <a:endParaRPr lang="ru-RU" dirty="0">
              <a:latin typeface="Times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97CA5F-A6D0-1F4B-8D5C-F0CBA6AE4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49" y="1944378"/>
            <a:ext cx="5098553" cy="3332574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132C04-13F2-A843-8900-FAC9D22D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20983-8781-824D-B256-DBC84AFA41D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422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405</Words>
  <Application>Microsoft Macintosh PowerPoint</Application>
  <PresentationFormat>Широкоэкранный</PresentationFormat>
  <Paragraphs>72</Paragraphs>
  <Slides>13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</vt:lpstr>
      <vt:lpstr>Тема Office</vt:lpstr>
      <vt:lpstr>Моделирование реалистического изображения строительных инструментов, деталей</vt:lpstr>
      <vt:lpstr>Целью данного курсового проекта является разработка ПО, отвечающего следующим требованиям:</vt:lpstr>
      <vt:lpstr>Для достижения поставленной цели необходимо решить следующие задачи:</vt:lpstr>
      <vt:lpstr>По каким критериям выбираются алгоритмы?</vt:lpstr>
      <vt:lpstr>Результаты проведенного анализа существующих алгоритмов</vt:lpstr>
      <vt:lpstr>Результаты проведенного анализа существующих алгоритмов</vt:lpstr>
      <vt:lpstr>Алгоритм, использующий Z-буфер</vt:lpstr>
      <vt:lpstr>Демонстрация работы алгоритма, использующий Z-буфер</vt:lpstr>
      <vt:lpstr>Простая закраска</vt:lpstr>
      <vt:lpstr>Простая закраска</vt:lpstr>
      <vt:lpstr>Диаграмма классов</vt:lpstr>
      <vt:lpstr>Интерфейс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реалистического изображения строительных инструментов, деталей</dc:title>
  <dc:creator>Idris Ilyasov</dc:creator>
  <cp:lastModifiedBy>Idris Ilyasov</cp:lastModifiedBy>
  <cp:revision>18</cp:revision>
  <dcterms:created xsi:type="dcterms:W3CDTF">2019-12-11T19:40:21Z</dcterms:created>
  <dcterms:modified xsi:type="dcterms:W3CDTF">2019-12-12T19:38:32Z</dcterms:modified>
</cp:coreProperties>
</file>