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58" r:id="rId6"/>
    <p:sldId id="288" r:id="rId7"/>
    <p:sldId id="261" r:id="rId8"/>
    <p:sldId id="262" r:id="rId9"/>
    <p:sldId id="263" r:id="rId10"/>
    <p:sldId id="264" r:id="rId11"/>
    <p:sldId id="265" r:id="rId12"/>
    <p:sldId id="279" r:id="rId13"/>
    <p:sldId id="266" r:id="rId14"/>
    <p:sldId id="268" r:id="rId15"/>
    <p:sldId id="269" r:id="rId16"/>
    <p:sldId id="270" r:id="rId17"/>
    <p:sldId id="272" r:id="rId18"/>
    <p:sldId id="276" r:id="rId19"/>
    <p:sldId id="287" r:id="rId20"/>
    <p:sldId id="273" r:id="rId21"/>
    <p:sldId id="275" r:id="rId22"/>
    <p:sldId id="277" r:id="rId23"/>
    <p:sldId id="278" r:id="rId24"/>
    <p:sldId id="274" r:id="rId25"/>
    <p:sldId id="284" r:id="rId26"/>
    <p:sldId id="285" r:id="rId27"/>
    <p:sldId id="280" r:id="rId28"/>
    <p:sldId id="286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odrag Milanovic" initials="MM" lastIdx="1" clrIdx="0">
    <p:extLst>
      <p:ext uri="{19B8F6BF-5375-455C-9EA6-DF929625EA0E}">
        <p15:presenceInfo xmlns:p15="http://schemas.microsoft.com/office/powerpoint/2012/main" userId="171ee76e679935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7D015E-93D5-4D09-8E95-A88019A747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4D7D8-2A4F-4610-8B6F-D57700DDDF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7911-F37B-47D7-BBB8-15037EF32516}" type="datetimeFigureOut">
              <a:rPr lang="en-US" smtClean="0"/>
              <a:t>16/9/2017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8E7D7-368F-4EFE-84B7-A125499571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D77D3-96FB-4465-95B9-63AC90DB86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A33C-D29E-4B06-83AC-896FE544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C77A-4314-4E3A-AC79-475AFA75798A}" type="datetimeFigureOut">
              <a:rPr lang="en-US" smtClean="0"/>
              <a:t>16/9/2017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C6FD0-8678-458D-96DB-31152AB9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834A-E1F3-4107-9C35-F3105A3384E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" y="15010"/>
            <a:ext cx="3996747" cy="52089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igma.louisedade.co.uk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dland.com/" TargetMode="External"/><Relationship Id="rId2" Type="http://schemas.openxmlformats.org/officeDocument/2006/relationships/hyperlink" Target="https://github.com/mmicko/enigmaFPG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pga4studen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5884-C71F-4237-BB33-5F773E840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for Software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E2EF8-2733-4723-A6E4-6D4CC337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(on U-Boat)</a:t>
            </a:r>
          </a:p>
          <a:p>
            <a:r>
              <a:rPr lang="en-US" dirty="0"/>
              <a:t>Miodrag Milanovic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2DA4-9B16-4AB1-9228-1E325A2C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2" y="3697622"/>
            <a:ext cx="9647853" cy="334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5C48A-8B88-4005-9A90-80221930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56" y="514164"/>
            <a:ext cx="7128448" cy="929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18272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FAB-F9E3-4950-A64C-6C910C3D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Enigma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6CFA-DFE4-4513-8983-3C2B7B8AE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858" y="1270000"/>
            <a:ext cx="5170237" cy="5170237"/>
          </a:xfrm>
        </p:spPr>
      </p:pic>
    </p:spTree>
    <p:extLst>
      <p:ext uri="{BB962C8B-B14F-4D97-AF65-F5344CB8AC3E}">
        <p14:creationId xmlns:p14="http://schemas.microsoft.com/office/powerpoint/2010/main" val="25725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6EB-5D66-49EA-8F50-D4149F44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Enigma works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96729-EDA6-44D7-B29C-46B228F3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75" y="1524236"/>
            <a:ext cx="5715798" cy="3810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9B7BB-DDDB-468C-BEE1-D3075951C698}"/>
              </a:ext>
            </a:extLst>
          </p:cNvPr>
          <p:cNvSpPr txBox="1"/>
          <p:nvPr/>
        </p:nvSpPr>
        <p:spPr>
          <a:xfrm>
            <a:off x="1315296" y="5623705"/>
            <a:ext cx="717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http://enigma.louisedade.co.uk/</a:t>
            </a:r>
            <a:r>
              <a:rPr lang="en-US" dirty="0"/>
              <a:t>  Enigma Emulator by Louise Dade</a:t>
            </a:r>
          </a:p>
        </p:txBody>
      </p:sp>
    </p:spTree>
    <p:extLst>
      <p:ext uri="{BB962C8B-B14F-4D97-AF65-F5344CB8AC3E}">
        <p14:creationId xmlns:p14="http://schemas.microsoft.com/office/powerpoint/2010/main" val="39438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552-F417-4294-B314-EAD9B697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Enigma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4D8E6-5201-4372-9EA9-CF319A5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5126"/>
            <a:ext cx="9311951" cy="48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D3AC-DAD4-4F82-B9C4-5CDCED6C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67610-4334-4A83-9B9D-51C4FB56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931" y="1373032"/>
            <a:ext cx="3613712" cy="4818284"/>
          </a:xfrm>
        </p:spPr>
      </p:pic>
    </p:spTree>
    <p:extLst>
      <p:ext uri="{BB962C8B-B14F-4D97-AF65-F5344CB8AC3E}">
        <p14:creationId xmlns:p14="http://schemas.microsoft.com/office/powerpoint/2010/main" val="20533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2C8E-A016-4CB7-BF0C-B71489C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12E22-AFE6-4F97-8466-E9BD5AE029AF}"/>
              </a:ext>
            </a:extLst>
          </p:cNvPr>
          <p:cNvSpPr/>
          <p:nvPr/>
        </p:nvSpPr>
        <p:spPr>
          <a:xfrm>
            <a:off x="1925584" y="2256638"/>
            <a:ext cx="1073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uart_rx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D285F-6349-4586-B333-762A68D7E7BD}"/>
              </a:ext>
            </a:extLst>
          </p:cNvPr>
          <p:cNvSpPr/>
          <p:nvPr/>
        </p:nvSpPr>
        <p:spPr>
          <a:xfrm>
            <a:off x="5569514" y="2281805"/>
            <a:ext cx="1073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uart_tx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4ED89-B3C7-4EDA-937C-7377913C8072}"/>
              </a:ext>
            </a:extLst>
          </p:cNvPr>
          <p:cNvSpPr/>
          <p:nvPr/>
        </p:nvSpPr>
        <p:spPr>
          <a:xfrm>
            <a:off x="5569513" y="3692554"/>
            <a:ext cx="1073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hex_to_7seg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FC9E6-79F8-4FF1-8EA4-2A5E3ACD04A9}"/>
              </a:ext>
            </a:extLst>
          </p:cNvPr>
          <p:cNvSpPr/>
          <p:nvPr/>
        </p:nvSpPr>
        <p:spPr>
          <a:xfrm>
            <a:off x="5569513" y="4860022"/>
            <a:ext cx="10737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hex_to_7seg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776D5-B796-46AF-8415-1517BF1A80BB}"/>
              </a:ext>
            </a:extLst>
          </p:cNvPr>
          <p:cNvSpPr/>
          <p:nvPr/>
        </p:nvSpPr>
        <p:spPr>
          <a:xfrm>
            <a:off x="7290033" y="369255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7seg</a:t>
            </a:r>
          </a:p>
          <a:p>
            <a:pPr algn="ctr"/>
            <a:r>
              <a:rPr lang="en-US" dirty="0"/>
              <a:t>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7FAB1-08A6-44A0-8B3F-475381502DCF}"/>
              </a:ext>
            </a:extLst>
          </p:cNvPr>
          <p:cNvSpPr/>
          <p:nvPr/>
        </p:nvSpPr>
        <p:spPr>
          <a:xfrm>
            <a:off x="8393962" y="369255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7seg</a:t>
            </a:r>
          </a:p>
          <a:p>
            <a:pPr algn="ctr"/>
            <a:r>
              <a:rPr lang="en-US" dirty="0"/>
              <a:t>LO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A0B37-68E8-4BAC-AED9-087A547D2FE0}"/>
              </a:ext>
            </a:extLst>
          </p:cNvPr>
          <p:cNvSpPr/>
          <p:nvPr/>
        </p:nvSpPr>
        <p:spPr>
          <a:xfrm>
            <a:off x="588628" y="225663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 err="1"/>
              <a:t>uart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0843B-26F7-4E41-B971-16A87A31A2C5}"/>
              </a:ext>
            </a:extLst>
          </p:cNvPr>
          <p:cNvSpPr/>
          <p:nvPr/>
        </p:nvSpPr>
        <p:spPr>
          <a:xfrm>
            <a:off x="7290033" y="2281805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 err="1"/>
              <a:t>uart</a:t>
            </a:r>
            <a:r>
              <a:rPr lang="en-US" dirty="0"/>
              <a:t>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9485-6317-402B-8690-3D3E705A6E60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1503028" y="2713838"/>
            <a:ext cx="42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25BBE-977A-4C48-A34D-350D22B56DC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643304" y="4149754"/>
            <a:ext cx="646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740E92D-49E2-4C50-ADB8-C18E9AC193B1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6643304" y="4606954"/>
            <a:ext cx="2207858" cy="71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6A2DD1-D664-4EA1-9460-7D40B57D7D9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643305" y="2739005"/>
            <a:ext cx="64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00F45B0-1B82-433D-9DD4-7081E0D5BEB9}"/>
              </a:ext>
            </a:extLst>
          </p:cNvPr>
          <p:cNvSpPr/>
          <p:nvPr/>
        </p:nvSpPr>
        <p:spPr>
          <a:xfrm>
            <a:off x="3431097" y="2256638"/>
            <a:ext cx="1786855" cy="3517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Enigma</a:t>
            </a:r>
          </a:p>
          <a:p>
            <a:pPr algn="ctr"/>
            <a:r>
              <a:rPr lang="en-US" dirty="0"/>
              <a:t>State machine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69AA47-6A5D-4F1D-8A7C-0C6BE4F1A918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999375" y="2713838"/>
            <a:ext cx="431722" cy="1301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CEF38D2-E75B-4502-AF20-AECE9BE87837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5217952" y="2739005"/>
            <a:ext cx="351562" cy="1276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5AA378-7B55-42E1-809A-CD7AA0CB5191}"/>
              </a:ext>
            </a:extLst>
          </p:cNvPr>
          <p:cNvCxnSpPr>
            <a:stCxn id="26" idx="3"/>
            <a:endCxn id="6" idx="1"/>
          </p:cNvCxnSpPr>
          <p:nvPr/>
        </p:nvCxnSpPr>
        <p:spPr>
          <a:xfrm>
            <a:off x="5217952" y="4015530"/>
            <a:ext cx="351561" cy="134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70D57A4-6FE7-4696-8A7E-7665CC9EF26C}"/>
              </a:ext>
            </a:extLst>
          </p:cNvPr>
          <p:cNvCxnSpPr>
            <a:stCxn id="26" idx="3"/>
            <a:endCxn id="7" idx="1"/>
          </p:cNvCxnSpPr>
          <p:nvPr/>
        </p:nvCxnSpPr>
        <p:spPr>
          <a:xfrm>
            <a:off x="5217952" y="4015530"/>
            <a:ext cx="351561" cy="1301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CFC82-BA45-48CF-B352-34C6133AB0DC}"/>
              </a:ext>
            </a:extLst>
          </p:cNvPr>
          <p:cNvSpPr/>
          <p:nvPr/>
        </p:nvSpPr>
        <p:spPr>
          <a:xfrm>
            <a:off x="2005281" y="564346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EA2034-9665-4043-AEA6-89EA788349B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919681" y="5741330"/>
            <a:ext cx="1484541" cy="359330"/>
          </a:xfrm>
          <a:prstGeom prst="bentConnector3">
            <a:avLst>
              <a:gd name="adj1" fmla="val 10029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D1A1D3-E576-4206-8BCF-8E9AE8D5D9E0}"/>
              </a:ext>
            </a:extLst>
          </p:cNvPr>
          <p:cNvCxnSpPr>
            <a:stCxn id="37" idx="0"/>
            <a:endCxn id="4" idx="2"/>
          </p:cNvCxnSpPr>
          <p:nvPr/>
        </p:nvCxnSpPr>
        <p:spPr>
          <a:xfrm rot="16200000" flipV="1">
            <a:off x="1226270" y="4407248"/>
            <a:ext cx="2472422" cy="1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7F15C38-E15F-4079-BDA0-DA34CD1A5399}"/>
              </a:ext>
            </a:extLst>
          </p:cNvPr>
          <p:cNvCxnSpPr>
            <a:stCxn id="37" idx="3"/>
            <a:endCxn id="8" idx="2"/>
          </p:cNvCxnSpPr>
          <p:nvPr/>
        </p:nvCxnSpPr>
        <p:spPr>
          <a:xfrm flipV="1">
            <a:off x="2919681" y="4606954"/>
            <a:ext cx="4827552" cy="149370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8AC1411-6431-450B-82CA-A841F128EF97}"/>
              </a:ext>
            </a:extLst>
          </p:cNvPr>
          <p:cNvCxnSpPr>
            <a:stCxn id="37" idx="3"/>
            <a:endCxn id="9" idx="3"/>
          </p:cNvCxnSpPr>
          <p:nvPr/>
        </p:nvCxnSpPr>
        <p:spPr>
          <a:xfrm flipV="1">
            <a:off x="2919681" y="4149754"/>
            <a:ext cx="6388681" cy="1950906"/>
          </a:xfrm>
          <a:prstGeom prst="bentConnector3">
            <a:avLst>
              <a:gd name="adj1" fmla="val 103578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2FBFE6D-EB8A-490C-83E4-B89033E6DF18}"/>
              </a:ext>
            </a:extLst>
          </p:cNvPr>
          <p:cNvCxnSpPr>
            <a:stCxn id="37" idx="3"/>
            <a:endCxn id="11" idx="0"/>
          </p:cNvCxnSpPr>
          <p:nvPr/>
        </p:nvCxnSpPr>
        <p:spPr>
          <a:xfrm flipV="1">
            <a:off x="2919681" y="2281805"/>
            <a:ext cx="4827552" cy="3818855"/>
          </a:xfrm>
          <a:prstGeom prst="bentConnector4">
            <a:avLst>
              <a:gd name="adj1" fmla="val 152483"/>
              <a:gd name="adj2" fmla="val 105986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1088952-E445-437E-B14D-82AB9FEC90F9}"/>
              </a:ext>
            </a:extLst>
          </p:cNvPr>
          <p:cNvSpPr/>
          <p:nvPr/>
        </p:nvSpPr>
        <p:spPr>
          <a:xfrm>
            <a:off x="3867324" y="110804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848FEB-0596-4628-8A22-0557387E8345}"/>
              </a:ext>
            </a:extLst>
          </p:cNvPr>
          <p:cNvCxnSpPr>
            <a:stCxn id="26" idx="0"/>
            <a:endCxn id="54" idx="2"/>
          </p:cNvCxnSpPr>
          <p:nvPr/>
        </p:nvCxnSpPr>
        <p:spPr>
          <a:xfrm flipH="1" flipV="1">
            <a:off x="4324524" y="2022444"/>
            <a:ext cx="1" cy="23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5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FFAF-57E8-4420-8E3D-2BFC298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section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63570-C6CB-4F04-9954-C179E35DA9C0}"/>
              </a:ext>
            </a:extLst>
          </p:cNvPr>
          <p:cNvSpPr/>
          <p:nvPr/>
        </p:nvSpPr>
        <p:spPr>
          <a:xfrm>
            <a:off x="4048684" y="5604778"/>
            <a:ext cx="2921514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Rotor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7406D-6626-4A26-B8ED-E14247663B25}"/>
              </a:ext>
            </a:extLst>
          </p:cNvPr>
          <p:cNvSpPr/>
          <p:nvPr/>
        </p:nvSpPr>
        <p:spPr>
          <a:xfrm>
            <a:off x="339056" y="3486108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7670C-0675-4989-A1DA-11543728BCCE}"/>
              </a:ext>
            </a:extLst>
          </p:cNvPr>
          <p:cNvSpPr/>
          <p:nvPr/>
        </p:nvSpPr>
        <p:spPr>
          <a:xfrm>
            <a:off x="1480307" y="3486093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3</a:t>
            </a:r>
          </a:p>
          <a:p>
            <a:pPr algn="ctr"/>
            <a:r>
              <a:rPr lang="en-US" sz="1200" dirty="0"/>
              <a:t>encode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C2E85-753C-42D8-919D-70D549A0DE6B}"/>
              </a:ext>
            </a:extLst>
          </p:cNvPr>
          <p:cNvSpPr/>
          <p:nvPr/>
        </p:nvSpPr>
        <p:spPr>
          <a:xfrm>
            <a:off x="2623656" y="3486093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2</a:t>
            </a:r>
          </a:p>
          <a:p>
            <a:pPr algn="ctr"/>
            <a:r>
              <a:rPr lang="en-US" sz="1200" dirty="0"/>
              <a:t>encode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D75FC-A16D-4D0E-A31B-5DB764A01B8C}"/>
              </a:ext>
            </a:extLst>
          </p:cNvPr>
          <p:cNvSpPr/>
          <p:nvPr/>
        </p:nvSpPr>
        <p:spPr>
          <a:xfrm>
            <a:off x="3764907" y="3475587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1</a:t>
            </a:r>
          </a:p>
          <a:p>
            <a:pPr algn="ctr"/>
            <a:r>
              <a:rPr lang="en-US" sz="1200" dirty="0"/>
              <a:t>encode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A858A-0CFB-4435-904C-C66158FD7F04}"/>
              </a:ext>
            </a:extLst>
          </p:cNvPr>
          <p:cNvSpPr/>
          <p:nvPr/>
        </p:nvSpPr>
        <p:spPr>
          <a:xfrm>
            <a:off x="6047409" y="3475586"/>
            <a:ext cx="922789" cy="13688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1</a:t>
            </a:r>
          </a:p>
          <a:p>
            <a:pPr algn="ctr"/>
            <a:r>
              <a:rPr lang="en-US" sz="1200" dirty="0"/>
              <a:t>encode</a:t>
            </a:r>
          </a:p>
          <a:p>
            <a:pPr algn="ctr"/>
            <a:r>
              <a:rPr lang="en-US" sz="1200" dirty="0"/>
              <a:t>reverse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9713F-0C6A-40A1-89CA-1FB4BFA5F562}"/>
              </a:ext>
            </a:extLst>
          </p:cNvPr>
          <p:cNvSpPr/>
          <p:nvPr/>
        </p:nvSpPr>
        <p:spPr>
          <a:xfrm>
            <a:off x="7188660" y="3475586"/>
            <a:ext cx="922789" cy="13688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2</a:t>
            </a:r>
          </a:p>
          <a:p>
            <a:pPr algn="ctr"/>
            <a:r>
              <a:rPr lang="en-US" sz="1200" dirty="0"/>
              <a:t>encode</a:t>
            </a:r>
          </a:p>
          <a:p>
            <a:pPr algn="ctr"/>
            <a:r>
              <a:rPr lang="en-US" sz="1200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5AB46-BFC8-43C7-ADA7-32CE8326DB43}"/>
              </a:ext>
            </a:extLst>
          </p:cNvPr>
          <p:cNvSpPr/>
          <p:nvPr/>
        </p:nvSpPr>
        <p:spPr>
          <a:xfrm>
            <a:off x="8329911" y="3486092"/>
            <a:ext cx="922789" cy="13688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Rotor 3</a:t>
            </a:r>
          </a:p>
          <a:p>
            <a:pPr algn="ctr"/>
            <a:r>
              <a:rPr lang="en-US" sz="1200" dirty="0"/>
              <a:t>encode</a:t>
            </a:r>
          </a:p>
          <a:p>
            <a:pPr algn="ctr"/>
            <a:r>
              <a:rPr lang="en-US" sz="1200" dirty="0"/>
              <a:t>reverse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B4ECB-30D4-4EEA-AA2C-2651CD9D718C}"/>
              </a:ext>
            </a:extLst>
          </p:cNvPr>
          <p:cNvSpPr/>
          <p:nvPr/>
        </p:nvSpPr>
        <p:spPr>
          <a:xfrm>
            <a:off x="4906158" y="3475586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Reflector</a:t>
            </a:r>
          </a:p>
          <a:p>
            <a:pPr algn="ctr"/>
            <a:r>
              <a:rPr lang="en-US" sz="1200" dirty="0"/>
              <a:t>encode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0F1AB-FFA7-4D0E-8F40-B2BBEE3130F8}"/>
              </a:ext>
            </a:extLst>
          </p:cNvPr>
          <p:cNvSpPr/>
          <p:nvPr/>
        </p:nvSpPr>
        <p:spPr>
          <a:xfrm>
            <a:off x="9471162" y="3486092"/>
            <a:ext cx="922789" cy="13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5040F-D335-4EE5-99D2-7790F465FED4}"/>
              </a:ext>
            </a:extLst>
          </p:cNvPr>
          <p:cNvSpPr/>
          <p:nvPr/>
        </p:nvSpPr>
        <p:spPr>
          <a:xfrm>
            <a:off x="339056" y="1989122"/>
            <a:ext cx="922789" cy="1191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  <a:p>
            <a:pPr algn="ctr"/>
            <a:r>
              <a:rPr lang="en-US" dirty="0"/>
              <a:t>to 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0492B-6B8C-4ADB-9E98-E584DF23B600}"/>
              </a:ext>
            </a:extLst>
          </p:cNvPr>
          <p:cNvSpPr/>
          <p:nvPr/>
        </p:nvSpPr>
        <p:spPr>
          <a:xfrm>
            <a:off x="9471162" y="1973275"/>
            <a:ext cx="922789" cy="1191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to </a:t>
            </a:r>
          </a:p>
          <a:p>
            <a:pPr algn="ctr"/>
            <a:r>
              <a:rPr lang="en-US" dirty="0"/>
              <a:t>ASCII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FC720F-2E22-4ADB-9924-70D93535CBF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261845" y="4170496"/>
            <a:ext cx="218462" cy="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AAB574-E427-4D07-BDE7-8E93D863CD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03096" y="4170496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518A80-E551-498C-8E82-E8479CF0A485}"/>
              </a:ext>
            </a:extLst>
          </p:cNvPr>
          <p:cNvCxnSpPr/>
          <p:nvPr/>
        </p:nvCxnSpPr>
        <p:spPr>
          <a:xfrm>
            <a:off x="3546445" y="4170494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920047-F559-4FED-9FB5-880B31CF980B}"/>
              </a:ext>
            </a:extLst>
          </p:cNvPr>
          <p:cNvCxnSpPr>
            <a:cxnSpLocks/>
          </p:cNvCxnSpPr>
          <p:nvPr/>
        </p:nvCxnSpPr>
        <p:spPr>
          <a:xfrm>
            <a:off x="4685598" y="4170494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964F5-2114-4296-A8B3-93FE635DDFD2}"/>
              </a:ext>
            </a:extLst>
          </p:cNvPr>
          <p:cNvCxnSpPr/>
          <p:nvPr/>
        </p:nvCxnSpPr>
        <p:spPr>
          <a:xfrm>
            <a:off x="5826849" y="4181449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4259F2-1E85-4A74-9593-3A604901483C}"/>
              </a:ext>
            </a:extLst>
          </p:cNvPr>
          <p:cNvCxnSpPr/>
          <p:nvPr/>
        </p:nvCxnSpPr>
        <p:spPr>
          <a:xfrm>
            <a:off x="6970198" y="4181449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3598AB-6D2E-4F8F-B66E-72E2D69F7C7E}"/>
              </a:ext>
            </a:extLst>
          </p:cNvPr>
          <p:cNvCxnSpPr/>
          <p:nvPr/>
        </p:nvCxnSpPr>
        <p:spPr>
          <a:xfrm>
            <a:off x="8109351" y="4192404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695AC4-CF26-47D3-880C-F6FA19E6FBA5}"/>
              </a:ext>
            </a:extLst>
          </p:cNvPr>
          <p:cNvCxnSpPr/>
          <p:nvPr/>
        </p:nvCxnSpPr>
        <p:spPr>
          <a:xfrm>
            <a:off x="9250602" y="4192404"/>
            <a:ext cx="22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9B9D2-B061-4DED-9F18-183743BA7AA9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800451" y="3180359"/>
            <a:ext cx="0" cy="30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655D5-AE65-479C-B299-C00C3CE07E71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9932557" y="3164512"/>
            <a:ext cx="0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B310F7-48A0-4903-8D66-4D8399BDBE9B}"/>
              </a:ext>
            </a:extLst>
          </p:cNvPr>
          <p:cNvCxnSpPr/>
          <p:nvPr/>
        </p:nvCxnSpPr>
        <p:spPr>
          <a:xfrm>
            <a:off x="2225479" y="5931948"/>
            <a:ext cx="1823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13EFF5-90DB-47C1-8E00-085363F18298}"/>
              </a:ext>
            </a:extLst>
          </p:cNvPr>
          <p:cNvSpPr txBox="1"/>
          <p:nvPr/>
        </p:nvSpPr>
        <p:spPr>
          <a:xfrm>
            <a:off x="1316023" y="574728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43C96F3-59DA-4C44-B821-5789F86714B6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350632" y="3445968"/>
            <a:ext cx="749880" cy="35677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8FB2CC-8F13-4FB0-946F-C9E5B12F683B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16200000" flipV="1">
            <a:off x="3922306" y="4017643"/>
            <a:ext cx="749880" cy="24243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FE5A70F-83AD-4B13-8E47-50E10A6FAA34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16200000" flipV="1">
            <a:off x="4487679" y="4583015"/>
            <a:ext cx="760386" cy="12831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142BBD-914C-44D5-B87C-4005F73A08CA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5400000" flipH="1" flipV="1">
            <a:off x="5628929" y="4724904"/>
            <a:ext cx="760387" cy="9993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73865B7-22C5-443A-BE5B-D2FF94CAF979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6199555" y="4154278"/>
            <a:ext cx="760387" cy="21406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DB30667-5FCE-494E-8734-BE59101EDF8D}"/>
              </a:ext>
            </a:extLst>
          </p:cNvPr>
          <p:cNvCxnSpPr>
            <a:stCxn id="4" idx="0"/>
            <a:endCxn id="11" idx="2"/>
          </p:cNvCxnSpPr>
          <p:nvPr/>
        </p:nvCxnSpPr>
        <p:spPr>
          <a:xfrm rot="5400000" flipH="1" flipV="1">
            <a:off x="6775433" y="3588906"/>
            <a:ext cx="749881" cy="32818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6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F753-58D0-4737-BE67-C0B594B0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72803B-9C29-4731-A088-6B3CA327CF39}"/>
              </a:ext>
            </a:extLst>
          </p:cNvPr>
          <p:cNvSpPr/>
          <p:nvPr/>
        </p:nvSpPr>
        <p:spPr>
          <a:xfrm>
            <a:off x="1895911" y="2290194"/>
            <a:ext cx="1300293" cy="11492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and Rotate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33CC3-CDF9-4F64-B13C-F72CA9294DCB}"/>
              </a:ext>
            </a:extLst>
          </p:cNvPr>
          <p:cNvSpPr/>
          <p:nvPr/>
        </p:nvSpPr>
        <p:spPr>
          <a:xfrm>
            <a:off x="4078447" y="2290194"/>
            <a:ext cx="1300293" cy="114929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955566-459E-4152-8A2E-8D336536A88C}"/>
              </a:ext>
            </a:extLst>
          </p:cNvPr>
          <p:cNvSpPr/>
          <p:nvPr/>
        </p:nvSpPr>
        <p:spPr>
          <a:xfrm>
            <a:off x="4078447" y="3982090"/>
            <a:ext cx="1300293" cy="114929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Key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B345F9-FAB2-4322-81E9-108725EA73FE}"/>
              </a:ext>
            </a:extLst>
          </p:cNvPr>
          <p:cNvSpPr/>
          <p:nvPr/>
        </p:nvSpPr>
        <p:spPr>
          <a:xfrm>
            <a:off x="5992533" y="3998111"/>
            <a:ext cx="1300293" cy="11492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and </a:t>
            </a:r>
          </a:p>
          <a:p>
            <a:pPr algn="ctr"/>
            <a:r>
              <a:rPr lang="en-US" dirty="0"/>
              <a:t>Rotate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DBDF05F-514A-4DAF-B30E-7B16B6EBF7F8}"/>
              </a:ext>
            </a:extLst>
          </p:cNvPr>
          <p:cNvCxnSpPr>
            <a:stCxn id="5" idx="7"/>
            <a:endCxn id="5" idx="0"/>
          </p:cNvCxnSpPr>
          <p:nvPr/>
        </p:nvCxnSpPr>
        <p:spPr>
          <a:xfrm rot="16200000" flipV="1">
            <a:off x="4874300" y="2144488"/>
            <a:ext cx="168310" cy="459722"/>
          </a:xfrm>
          <a:prstGeom prst="curvedConnector3">
            <a:avLst>
              <a:gd name="adj1" fmla="val 2358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21E80C9-DDD3-4C18-B715-B3A5E20131A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H="1">
            <a:off x="3024929" y="1811323"/>
            <a:ext cx="574646" cy="1532389"/>
          </a:xfrm>
          <a:prstGeom prst="curvedConnector4">
            <a:avLst>
              <a:gd name="adj1" fmla="val -39781"/>
              <a:gd name="adj2" fmla="val 71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726376-4BC1-4C72-9834-CBD472A7BCC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728594" y="3439486"/>
            <a:ext cx="0" cy="5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BD566F-5284-454D-B57D-D25A0457DA6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378740" y="4544036"/>
            <a:ext cx="613794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059A772-537F-435E-9C13-57384407F6A7}"/>
              </a:ext>
            </a:extLst>
          </p:cNvPr>
          <p:cNvCxnSpPr>
            <a:stCxn id="6" idx="2"/>
            <a:endCxn id="4" idx="4"/>
          </p:cNvCxnSpPr>
          <p:nvPr/>
        </p:nvCxnSpPr>
        <p:spPr>
          <a:xfrm rot="10800000">
            <a:off x="2546059" y="3439486"/>
            <a:ext cx="1532389" cy="11172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60D60BB-A139-4EEF-8C61-FA513502AB36}"/>
              </a:ext>
            </a:extLst>
          </p:cNvPr>
          <p:cNvCxnSpPr>
            <a:stCxn id="6" idx="7"/>
            <a:endCxn id="5" idx="6"/>
          </p:cNvCxnSpPr>
          <p:nvPr/>
        </p:nvCxnSpPr>
        <p:spPr>
          <a:xfrm rot="5400000" flipH="1" flipV="1">
            <a:off x="4640748" y="3412408"/>
            <a:ext cx="1285560" cy="190424"/>
          </a:xfrm>
          <a:prstGeom prst="curvedConnector4">
            <a:avLst>
              <a:gd name="adj1" fmla="val 21104"/>
              <a:gd name="adj2" fmla="val 220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8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EC00-9784-4D0D-85AA-A6F8C6E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4CCE-DE98-4016-9BA7-811AEDEE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5" y="4496499"/>
            <a:ext cx="8596668" cy="2618654"/>
          </a:xfrm>
        </p:spPr>
        <p:txBody>
          <a:bodyPr/>
          <a:lstStyle/>
          <a:p>
            <a:r>
              <a:rPr lang="en-US" dirty="0"/>
              <a:t>Module – Each building block is a module</a:t>
            </a:r>
          </a:p>
          <a:p>
            <a:r>
              <a:rPr lang="en-US" dirty="0"/>
              <a:t>Inputs/outputs</a:t>
            </a:r>
          </a:p>
          <a:p>
            <a:r>
              <a:rPr lang="en-US" dirty="0"/>
              <a:t>Combinational logic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B9420-BD51-453A-8B93-E09D11920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63641"/>
              </p:ext>
            </p:extLst>
          </p:nvPr>
        </p:nvGraphicFramePr>
        <p:xfrm>
          <a:off x="677690" y="1565012"/>
          <a:ext cx="8596312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930140669"/>
                    </a:ext>
                  </a:extLst>
                </a:gridCol>
              </a:tblGrid>
              <a:tr h="26882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module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decodeASCII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400" dirty="0"/>
                        <a:t> [4:0] code, 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400" dirty="0"/>
                        <a:t> [7:0] ascii);</a:t>
                      </a:r>
                    </a:p>
                    <a:p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400" dirty="0"/>
                        <a:t> ascii = 8'h41 + code;	</a:t>
                      </a:r>
                    </a:p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module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encodeASCII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(ascii, code, valid);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	input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[7:0] ascii; 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	output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[4:0] code;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	output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valid;</a:t>
                      </a:r>
                    </a:p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	assign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 = ((ascii &lt; 8'h41 || ascii &gt; 8'h5A) &amp;&amp; (ascii &lt; 8'h61 || ascii &gt; 8'h7A)) ? 0 : 1;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	assign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code = (ascii &gt; 8'h5A) ? ascii - 8'h61 : ascii - 8'h41;	</a:t>
                      </a:r>
                    </a:p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3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B279-D8EA-453D-BEE9-D0A7DB22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/>
              <a:t>Complex combinational logic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B6922D-E587-462C-9D7B-5A2CEB84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53792"/>
              </p:ext>
            </p:extLst>
          </p:nvPr>
        </p:nvGraphicFramePr>
        <p:xfrm>
          <a:off x="677334" y="1325461"/>
          <a:ext cx="8128000" cy="545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8584242"/>
                    </a:ext>
                  </a:extLst>
                </a:gridCol>
              </a:tblGrid>
              <a:tr h="457057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module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reflectorEncode</a:t>
                      </a:r>
                      <a:r>
                        <a:rPr lang="en-US" sz="1000" dirty="0"/>
                        <a:t> (code,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reflector_type</a:t>
                      </a:r>
                      <a:r>
                        <a:rPr lang="en-US" sz="1000" dirty="0"/>
                        <a:t>);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[4:0] code; 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output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00" dirty="0"/>
                        <a:t>[4:0]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reflector_type</a:t>
                      </a:r>
                      <a:r>
                        <a:rPr lang="en-US" sz="1000" dirty="0"/>
                        <a:t>;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always</a:t>
                      </a:r>
                      <a:r>
                        <a:rPr lang="en-US" sz="1000" dirty="0"/>
                        <a:t> @*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if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reflector_type</a:t>
                      </a:r>
                      <a:r>
                        <a:rPr lang="en-US" sz="1000" dirty="0"/>
                        <a:t> == 1'b0)</a:t>
                      </a:r>
                    </a:p>
                    <a:p>
                      <a:r>
                        <a:rPr lang="en-US" sz="1000" dirty="0"/>
                        <a:t>	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  // Reflector B</a:t>
                      </a:r>
                    </a:p>
                    <a:p>
                      <a:r>
                        <a:rPr lang="en-US" sz="1000" dirty="0"/>
                        <a:t>		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case</a:t>
                      </a:r>
                      <a:r>
                        <a:rPr lang="en-US" sz="1000" dirty="0"/>
                        <a:t> (code)</a:t>
                      </a:r>
                    </a:p>
                    <a:p>
                      <a:r>
                        <a:rPr lang="en-US" sz="1000" dirty="0"/>
                        <a:t>			0 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"Y" - 8'h41;</a:t>
                      </a:r>
                    </a:p>
                    <a:p>
                      <a:r>
                        <a:rPr lang="en-US" sz="1000" dirty="0"/>
                        <a:t>			1 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"R" - 8'h41;</a:t>
                      </a:r>
                    </a:p>
                    <a:p>
                      <a:r>
                        <a:rPr lang="en-US" sz="1000" dirty="0"/>
                        <a:t>			2 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"U" - 8'h41;</a:t>
                      </a:r>
                    </a:p>
                    <a:p>
                      <a:r>
                        <a:rPr lang="en-US" sz="1000" dirty="0"/>
                        <a:t>                                    ….</a:t>
                      </a:r>
                    </a:p>
                    <a:p>
                      <a:r>
                        <a:rPr lang="en-US" sz="1000" dirty="0"/>
                        <a:t>			24: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"A" - 8'h41;</a:t>
                      </a:r>
                    </a:p>
                    <a:p>
                      <a:r>
                        <a:rPr lang="en-US" sz="1000" dirty="0"/>
                        <a:t>			25: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"T" - 8'h41;		</a:t>
                      </a:r>
                    </a:p>
                    <a:p>
                      <a:r>
                        <a:rPr lang="en-US" sz="1000" dirty="0"/>
                        <a:t>		 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endcase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 end</a:t>
                      </a: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	  else</a:t>
                      </a: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	  begin</a:t>
                      </a:r>
                    </a:p>
                    <a:p>
                      <a:r>
                        <a:rPr lang="en-US" sz="1000" dirty="0"/>
                        <a:t>		// Reflector C</a:t>
                      </a:r>
                    </a:p>
                    <a:p>
                      <a:r>
                        <a:rPr lang="en-US" sz="1000" dirty="0"/>
                        <a:t>	  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case</a:t>
                      </a:r>
                      <a:r>
                        <a:rPr lang="en-US" sz="1000" dirty="0"/>
                        <a:t> (code)</a:t>
                      </a:r>
                    </a:p>
                    <a:p>
                      <a:r>
                        <a:rPr lang="en-US" sz="1000" dirty="0"/>
                        <a:t>			0 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"F" - 8'h41;</a:t>
                      </a:r>
                    </a:p>
                    <a:p>
                      <a:r>
                        <a:rPr lang="en-US" sz="1000" dirty="0"/>
                        <a:t>			1 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"V" - 8'h41;</a:t>
                      </a:r>
                    </a:p>
                    <a:p>
                      <a:r>
                        <a:rPr lang="en-US" sz="1000" dirty="0"/>
                        <a:t>                                     ….</a:t>
                      </a:r>
                    </a:p>
                    <a:p>
                      <a:r>
                        <a:rPr lang="en-US" sz="1000" dirty="0"/>
                        <a:t>			24: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"H" - 8'h41;</a:t>
                      </a:r>
                    </a:p>
                    <a:p>
                      <a:r>
                        <a:rPr lang="en-US" sz="1000" dirty="0"/>
                        <a:t>			25: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 = "L" - 8'h41;		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endcase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000" dirty="0"/>
                        <a:t>	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   end </a:t>
                      </a:r>
                    </a:p>
                    <a:p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12101"/>
                  </a:ext>
                </a:extLst>
              </a:tr>
              <a:tr h="22623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96422"/>
                  </a:ext>
                </a:extLst>
              </a:tr>
              <a:tr h="22623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300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851583-58D6-4604-9A1D-75B7F13A4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97485"/>
              </p:ext>
            </p:extLst>
          </p:nvPr>
        </p:nvGraphicFramePr>
        <p:xfrm>
          <a:off x="4394200" y="1344219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47075019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r>
                        <a:rPr lang="en-US" sz="1200" b="1" dirty="0"/>
                        <a:t> 'Y','R','U','H','Q','S','L','D','P','X','N','G','O','K','M','I','E','B','F','Z','C','W','V','J','A','T'  // M3 B</a:t>
                      </a:r>
                    </a:p>
                    <a:p>
                      <a:r>
                        <a:rPr lang="en-US" sz="1200" b="1" dirty="0"/>
                        <a:t> 'F','V','P','J','I','A','O','Y','E','D','R','Z','X','W','G','C','T','K','U','Q','S','B','N','M','H','L'  // M3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7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5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775-5B06-4505-8ADB-07E03717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7C0A1-BB43-48C2-AE6A-2DE7016C34A6}"/>
              </a:ext>
            </a:extLst>
          </p:cNvPr>
          <p:cNvSpPr/>
          <p:nvPr/>
        </p:nvSpPr>
        <p:spPr>
          <a:xfrm>
            <a:off x="677334" y="1480235"/>
            <a:ext cx="81745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module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rotorEncode</a:t>
            </a:r>
            <a:r>
              <a:rPr lang="en-US" sz="1200" dirty="0">
                <a:cs typeface="Courier New" panose="02070309020205020404" pitchFamily="49" charset="0"/>
              </a:rPr>
              <a:t> #(</a:t>
            </a:r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parameter</a:t>
            </a:r>
            <a:r>
              <a:rPr lang="en-US" sz="1200" dirty="0">
                <a:cs typeface="Courier New" panose="02070309020205020404" pitchFamily="49" charset="0"/>
              </a:rPr>
              <a:t> REVERSE = 0) (code, </a:t>
            </a:r>
            <a:r>
              <a:rPr lang="en-US" sz="1200" dirty="0" err="1">
                <a:cs typeface="Courier New" panose="02070309020205020404" pitchFamily="49" charset="0"/>
              </a:rPr>
              <a:t>rotor_type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val</a:t>
            </a:r>
            <a:r>
              <a:rPr lang="en-US" sz="1200" dirty="0"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    input</a:t>
            </a:r>
            <a:r>
              <a:rPr lang="en-US" sz="1200" dirty="0">
                <a:cs typeface="Courier New" panose="02070309020205020404" pitchFamily="49" charset="0"/>
              </a:rPr>
              <a:t> [4:0] code;  </a:t>
            </a:r>
          </a:p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    output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cs typeface="Courier New" panose="02070309020205020404" pitchFamily="49" charset="0"/>
              </a:rPr>
              <a:t>reg</a:t>
            </a:r>
            <a:r>
              <a:rPr lang="en-US" sz="1200" dirty="0">
                <a:cs typeface="Courier New" panose="02070309020205020404" pitchFamily="49" charset="0"/>
              </a:rPr>
              <a:t> [4:0] </a:t>
            </a:r>
            <a:r>
              <a:rPr lang="en-US" sz="1200" dirty="0" err="1">
                <a:cs typeface="Courier New" panose="02070309020205020404" pitchFamily="49" charset="0"/>
              </a:rPr>
              <a:t>val</a:t>
            </a:r>
            <a:r>
              <a:rPr lang="en-US" sz="12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    input</a:t>
            </a:r>
            <a:r>
              <a:rPr lang="en-US" sz="1200" dirty="0">
                <a:cs typeface="Courier New" panose="02070309020205020404" pitchFamily="49" charset="0"/>
              </a:rPr>
              <a:t> [2:0] </a:t>
            </a:r>
            <a:r>
              <a:rPr lang="en-US" sz="1200" dirty="0" err="1">
                <a:cs typeface="Courier New" panose="02070309020205020404" pitchFamily="49" charset="0"/>
              </a:rPr>
              <a:t>rotor_type</a:t>
            </a:r>
            <a:r>
              <a:rPr lang="en-US" sz="12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parameter</a:t>
            </a:r>
            <a:r>
              <a:rPr lang="en-US" sz="1200" dirty="0">
                <a:cs typeface="Courier New" panose="02070309020205020404" pitchFamily="49" charset="0"/>
              </a:rPr>
              <a:t> MEM_INIT_FILE = "</a:t>
            </a:r>
            <a:r>
              <a:rPr lang="en-US" sz="1200" dirty="0" err="1">
                <a:cs typeface="Courier New" panose="02070309020205020404" pitchFamily="49" charset="0"/>
              </a:rPr>
              <a:t>rotors.mem</a:t>
            </a:r>
            <a:r>
              <a:rPr lang="en-US" sz="1200" dirty="0">
                <a:cs typeface="Courier New" panose="02070309020205020404" pitchFamily="49" charset="0"/>
              </a:rPr>
              <a:t>";</a:t>
            </a:r>
          </a:p>
          <a:p>
            <a:endParaRPr lang="en-US" sz="1200" dirty="0"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2"/>
                </a:solidFill>
                <a:cs typeface="Courier New" panose="02070309020205020404" pitchFamily="49" charset="0"/>
              </a:rPr>
              <a:t>reg</a:t>
            </a:r>
            <a:r>
              <a:rPr lang="en-US" sz="1200" dirty="0">
                <a:cs typeface="Courier New" panose="02070309020205020404" pitchFamily="49" charset="0"/>
              </a:rPr>
              <a:t> [4:0] </a:t>
            </a:r>
            <a:r>
              <a:rPr lang="en-US" sz="1200" dirty="0" err="1">
                <a:cs typeface="Courier New" panose="02070309020205020404" pitchFamily="49" charset="0"/>
              </a:rPr>
              <a:t>rotor_data</a:t>
            </a:r>
            <a:r>
              <a:rPr lang="en-US" sz="1200" dirty="0">
                <a:cs typeface="Courier New" panose="02070309020205020404" pitchFamily="49" charset="0"/>
              </a:rPr>
              <a:t>[0:415];</a:t>
            </a:r>
          </a:p>
          <a:p>
            <a:endParaRPr lang="en-US" sz="1200" dirty="0"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initial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     if (MEM_INIT_FILE != "")</a:t>
            </a:r>
          </a:p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	  $</a:t>
            </a:r>
            <a:r>
              <a:rPr lang="en-US" sz="1200" dirty="0" err="1">
                <a:solidFill>
                  <a:schemeClr val="accent2"/>
                </a:solidFill>
                <a:cs typeface="Courier New" panose="02070309020205020404" pitchFamily="49" charset="0"/>
              </a:rPr>
              <a:t>readmemh</a:t>
            </a:r>
            <a:r>
              <a:rPr lang="en-US" sz="1200" dirty="0">
                <a:cs typeface="Courier New" panose="02070309020205020404" pitchFamily="49" charset="0"/>
              </a:rPr>
              <a:t>(MEM_INIT_FILE, </a:t>
            </a:r>
            <a:r>
              <a:rPr lang="en-US" sz="1200" dirty="0" err="1">
                <a:cs typeface="Courier New" panose="02070309020205020404" pitchFamily="49" charset="0"/>
              </a:rPr>
              <a:t>rotor_data</a:t>
            </a:r>
            <a:r>
              <a:rPr lang="en-US" sz="1200" dirty="0"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    always</a:t>
            </a:r>
            <a:r>
              <a:rPr lang="en-US" sz="1200" dirty="0">
                <a:cs typeface="Courier New" panose="02070309020205020404" pitchFamily="49" charset="0"/>
              </a:rPr>
              <a:t> @*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	</a:t>
            </a:r>
            <a:r>
              <a:rPr lang="en-US" sz="1200" dirty="0" err="1">
                <a:cs typeface="Courier New" panose="02070309020205020404" pitchFamily="49" charset="0"/>
              </a:rPr>
              <a:t>val</a:t>
            </a:r>
            <a:r>
              <a:rPr lang="en-US" sz="1200" dirty="0">
                <a:cs typeface="Courier New" panose="02070309020205020404" pitchFamily="49" charset="0"/>
              </a:rPr>
              <a:t> = </a:t>
            </a:r>
            <a:r>
              <a:rPr lang="en-US" sz="1200" dirty="0" err="1">
                <a:cs typeface="Courier New" panose="02070309020205020404" pitchFamily="49" charset="0"/>
              </a:rPr>
              <a:t>rotor_data</a:t>
            </a:r>
            <a:r>
              <a:rPr lang="en-US" sz="1200" dirty="0">
                <a:cs typeface="Courier New" panose="02070309020205020404" pitchFamily="49" charset="0"/>
              </a:rPr>
              <a:t>[((REVERSE) ? 208 : 0) + </a:t>
            </a:r>
            <a:r>
              <a:rPr lang="en-US" sz="1200" dirty="0" err="1">
                <a:cs typeface="Courier New" panose="02070309020205020404" pitchFamily="49" charset="0"/>
              </a:rPr>
              <a:t>rotor_type</a:t>
            </a:r>
            <a:r>
              <a:rPr lang="en-US" sz="1200" dirty="0">
                <a:cs typeface="Courier New" panose="02070309020205020404" pitchFamily="49" charset="0"/>
              </a:rPr>
              <a:t>*26 + code];</a:t>
            </a:r>
          </a:p>
          <a:p>
            <a:endParaRPr lang="en-US" sz="1200" dirty="0"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accent2"/>
                </a:solidFill>
                <a:cs typeface="Courier New" panose="02070309020205020404" pitchFamily="49" charset="0"/>
              </a:rPr>
              <a:t>endmodule</a:t>
            </a:r>
            <a:endParaRPr lang="en-US" sz="12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endParaRPr lang="en-US" sz="1200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8F4423-8986-4F33-8166-0CB97005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93408"/>
              </p:ext>
            </p:extLst>
          </p:nvPr>
        </p:nvGraphicFramePr>
        <p:xfrm>
          <a:off x="677334" y="4896555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0481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 'E','K','M','F','L','G','D','Q','V','Z','N','T','O','W','Y','H','X','U','S','P','A','I','B','R','C','J'  // Rotor I</a:t>
                      </a:r>
                    </a:p>
                    <a:p>
                      <a:r>
                        <a:rPr lang="en-US" sz="1200" b="1" dirty="0"/>
                        <a:t> 'A','J','D','K','S','I','R','U','X','B','L','H','W','T','M','C','Q','G','Z','N','P','Y','F','V','O','E'  // Rotor II</a:t>
                      </a:r>
                    </a:p>
                    <a:p>
                      <a:r>
                        <a:rPr lang="en-US" sz="1200" b="1" dirty="0"/>
                        <a:t> 'B','D','F','H','J','L','C','P','R','T','X','V','Z','N','Y','E','I','W','G','A','K','M','U','S','Q','O'  // Rotor III</a:t>
                      </a:r>
                    </a:p>
                    <a:p>
                      <a:r>
                        <a:rPr lang="en-US" sz="1200" b="1" dirty="0"/>
                        <a:t> 'E','S','O','V','P','Z','J','A','Y','Q','U','I','R','H','X','L','N','F','T','G','K','D','C','M','W','B'  // Rotor IV</a:t>
                      </a:r>
                    </a:p>
                    <a:p>
                      <a:r>
                        <a:rPr lang="en-US" sz="1200" b="1" dirty="0"/>
                        <a:t> 'V','Z','B','R','G','I','T','Y','U','P','S','D','N','H','L','X','A','W','M','J','Q','O','F','E','C','K'  // Rotor V</a:t>
                      </a:r>
                    </a:p>
                    <a:p>
                      <a:r>
                        <a:rPr lang="en-US" sz="1200" b="1" dirty="0"/>
                        <a:t> 'J','P','G','V','O','U','M','F','Y','Q','B','E','N','H','Z','R','D','K','A','S','X','L','I','C','T','W'  // Rotor VI</a:t>
                      </a:r>
                    </a:p>
                    <a:p>
                      <a:r>
                        <a:rPr lang="en-US" sz="1200" b="1" dirty="0"/>
                        <a:t> 'N','Z','J','H','G','R','C','X','M','Y','S','W','B','O','U','F','A','I','V','L','P','E','K','Q','D','T'  // Rotor VII</a:t>
                      </a:r>
                    </a:p>
                    <a:p>
                      <a:r>
                        <a:rPr lang="en-US" sz="1200" b="1" dirty="0"/>
                        <a:t> 'F','K','Q','H','T','L','X','O','C','B','J','S','P','D','Z','R','A','M','E','W','N','I','U','Y','G','V'  // Rotor VIII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884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A66154-715D-48D0-88B3-662E3482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93185"/>
              </p:ext>
            </p:extLst>
          </p:nvPr>
        </p:nvGraphicFramePr>
        <p:xfrm>
          <a:off x="7868535" y="1480235"/>
          <a:ext cx="28575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823658133"/>
                    </a:ext>
                  </a:extLst>
                </a:gridCol>
              </a:tblGrid>
              <a:tr h="3636434">
                <a:tc>
                  <a:txBody>
                    <a:bodyPr/>
                    <a:lstStyle/>
                    <a:p>
                      <a:r>
                        <a:rPr lang="pt-BR" sz="1200" dirty="0"/>
                        <a:t>rotors.mem content</a:t>
                      </a:r>
                    </a:p>
                    <a:p>
                      <a:endParaRPr lang="pt-BR" sz="1200" dirty="0"/>
                    </a:p>
                    <a:p>
                      <a:r>
                        <a:rPr lang="pt-BR" sz="1200" dirty="0"/>
                        <a:t>04</a:t>
                      </a:r>
                    </a:p>
                    <a:p>
                      <a:r>
                        <a:rPr lang="pt-BR" sz="1200" dirty="0"/>
                        <a:t>0a</a:t>
                      </a:r>
                    </a:p>
                    <a:p>
                      <a:r>
                        <a:rPr lang="pt-BR" sz="1200" dirty="0"/>
                        <a:t>0c</a:t>
                      </a:r>
                    </a:p>
                    <a:p>
                      <a:r>
                        <a:rPr lang="pt-BR" sz="1200" dirty="0"/>
                        <a:t>05</a:t>
                      </a:r>
                    </a:p>
                    <a:p>
                      <a:r>
                        <a:rPr lang="pt-BR" sz="1200" dirty="0"/>
                        <a:t>0b</a:t>
                      </a:r>
                    </a:p>
                    <a:p>
                      <a:r>
                        <a:rPr lang="pt-BR" sz="1200" dirty="0"/>
                        <a:t>06</a:t>
                      </a:r>
                    </a:p>
                    <a:p>
                      <a:r>
                        <a:rPr lang="pt-BR" sz="1200" dirty="0"/>
                        <a:t>03</a:t>
                      </a:r>
                    </a:p>
                    <a:p>
                      <a:r>
                        <a:rPr lang="pt-BR" sz="1200" dirty="0"/>
                        <a:t>10</a:t>
                      </a:r>
                    </a:p>
                    <a:p>
                      <a:r>
                        <a:rPr lang="pt-BR" sz="1200" dirty="0"/>
                        <a:t>15</a:t>
                      </a:r>
                    </a:p>
                    <a:p>
                      <a:r>
                        <a:rPr lang="pt-BR" sz="1200" dirty="0"/>
                        <a:t>19</a:t>
                      </a:r>
                    </a:p>
                    <a:p>
                      <a:r>
                        <a:rPr lang="pt-BR" sz="1200" dirty="0"/>
                        <a:t>0d</a:t>
                      </a:r>
                    </a:p>
                    <a:p>
                      <a:r>
                        <a:rPr lang="pt-BR" sz="1200" dirty="0"/>
                        <a:t>13</a:t>
                      </a:r>
                    </a:p>
                    <a:p>
                      <a:r>
                        <a:rPr lang="pt-BR" sz="1200" dirty="0"/>
                        <a:t>0e</a:t>
                      </a:r>
                    </a:p>
                    <a:p>
                      <a:r>
                        <a:rPr lang="pt-BR" sz="1200" dirty="0"/>
                        <a:t>16</a:t>
                      </a:r>
                    </a:p>
                    <a:p>
                      <a:r>
                        <a:rPr lang="pt-BR" sz="1200" dirty="0"/>
                        <a:t>18</a:t>
                      </a:r>
                    </a:p>
                    <a:p>
                      <a:r>
                        <a:rPr lang="pt-BR" sz="1200" dirty="0"/>
                        <a:t>07</a:t>
                      </a:r>
                    </a:p>
                    <a:p>
                      <a:r>
                        <a:rPr lang="pt-BR" sz="1200" dirty="0"/>
                        <a:t>17</a:t>
                      </a:r>
                    </a:p>
                    <a:p>
                      <a:r>
                        <a:rPr lang="pt-BR" sz="1200" dirty="0"/>
                        <a:t>14</a:t>
                      </a:r>
                    </a:p>
                    <a:p>
                      <a:r>
                        <a:rPr lang="pt-BR" sz="1200" dirty="0"/>
                        <a:t>12</a:t>
                      </a:r>
                    </a:p>
                    <a:p>
                      <a:r>
                        <a:rPr lang="pt-BR" sz="1200" dirty="0"/>
                        <a:t>0f</a:t>
                      </a:r>
                    </a:p>
                    <a:p>
                      <a:r>
                        <a:rPr lang="pt-BR" sz="1200" dirty="0"/>
                        <a:t>00</a:t>
                      </a:r>
                    </a:p>
                    <a:p>
                      <a:r>
                        <a:rPr lang="pt-BR" sz="1200" dirty="0"/>
                        <a:t>08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5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75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024B-D1B2-4747-8FA6-7EB14008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704A-51C3-4AA1-A104-704E0E3B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reverse engineers from present time</a:t>
            </a:r>
          </a:p>
          <a:p>
            <a:r>
              <a:rPr lang="en-US" dirty="0"/>
              <a:t>Sent back in time to U-1206 during WWII</a:t>
            </a:r>
          </a:p>
          <a:p>
            <a:r>
              <a:rPr lang="en-US" dirty="0"/>
              <a:t>Find Enigma and create own copy of it</a:t>
            </a:r>
          </a:p>
          <a:p>
            <a:r>
              <a:rPr lang="en-US" dirty="0"/>
              <a:t>Only thing that they gave us is FPGA and laptop</a:t>
            </a:r>
          </a:p>
          <a:p>
            <a:r>
              <a:rPr lang="en-US" dirty="0"/>
              <a:t>But we do not know how Enigma works</a:t>
            </a:r>
          </a:p>
          <a:p>
            <a:r>
              <a:rPr lang="en-US" dirty="0"/>
              <a:t>We do not even understand how FPGA works</a:t>
            </a:r>
          </a:p>
          <a:p>
            <a:r>
              <a:rPr lang="en-US" dirty="0"/>
              <a:t>And we have 1 hour limit for doing it</a:t>
            </a:r>
          </a:p>
          <a:p>
            <a:r>
              <a:rPr lang="en-US" dirty="0"/>
              <a:t>For fun sake we are going to make a diversion at the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E9C-80AC-4D4B-9667-B7E72A60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US" dirty="0"/>
              <a:t>Using registers, and clocked changes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0D3FC-6520-4195-9A80-4E85EF9E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250"/>
              </p:ext>
            </p:extLst>
          </p:nvPr>
        </p:nvGraphicFramePr>
        <p:xfrm>
          <a:off x="677334" y="1533398"/>
          <a:ext cx="85966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6668">
                  <a:extLst>
                    <a:ext uri="{9D8B030D-6E8A-4147-A177-3AD203B41FA5}">
                      <a16:colId xmlns:a16="http://schemas.microsoft.com/office/drawing/2014/main" val="32296782"/>
                    </a:ext>
                  </a:extLst>
                </a:gridCol>
              </a:tblGrid>
              <a:tr h="327349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module</a:t>
                      </a:r>
                      <a:r>
                        <a:rPr lang="en-US" sz="1200" dirty="0"/>
                        <a:t> hex_to_7seg </a:t>
                      </a:r>
                    </a:p>
                    <a:p>
                      <a:r>
                        <a:rPr lang="en-US" sz="1200" dirty="0"/>
                        <a:t>  (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200" dirty="0"/>
                        <a:t>       </a:t>
                      </a:r>
                      <a:r>
                        <a:rPr lang="en-US" sz="1200" dirty="0" err="1"/>
                        <a:t>i_Clk</a:t>
                      </a:r>
                      <a:r>
                        <a:rPr lang="en-US" sz="1200" dirty="0"/>
                        <a:t>,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200" dirty="0"/>
                        <a:t> [3:0] </a:t>
                      </a:r>
                      <a:r>
                        <a:rPr lang="en-US" sz="1200" dirty="0" err="1"/>
                        <a:t>i_Value</a:t>
                      </a:r>
                      <a:r>
                        <a:rPr lang="en-US" sz="1200" dirty="0"/>
                        <a:t>,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 </a:t>
                      </a:r>
                      <a:r>
                        <a:rPr lang="en-US" sz="1200" dirty="0" err="1"/>
                        <a:t>o_Segment_A</a:t>
                      </a:r>
                      <a:r>
                        <a:rPr lang="en-US" sz="1200" dirty="0"/>
                        <a:t>,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</a:t>
                      </a:r>
                      <a:r>
                        <a:rPr lang="en-US" sz="1200" dirty="0" err="1"/>
                        <a:t>o_Segment_B</a:t>
                      </a:r>
                      <a:r>
                        <a:rPr lang="en-US" sz="1200" dirty="0"/>
                        <a:t>,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</a:t>
                      </a:r>
                      <a:r>
                        <a:rPr lang="en-US" sz="1200" dirty="0" err="1"/>
                        <a:t>o_Segment_C</a:t>
                      </a:r>
                      <a:r>
                        <a:rPr lang="en-US" sz="1200" dirty="0"/>
                        <a:t>,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 </a:t>
                      </a:r>
                      <a:r>
                        <a:rPr lang="en-US" sz="1200" dirty="0" err="1"/>
                        <a:t>o_Segment_D</a:t>
                      </a:r>
                      <a:r>
                        <a:rPr lang="en-US" sz="1200" dirty="0"/>
                        <a:t>,</a:t>
                      </a: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 </a:t>
                      </a:r>
                      <a:r>
                        <a:rPr lang="en-US" sz="1200" dirty="0" err="1"/>
                        <a:t>o_Segment_E</a:t>
                      </a:r>
                      <a:r>
                        <a:rPr lang="en-US" sz="1200" dirty="0"/>
                        <a:t>,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 </a:t>
                      </a:r>
                      <a:r>
                        <a:rPr lang="en-US" sz="1200" dirty="0" err="1"/>
                        <a:t>o_Segment_F</a:t>
                      </a:r>
                      <a:r>
                        <a:rPr lang="en-US" sz="1200" dirty="0"/>
                        <a:t>,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output</a:t>
                      </a:r>
                      <a:r>
                        <a:rPr lang="en-US" sz="1200" dirty="0"/>
                        <a:t>  </a:t>
                      </a:r>
                      <a:r>
                        <a:rPr lang="en-US" sz="1200" dirty="0" err="1"/>
                        <a:t>o_Segment_G</a:t>
                      </a:r>
                      <a:r>
                        <a:rPr lang="en-US" sz="1200" dirty="0"/>
                        <a:t>   );</a:t>
                      </a:r>
                    </a:p>
                    <a:p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200" dirty="0"/>
                        <a:t> [6:0]    out = 7'b0000000;</a:t>
                      </a:r>
                    </a:p>
                    <a:p>
                      <a:r>
                        <a:rPr lang="en-US" sz="1200" dirty="0"/>
                        <a:t>   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always</a:t>
                      </a:r>
                      <a:r>
                        <a:rPr lang="en-US" sz="1200" dirty="0"/>
                        <a:t> @(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posedge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i_Clk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/>
                        <a:t> 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200" dirty="0"/>
                        <a:t>   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case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i_Value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/>
                        <a:t>        4'b0000 : out &lt;= 7'b0000001;</a:t>
                      </a:r>
                    </a:p>
                    <a:p>
                      <a:r>
                        <a:rPr lang="en-US" sz="1200" dirty="0"/>
                        <a:t>        4'b0001 : out &lt;= 7'b1001111;</a:t>
                      </a:r>
                    </a:p>
                    <a:p>
                      <a:r>
                        <a:rPr lang="en-US" sz="1200" dirty="0"/>
                        <a:t>        …..</a:t>
                      </a:r>
                    </a:p>
                    <a:p>
                      <a:r>
                        <a:rPr lang="en-US" sz="1200" dirty="0"/>
                        <a:t>     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endcase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200" dirty="0"/>
                        <a:t> 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end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o_Segment_A</a:t>
                      </a:r>
                      <a:r>
                        <a:rPr lang="en-US" sz="1200" dirty="0"/>
                        <a:t> = out[6];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o_Segment_B</a:t>
                      </a:r>
                      <a:r>
                        <a:rPr lang="en-US" sz="1200" dirty="0"/>
                        <a:t> = out[5];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o_Segment_C</a:t>
                      </a:r>
                      <a:r>
                        <a:rPr lang="en-US" sz="1200" dirty="0"/>
                        <a:t> = out[4];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o_Segment_D</a:t>
                      </a:r>
                      <a:r>
                        <a:rPr lang="en-US" sz="1200" dirty="0"/>
                        <a:t> = out[3];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o_Segment_E</a:t>
                      </a:r>
                      <a:r>
                        <a:rPr lang="en-US" sz="1200" dirty="0"/>
                        <a:t> = out[2];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o_Segment_F</a:t>
                      </a:r>
                      <a:r>
                        <a:rPr lang="en-US" sz="1200" dirty="0"/>
                        <a:t> = out[1];</a:t>
                      </a:r>
                    </a:p>
                    <a:p>
                      <a:r>
                        <a:rPr lang="en-US" sz="1200" dirty="0"/>
                        <a:t> 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assign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o_Segment_G</a:t>
                      </a:r>
                      <a:r>
                        <a:rPr lang="en-US" sz="1200" dirty="0"/>
                        <a:t> = out[0];</a:t>
                      </a:r>
                    </a:p>
                    <a:p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5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3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3F94-3E28-42B9-B9C8-C2DA9878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>
            <a:normAutofit/>
          </a:bodyPr>
          <a:lstStyle/>
          <a:p>
            <a:r>
              <a:rPr lang="en-US" dirty="0"/>
              <a:t>Sequential logic and instantiation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8E06FE-AF77-4724-876E-45DBA101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70766"/>
              </p:ext>
            </p:extLst>
          </p:nvPr>
        </p:nvGraphicFramePr>
        <p:xfrm>
          <a:off x="677334" y="1208015"/>
          <a:ext cx="8128000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313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module</a:t>
                      </a:r>
                      <a:r>
                        <a:rPr lang="en-US" sz="1000" dirty="0"/>
                        <a:t> rotor (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clock,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output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00" dirty="0"/>
                        <a:t>[4:0] rotor1,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output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00" dirty="0"/>
                        <a:t>[4:0] rotor2,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output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00" dirty="0"/>
                        <a:t>[4:0] rotor3,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reset,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rotate,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[2:0] rotor_type_1,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[2:0] rotor_type_2,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[2:0] rotor_type_3,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[4:0] rotor_start_1,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[4:0] rotor_start_2,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input</a:t>
                      </a:r>
                      <a:r>
                        <a:rPr lang="en-US" sz="1000" dirty="0"/>
                        <a:t> [4:0] rotor_start_3</a:t>
                      </a:r>
                    </a:p>
                    <a:p>
                      <a:r>
                        <a:rPr lang="en-US" sz="1000" dirty="0"/>
                        <a:t>);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wire</a:t>
                      </a:r>
                      <a:r>
                        <a:rPr lang="en-US" sz="1000" dirty="0"/>
                        <a:t> knock1;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wire</a:t>
                      </a:r>
                      <a:r>
                        <a:rPr lang="en-US" sz="1000" dirty="0"/>
                        <a:t> knock2;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prev_rotate</a:t>
                      </a:r>
                      <a:r>
                        <a:rPr lang="en-US" sz="1000" dirty="0"/>
                        <a:t> = 1'b0;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prev_knock1 = 1'b0;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prev_knock2 = 1'b0;</a:t>
                      </a:r>
                    </a:p>
                    <a:p>
                      <a:r>
                        <a:rPr lang="en-US" sz="1000" dirty="0"/>
                        <a:t>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/>
                        <a:t>checkKnockpoints</a:t>
                      </a:r>
                      <a:r>
                        <a:rPr lang="en-US" sz="1000" dirty="0"/>
                        <a:t> checker3(.position(rotor3), .</a:t>
                      </a:r>
                      <a:r>
                        <a:rPr lang="en-US" sz="1000" dirty="0" err="1"/>
                        <a:t>knockpoint</a:t>
                      </a:r>
                      <a:r>
                        <a:rPr lang="en-US" sz="1000" dirty="0"/>
                        <a:t>(knock1), .</a:t>
                      </a:r>
                      <a:r>
                        <a:rPr lang="en-US" sz="1000" dirty="0" err="1"/>
                        <a:t>rotor_type</a:t>
                      </a:r>
                      <a:r>
                        <a:rPr lang="en-US" sz="1000" dirty="0"/>
                        <a:t>(rotor_type_3));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/>
                        <a:t>checkKnockpoints</a:t>
                      </a:r>
                      <a:r>
                        <a:rPr lang="en-US" sz="1000" dirty="0"/>
                        <a:t> checker2(.position(rotor2), .</a:t>
                      </a:r>
                      <a:r>
                        <a:rPr lang="en-US" sz="1000" dirty="0" err="1"/>
                        <a:t>knockpoint</a:t>
                      </a:r>
                      <a:r>
                        <a:rPr lang="en-US" sz="1000" dirty="0"/>
                        <a:t>(knock2), .</a:t>
                      </a:r>
                      <a:r>
                        <a:rPr lang="en-US" sz="1000" dirty="0" err="1"/>
                        <a:t>rotor_type</a:t>
                      </a:r>
                      <a:r>
                        <a:rPr lang="en-US" sz="1000" dirty="0"/>
                        <a:t>(rotor_type_2));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always</a:t>
                      </a:r>
                      <a:r>
                        <a:rPr lang="en-US" sz="1000" dirty="0"/>
                        <a:t> @(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posedge</a:t>
                      </a:r>
                      <a:r>
                        <a:rPr lang="en-US" sz="1000" dirty="0"/>
                        <a:t> clock)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if</a:t>
                      </a:r>
                      <a:r>
                        <a:rPr lang="en-US" sz="1000" dirty="0"/>
                        <a:t> (reset) 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	rotor1 &lt;= rotor_start_1;</a:t>
                      </a:r>
                    </a:p>
                    <a:p>
                      <a:r>
                        <a:rPr lang="en-US" sz="1000" dirty="0"/>
                        <a:t>			rotor2 &lt;= rotor_start_2;</a:t>
                      </a:r>
                    </a:p>
                    <a:p>
                      <a:r>
                        <a:rPr lang="en-US" sz="1000" dirty="0"/>
                        <a:t>			rotor3 &lt;= rotor_start_3;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 err="1"/>
                        <a:t>prev_rotate</a:t>
                      </a:r>
                      <a:r>
                        <a:rPr lang="en-US" sz="1000" dirty="0"/>
                        <a:t> &lt;= 0;</a:t>
                      </a:r>
                    </a:p>
                    <a:p>
                      <a:r>
                        <a:rPr lang="en-US" sz="1000" dirty="0"/>
                        <a:t>			prev_knock1 &lt;= 0;</a:t>
                      </a:r>
                    </a:p>
                    <a:p>
                      <a:r>
                        <a:rPr lang="en-US" sz="1000" dirty="0"/>
                        <a:t>			prev_knock2 &lt;= 0;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  else begin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if</a:t>
                      </a:r>
                      <a:r>
                        <a:rPr lang="en-US" sz="1000" dirty="0"/>
                        <a:t> ((</a:t>
                      </a:r>
                      <a:r>
                        <a:rPr lang="en-US" sz="1000" dirty="0" err="1"/>
                        <a:t>prev_rotate</a:t>
                      </a:r>
                      <a:r>
                        <a:rPr lang="en-US" sz="1000" dirty="0"/>
                        <a:t>==0) &amp;&amp; (rotate==1)) rotor3 &lt;= (rotor3 == 25) ? 0 : rotor3 + 1;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if</a:t>
                      </a:r>
                      <a:r>
                        <a:rPr lang="en-US" sz="1000" dirty="0"/>
                        <a:t> ((prev_knock1==0) &amp;&amp; (knock1==1)) rotor2 &lt;= (rotor2 == 25) ? 0 : rotor2 + 1;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if</a:t>
                      </a:r>
                      <a:r>
                        <a:rPr lang="en-US" sz="1000" dirty="0"/>
                        <a:t> ((prev_knock2==0) &amp;&amp; (knock2==1)) rotor1 &lt;= (rotor1 == 25) ? 0 : rotor1 + 1;			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 err="1"/>
                        <a:t>prev_rotate</a:t>
                      </a:r>
                      <a:r>
                        <a:rPr lang="en-US" sz="1000" dirty="0"/>
                        <a:t> &lt;= rotate;</a:t>
                      </a:r>
                    </a:p>
                    <a:p>
                      <a:r>
                        <a:rPr lang="en-US" sz="1000" dirty="0"/>
                        <a:t>			prev_knock1 &lt;= knock1;</a:t>
                      </a:r>
                    </a:p>
                    <a:p>
                      <a:r>
                        <a:rPr lang="en-US" sz="1000" dirty="0"/>
                        <a:t>			prev_knock2 &lt;= knock2;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	end</a:t>
                      </a: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	end</a:t>
                      </a:r>
                    </a:p>
                    <a:p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3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E30C-FE5D-48C3-9023-43048EF5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58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bench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0176F-86A5-4E91-8656-C84826BE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12126"/>
              </p:ext>
            </p:extLst>
          </p:nvPr>
        </p:nvGraphicFramePr>
        <p:xfrm>
          <a:off x="677334" y="1340452"/>
          <a:ext cx="8128000" cy="542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093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module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testrotor</a:t>
                      </a:r>
                      <a:r>
                        <a:rPr lang="en-US" sz="1000" dirty="0"/>
                        <a:t>();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[2:0] rotor_type_3 = 3'b010; 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[2:0] rotor_type_2 = 3'b001; 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[2:0] rotor_type_1 = 3'b000;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rotor_start_3 = 5'b00000;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rotor_start_2 = 5'b00000;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rotor_start_1 = 5'b00000;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ring_position_3 = 5'b00000;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ring_position_2 = 5'b00000; 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[4:0] ring_position_1 = 5'b00000;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reflector_type</a:t>
                      </a:r>
                      <a:r>
                        <a:rPr lang="en-US" sz="1000" dirty="0"/>
                        <a:t> = 1'b0;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i_clock</a:t>
                      </a:r>
                      <a:r>
                        <a:rPr lang="en-US" sz="1000" dirty="0"/>
                        <a:t> = 0;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reset;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reg</a:t>
                      </a:r>
                      <a:r>
                        <a:rPr lang="en-US" sz="1000" dirty="0"/>
                        <a:t> rotate = 0;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wire</a:t>
                      </a:r>
                      <a:r>
                        <a:rPr lang="en-US" sz="1000" dirty="0"/>
                        <a:t> [4:0] rotor1;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wire</a:t>
                      </a:r>
                      <a:r>
                        <a:rPr lang="en-US" sz="1000" dirty="0"/>
                        <a:t> [4:0] rotor2;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wire</a:t>
                      </a:r>
                      <a:r>
                        <a:rPr lang="en-US" sz="1000" dirty="0"/>
                        <a:t> [4:0] rotor3;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integer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</a:t>
                      </a:r>
                    </a:p>
                    <a:p>
                      <a:r>
                        <a:rPr lang="en-US" sz="1000" dirty="0"/>
                        <a:t>	rotor </a:t>
                      </a:r>
                      <a:r>
                        <a:rPr lang="en-US" sz="1000" dirty="0" err="1"/>
                        <a:t>rotorcontrol</a:t>
                      </a:r>
                      <a:r>
                        <a:rPr lang="en-US" sz="1000" dirty="0"/>
                        <a:t>(.clock(</a:t>
                      </a:r>
                      <a:r>
                        <a:rPr lang="en-US" sz="1000" dirty="0" err="1"/>
                        <a:t>i_clock</a:t>
                      </a:r>
                      <a:r>
                        <a:rPr lang="en-US" sz="1000" dirty="0"/>
                        <a:t>),.rotor1(rotor1),.rotor2(rotor2),.rotor3(rotor3),</a:t>
                      </a:r>
                    </a:p>
                    <a:p>
                      <a:r>
                        <a:rPr lang="en-US" sz="1000" dirty="0"/>
                        <a:t>	        .reset(reset),.rotate(rotate),</a:t>
                      </a:r>
                    </a:p>
                    <a:p>
                      <a:r>
                        <a:rPr lang="en-US" sz="1000" dirty="0"/>
                        <a:t>	        .rotor_type_1(rotor_type_1),.rotor_type_2(rotor_type_2),.rotor_type_3(rotor_type_3),</a:t>
                      </a:r>
                    </a:p>
                    <a:p>
                      <a:r>
                        <a:rPr lang="en-US" sz="1000" dirty="0"/>
                        <a:t>   	        .rotor_start_1(rotor_start_1),.rotor_start_2(rotor_start_2),.rotor_start_3(rotor_start_3));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always</a:t>
                      </a:r>
                    </a:p>
                    <a:p>
                      <a:r>
                        <a:rPr lang="en-US" sz="1000" dirty="0"/>
                        <a:t>		#(5) </a:t>
                      </a:r>
                      <a:r>
                        <a:rPr lang="en-US" sz="1000" dirty="0" err="1"/>
                        <a:t>i_clock</a:t>
                      </a:r>
                      <a:r>
                        <a:rPr lang="en-US" sz="1000" dirty="0"/>
                        <a:t> &lt;= !</a:t>
                      </a:r>
                      <a:r>
                        <a:rPr lang="en-US" sz="1000" dirty="0" err="1"/>
                        <a:t>i_clock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initial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dumpfile</a:t>
                      </a:r>
                      <a:r>
                        <a:rPr lang="en-US" sz="1000" dirty="0"/>
                        <a:t>("</a:t>
                      </a:r>
                      <a:r>
                        <a:rPr lang="en-US" sz="1000" dirty="0" err="1"/>
                        <a:t>testrotor.vcd</a:t>
                      </a:r>
                      <a:r>
                        <a:rPr lang="en-US" sz="1000" dirty="0"/>
                        <a:t>");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</a:rPr>
                        <a:t>dumpvars</a:t>
                      </a:r>
                      <a:r>
                        <a:rPr lang="en-US" sz="1000" dirty="0"/>
                        <a:t>(0,testrotor);</a:t>
                      </a:r>
                    </a:p>
                    <a:p>
                      <a:r>
                        <a:rPr lang="en-US" sz="1000" dirty="0"/>
                        <a:t>	</a:t>
                      </a:r>
                    </a:p>
                    <a:p>
                      <a:r>
                        <a:rPr lang="en-US" sz="1000" dirty="0"/>
                        <a:t>		#5</a:t>
                      </a:r>
                    </a:p>
                    <a:p>
                      <a:r>
                        <a:rPr lang="en-US" sz="1000" dirty="0"/>
                        <a:t>		reset = 1;</a:t>
                      </a:r>
                    </a:p>
                    <a:p>
                      <a:r>
                        <a:rPr lang="en-US" sz="1000" dirty="0"/>
                        <a:t>		#10</a:t>
                      </a:r>
                    </a:p>
                    <a:p>
                      <a:r>
                        <a:rPr lang="en-US" sz="1000" dirty="0"/>
                        <a:t>		reset = 0;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for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0;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&lt; 30;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+ 1) 		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   #10  rotate = 1;</a:t>
                      </a:r>
                    </a:p>
                    <a:p>
                      <a:r>
                        <a:rPr lang="en-US" sz="1000" dirty="0"/>
                        <a:t>		   #10  rotate = 0;</a:t>
                      </a:r>
                    </a:p>
                    <a:p>
                      <a:r>
                        <a:rPr lang="en-US" sz="1000" dirty="0"/>
                        <a:t>		   #10 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$display</a:t>
                      </a:r>
                      <a:r>
                        <a:rPr lang="en-US" sz="1000" dirty="0"/>
                        <a:t>("Rotors [%c] [%c] [%c]",rotor1+65,rotor2+65,rotor3+65);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$finish;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</a:p>
                    <a:p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endmodule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0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DD17-1DB7-484B-ACE6-0119A466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8DC2-A80E-4C2B-A285-BA875967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865355"/>
          </a:xfrm>
        </p:spPr>
        <p:txBody>
          <a:bodyPr/>
          <a:lstStyle/>
          <a:p>
            <a:r>
              <a:rPr lang="en-US" dirty="0" err="1"/>
              <a:t>iverilog</a:t>
            </a:r>
            <a:r>
              <a:rPr lang="en-US" dirty="0"/>
              <a:t> </a:t>
            </a:r>
            <a:r>
              <a:rPr lang="en-US" dirty="0" err="1"/>
              <a:t>testrotor.v</a:t>
            </a:r>
            <a:r>
              <a:rPr lang="en-US" dirty="0"/>
              <a:t> </a:t>
            </a:r>
            <a:r>
              <a:rPr lang="en-US" dirty="0" err="1"/>
              <a:t>rotor.v</a:t>
            </a:r>
            <a:r>
              <a:rPr lang="en-US" dirty="0"/>
              <a:t> </a:t>
            </a:r>
            <a:r>
              <a:rPr lang="en-US" dirty="0" err="1"/>
              <a:t>checkKnockpoints.v</a:t>
            </a:r>
            <a:endParaRPr lang="en-US" dirty="0"/>
          </a:p>
          <a:p>
            <a:r>
              <a:rPr lang="en-US" dirty="0" err="1"/>
              <a:t>vvp</a:t>
            </a:r>
            <a:r>
              <a:rPr lang="en-US" dirty="0"/>
              <a:t> </a:t>
            </a:r>
            <a:r>
              <a:rPr lang="en-US" dirty="0" err="1"/>
              <a:t>a.out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D9E66-DFEE-4D8F-98F7-DDF606795D3D}"/>
              </a:ext>
            </a:extLst>
          </p:cNvPr>
          <p:cNvSpPr txBox="1"/>
          <p:nvPr/>
        </p:nvSpPr>
        <p:spPr>
          <a:xfrm>
            <a:off x="677334" y="2063692"/>
            <a:ext cx="3212739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VCD info: </a:t>
            </a:r>
            <a:r>
              <a:rPr lang="en-US" sz="1000" dirty="0" err="1"/>
              <a:t>dumpfile</a:t>
            </a:r>
            <a:r>
              <a:rPr lang="en-US" sz="1000" dirty="0"/>
              <a:t> </a:t>
            </a:r>
            <a:r>
              <a:rPr lang="en-US" sz="1000" dirty="0" err="1"/>
              <a:t>testrotor.vcd</a:t>
            </a:r>
            <a:r>
              <a:rPr lang="en-US" sz="1000" dirty="0"/>
              <a:t> opened for output.</a:t>
            </a:r>
          </a:p>
          <a:p>
            <a:r>
              <a:rPr lang="en-US" sz="1000" dirty="0"/>
              <a:t>Rotors [A] [A] [B]</a:t>
            </a:r>
          </a:p>
          <a:p>
            <a:r>
              <a:rPr lang="en-US" sz="1000" dirty="0"/>
              <a:t>Rotors [A] [A] [C]</a:t>
            </a:r>
          </a:p>
          <a:p>
            <a:r>
              <a:rPr lang="en-US" sz="1000" dirty="0"/>
              <a:t>Rotors [A] [A] [D]</a:t>
            </a:r>
          </a:p>
          <a:p>
            <a:r>
              <a:rPr lang="en-US" sz="1000" dirty="0"/>
              <a:t>Rotors [A] [A] [E]</a:t>
            </a:r>
          </a:p>
          <a:p>
            <a:r>
              <a:rPr lang="en-US" sz="1000" dirty="0"/>
              <a:t>Rotors [A] [A] [F]</a:t>
            </a:r>
          </a:p>
          <a:p>
            <a:r>
              <a:rPr lang="en-US" sz="1000" dirty="0"/>
              <a:t>Rotors [A] [A] [G]</a:t>
            </a:r>
          </a:p>
          <a:p>
            <a:r>
              <a:rPr lang="en-US" sz="1000" dirty="0"/>
              <a:t>Rotors [A] [A] [H]</a:t>
            </a:r>
          </a:p>
          <a:p>
            <a:r>
              <a:rPr lang="en-US" sz="1000" dirty="0"/>
              <a:t>Rotors [A] [A] [I]</a:t>
            </a:r>
          </a:p>
          <a:p>
            <a:r>
              <a:rPr lang="en-US" sz="1000" dirty="0"/>
              <a:t>Rotors [A] [A] [J]</a:t>
            </a:r>
          </a:p>
          <a:p>
            <a:r>
              <a:rPr lang="en-US" sz="1000" dirty="0"/>
              <a:t>Rotors [A] [A] [K]</a:t>
            </a:r>
          </a:p>
          <a:p>
            <a:r>
              <a:rPr lang="en-US" sz="1000" dirty="0"/>
              <a:t>Rotors [A] [A] [L]</a:t>
            </a:r>
          </a:p>
          <a:p>
            <a:r>
              <a:rPr lang="en-US" sz="1000" dirty="0"/>
              <a:t>Rotors [A] [A] [M]</a:t>
            </a:r>
          </a:p>
          <a:p>
            <a:r>
              <a:rPr lang="en-US" sz="1000" dirty="0"/>
              <a:t>Rotors [A] [A] [N]</a:t>
            </a:r>
          </a:p>
          <a:p>
            <a:r>
              <a:rPr lang="en-US" sz="1000" dirty="0"/>
              <a:t>Rotors [A] [A] [O]</a:t>
            </a:r>
          </a:p>
          <a:p>
            <a:r>
              <a:rPr lang="en-US" sz="1000" dirty="0"/>
              <a:t>Rotors [A] [A] [P]</a:t>
            </a:r>
          </a:p>
          <a:p>
            <a:r>
              <a:rPr lang="en-US" sz="1000" dirty="0"/>
              <a:t>Rotors [A] [A] [Q]</a:t>
            </a:r>
          </a:p>
          <a:p>
            <a:r>
              <a:rPr lang="en-US" sz="1000" dirty="0"/>
              <a:t>Rotors [A] [A] [R]</a:t>
            </a:r>
          </a:p>
          <a:p>
            <a:r>
              <a:rPr lang="en-US" sz="1000" dirty="0"/>
              <a:t>Rotors [A] [A] [S]</a:t>
            </a:r>
          </a:p>
          <a:p>
            <a:r>
              <a:rPr lang="en-US" sz="1000" dirty="0"/>
              <a:t>Rotors [A] [A] [T]</a:t>
            </a:r>
          </a:p>
          <a:p>
            <a:r>
              <a:rPr lang="en-US" sz="1000" dirty="0"/>
              <a:t>Rotors [A] [A] [U]</a:t>
            </a:r>
          </a:p>
          <a:p>
            <a:r>
              <a:rPr lang="en-US" sz="1000" dirty="0"/>
              <a:t>Rotors [A] [A] [V]</a:t>
            </a:r>
          </a:p>
          <a:p>
            <a:r>
              <a:rPr lang="en-US" sz="1000" dirty="0"/>
              <a:t>Rotors [A] [B] [W]</a:t>
            </a:r>
          </a:p>
          <a:p>
            <a:r>
              <a:rPr lang="en-US" sz="1000" dirty="0"/>
              <a:t>Rotors [A] [B] [X]</a:t>
            </a:r>
          </a:p>
          <a:p>
            <a:r>
              <a:rPr lang="en-US" sz="1000" dirty="0"/>
              <a:t>Rotors [A] [B] [Y]</a:t>
            </a:r>
          </a:p>
          <a:p>
            <a:r>
              <a:rPr lang="en-US" sz="1000" dirty="0"/>
              <a:t>Rotors [A] [B] [Z]</a:t>
            </a:r>
          </a:p>
          <a:p>
            <a:r>
              <a:rPr lang="en-US" sz="1000" dirty="0"/>
              <a:t>Rotors [A] [B] [A]</a:t>
            </a:r>
          </a:p>
          <a:p>
            <a:r>
              <a:rPr lang="en-US" sz="1000" dirty="0"/>
              <a:t>Rotors [A] [B] [B]</a:t>
            </a:r>
          </a:p>
          <a:p>
            <a:r>
              <a:rPr lang="en-US" sz="1000" dirty="0"/>
              <a:t>Rotors [A] [B] [C]</a:t>
            </a:r>
          </a:p>
          <a:p>
            <a:r>
              <a:rPr lang="en-US" sz="1000" dirty="0"/>
              <a:t>Rotors [A] [B] [D]</a:t>
            </a:r>
          </a:p>
          <a:p>
            <a:r>
              <a:rPr lang="en-US" sz="1000" dirty="0"/>
              <a:t>Rotors [A] [B] [E]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FC934-1DE4-49F0-84E2-40B00B1E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67" y="2340886"/>
            <a:ext cx="8096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30D-D7B0-4276-9E19-091C6EB8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8E11A-9649-41E3-95E7-D5CBCB31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91785"/>
              </p:ext>
            </p:extLst>
          </p:nvPr>
        </p:nvGraphicFramePr>
        <p:xfrm>
          <a:off x="911668" y="1271772"/>
          <a:ext cx="8128000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9635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always</a:t>
                      </a:r>
                      <a:r>
                        <a:rPr lang="en-US" sz="1000" dirty="0"/>
                        <a:t> @(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posedge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i_clock</a:t>
                      </a:r>
                      <a:r>
                        <a:rPr lang="en-US" sz="1000" dirty="0"/>
                        <a:t>)</a:t>
                      </a: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case</a:t>
                      </a:r>
                      <a:r>
                        <a:rPr lang="en-US" sz="1000" dirty="0"/>
                        <a:t> (state)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STATE_RESET </a:t>
                      </a:r>
                      <a:r>
                        <a:rPr lang="en-US" sz="1000" dirty="0"/>
                        <a:t>: // Reset and rotate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		reset &lt;= 1'b0;</a:t>
                      </a:r>
                    </a:p>
                    <a:p>
                      <a:r>
                        <a:rPr lang="en-US" sz="1000" dirty="0"/>
                        <a:t>				state &lt;=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STATE_IDLE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o_ready</a:t>
                      </a:r>
                      <a:r>
                        <a:rPr lang="en-US" sz="1000" dirty="0"/>
                        <a:t> &lt;= 1'b0;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o_outputData</a:t>
                      </a:r>
                      <a:r>
                        <a:rPr lang="en-US" sz="1000" dirty="0"/>
                        <a:t> &lt;= 8'b00000000;</a:t>
                      </a:r>
                    </a:p>
                    <a:p>
                      <a:r>
                        <a:rPr lang="en-US" sz="1000" dirty="0"/>
                        <a:t>				rotate  &lt;= 1'b1;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  <a:r>
                        <a:rPr lang="en-US" sz="1000" dirty="0"/>
                        <a:t>			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STATE_IDLE </a:t>
                      </a:r>
                      <a:r>
                        <a:rPr lang="en-US" sz="1000" dirty="0"/>
                        <a:t>: // Idle –wait for key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o_ready</a:t>
                      </a:r>
                      <a:r>
                        <a:rPr lang="en-US" sz="1000" dirty="0"/>
                        <a:t> &lt;= 1'b0;</a:t>
                      </a:r>
                    </a:p>
                    <a:p>
                      <a:r>
                        <a:rPr lang="en-US" sz="1000" dirty="0"/>
                        <a:t>				state   &lt;= </a:t>
                      </a:r>
                      <a:r>
                        <a:rPr lang="en-US" sz="1000" dirty="0" err="1"/>
                        <a:t>i_ready</a:t>
                      </a:r>
                      <a:r>
                        <a:rPr lang="en-US" sz="1000" dirty="0"/>
                        <a:t> ?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STATE_CHECKKEY 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STATE_IDLE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  <a:r>
                        <a:rPr lang="en-US" sz="1000" dirty="0"/>
                        <a:t>						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STATE_CHECKKEY </a:t>
                      </a:r>
                      <a:r>
                        <a:rPr lang="en-US" sz="1000" dirty="0"/>
                        <a:t>: // Check key value (cut down version)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o_ready</a:t>
                      </a:r>
                      <a:r>
                        <a:rPr lang="en-US" sz="1000" dirty="0"/>
                        <a:t> &lt;= 1'b0;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				rotate  &lt;= 1'b0;</a:t>
                      </a:r>
                    </a:p>
                    <a:p>
                      <a:r>
                        <a:rPr lang="en-US" sz="1000" dirty="0"/>
                        <a:t>				state   &lt;= (valid) ?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STATE_ENCODE 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STATE_IDLE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  <a:r>
                        <a:rPr lang="en-US" sz="1000" dirty="0"/>
                        <a:t>		</a:t>
                      </a:r>
                    </a:p>
                    <a:p>
                      <a:r>
                        <a:rPr lang="en-US" sz="1000" dirty="0"/>
                        <a:t>		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STATE_ENCODE </a:t>
                      </a:r>
                      <a:r>
                        <a:rPr lang="en-US" sz="1000" dirty="0"/>
                        <a:t>: // Encode and rotate for next 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begin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				rotate  &lt;= 1’b1;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o_ready</a:t>
                      </a:r>
                      <a:r>
                        <a:rPr lang="en-US" sz="1000" dirty="0"/>
                        <a:t> &lt;= 1'b1;</a:t>
                      </a:r>
                    </a:p>
                    <a:p>
                      <a:r>
                        <a:rPr lang="en-US" sz="1000" dirty="0"/>
                        <a:t>				</a:t>
                      </a:r>
                      <a:r>
                        <a:rPr lang="en-US" sz="1000" dirty="0" err="1"/>
                        <a:t>o_outputData</a:t>
                      </a:r>
                      <a:r>
                        <a:rPr lang="en-US" sz="1000" dirty="0"/>
                        <a:t> &lt;= </a:t>
                      </a:r>
                      <a:r>
                        <a:rPr lang="en-US" sz="1000" dirty="0" err="1"/>
                        <a:t>final_ascii</a:t>
                      </a:r>
                      <a:r>
                        <a:rPr lang="en-US" sz="1000" dirty="0"/>
                        <a:t>;			</a:t>
                      </a:r>
                    </a:p>
                    <a:p>
                      <a:r>
                        <a:rPr lang="en-US" sz="1000" dirty="0"/>
                        <a:t>				state  </a:t>
                      </a:r>
                      <a:r>
                        <a:rPr lang="en-US" sz="1000" dirty="0">
                          <a:solidFill>
                            <a:srgbClr val="7030A0"/>
                          </a:solidFill>
                        </a:rPr>
                        <a:t>&lt;= STATE_IDLE</a:t>
                      </a:r>
                      <a:r>
                        <a:rPr lang="en-US" sz="1000" dirty="0"/>
                        <a:t>;</a:t>
                      </a:r>
                    </a:p>
                    <a:p>
                      <a:r>
                        <a:rPr lang="en-US" sz="1000" dirty="0"/>
                        <a:t>			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  <a:r>
                        <a:rPr lang="en-US" sz="1000" dirty="0"/>
                        <a:t>		</a:t>
                      </a:r>
                    </a:p>
                    <a:p>
                      <a:r>
                        <a:rPr lang="en-US" sz="1000" dirty="0"/>
                        <a:t>	</a:t>
                      </a:r>
                      <a:r>
                        <a:rPr lang="en-US" sz="1000" dirty="0" err="1">
                          <a:solidFill>
                            <a:schemeClr val="accent2"/>
                          </a:solidFill>
                        </a:rPr>
                        <a:t>endcase</a:t>
                      </a:r>
                      <a:endParaRPr lang="en-US" sz="1000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3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7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17A6-1775-459A-88C4-4E1125A3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132"/>
          </a:xfrm>
        </p:spPr>
        <p:txBody>
          <a:bodyPr/>
          <a:lstStyle/>
          <a:p>
            <a:r>
              <a:rPr lang="en-US" dirty="0"/>
              <a:t>Testing using C++ (</a:t>
            </a:r>
            <a:r>
              <a:rPr lang="en-US" dirty="0" err="1"/>
              <a:t>Verilator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F593D-AFE0-4D73-8F7C-CB5C4BD1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31" y="1491732"/>
            <a:ext cx="5343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0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BA92-3373-4D88-958E-32C29C62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verilator</a:t>
            </a:r>
            <a:r>
              <a:rPr lang="en-US" dirty="0"/>
              <a:t> and building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D965-3525-4269-9F4C-88F21EF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656402"/>
          </a:xfrm>
        </p:spPr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-Wall --cc </a:t>
            </a:r>
            <a:r>
              <a:rPr lang="en-US" dirty="0" err="1"/>
              <a:t>enigma.vlt</a:t>
            </a:r>
            <a:r>
              <a:rPr lang="en-US" dirty="0"/>
              <a:t> </a:t>
            </a:r>
            <a:r>
              <a:rPr lang="en-US" dirty="0" err="1"/>
              <a:t>state_machine.v</a:t>
            </a:r>
            <a:r>
              <a:rPr lang="en-US" dirty="0"/>
              <a:t> </a:t>
            </a:r>
            <a:r>
              <a:rPr lang="en-US" dirty="0" err="1"/>
              <a:t>encode.v</a:t>
            </a:r>
            <a:r>
              <a:rPr lang="en-US" dirty="0"/>
              <a:t> </a:t>
            </a:r>
            <a:r>
              <a:rPr lang="en-US" dirty="0" err="1"/>
              <a:t>rotor.v</a:t>
            </a:r>
            <a:r>
              <a:rPr lang="en-US" dirty="0"/>
              <a:t> 		</a:t>
            </a:r>
            <a:r>
              <a:rPr lang="en-US" dirty="0" err="1"/>
              <a:t>encodeASCII.v</a:t>
            </a:r>
            <a:r>
              <a:rPr lang="en-US" dirty="0"/>
              <a:t> </a:t>
            </a:r>
            <a:r>
              <a:rPr lang="en-US" dirty="0" err="1"/>
              <a:t>decodeASCII.v</a:t>
            </a:r>
            <a:r>
              <a:rPr lang="en-US" dirty="0"/>
              <a:t> </a:t>
            </a:r>
            <a:r>
              <a:rPr lang="en-US" dirty="0" err="1"/>
              <a:t>rotorEncode.v</a:t>
            </a:r>
            <a:r>
              <a:rPr lang="en-US" dirty="0"/>
              <a:t> </a:t>
            </a:r>
            <a:r>
              <a:rPr lang="en-US" dirty="0" err="1"/>
              <a:t>reflectorEncode.v</a:t>
            </a:r>
            <a:r>
              <a:rPr lang="en-US" dirty="0"/>
              <a:t> 	</a:t>
            </a:r>
            <a:r>
              <a:rPr lang="en-US" dirty="0" err="1"/>
              <a:t>plugboardEncode.v</a:t>
            </a:r>
            <a:r>
              <a:rPr lang="en-US" dirty="0"/>
              <a:t> </a:t>
            </a:r>
            <a:r>
              <a:rPr lang="en-US" dirty="0" err="1"/>
              <a:t>checkKnockpoints.v</a:t>
            </a:r>
            <a:r>
              <a:rPr lang="en-US" dirty="0"/>
              <a:t> --exe main.cpp</a:t>
            </a:r>
          </a:p>
          <a:p>
            <a:r>
              <a:rPr lang="en-US" dirty="0"/>
              <a:t>make -C </a:t>
            </a:r>
            <a:r>
              <a:rPr lang="en-US" dirty="0" err="1"/>
              <a:t>obj_dir</a:t>
            </a:r>
            <a:r>
              <a:rPr lang="en-US" dirty="0"/>
              <a:t> -j -f Venigma.mk </a:t>
            </a:r>
            <a:r>
              <a:rPr lang="en-US" dirty="0" err="1"/>
              <a:t>Venigma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0277F-A20E-4EF4-8D8C-A0CFCC70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83" y="3172239"/>
            <a:ext cx="2276475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5824C-5AF7-44CC-A550-48904F54AD4E}"/>
              </a:ext>
            </a:extLst>
          </p:cNvPr>
          <p:cNvSpPr txBox="1"/>
          <p:nvPr/>
        </p:nvSpPr>
        <p:spPr>
          <a:xfrm>
            <a:off x="3273287" y="4744278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or test running : </a:t>
            </a:r>
          </a:p>
        </p:txBody>
      </p:sp>
    </p:spTree>
    <p:extLst>
      <p:ext uri="{BB962C8B-B14F-4D97-AF65-F5344CB8AC3E}">
        <p14:creationId xmlns:p14="http://schemas.microsoft.com/office/powerpoint/2010/main" val="34611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DD9A-0333-4788-AE94-78A1CBA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95C655-C0D8-4FC5-B571-427EDD95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97071"/>
              </p:ext>
            </p:extLst>
          </p:nvPr>
        </p:nvGraphicFramePr>
        <p:xfrm>
          <a:off x="677334" y="1676011"/>
          <a:ext cx="81280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140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### Main FPGA Clock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i_Clk</a:t>
                      </a:r>
                      <a:r>
                        <a:rPr lang="en-US" sz="1000" dirty="0"/>
                        <a:t> 15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### LED Pins: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o_LED_1 56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o_LED_2 57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o_LED_3 59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o_LED_4 60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### 7 Segment Outputs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o_Segment1_A 3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o_Segment1_B 4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o_Segment1_C 93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o_Segment1_D 91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o_Segment1_E 90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o_Segment1_F 1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o_Segment1_G 2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o_Segment2_A 100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o_Segment2_B 99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o_Segment2_C 97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o_Segment2_D 95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o_Segment2_E 94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o_Segment2_F 8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o_Segment2_G 96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## UART Outputs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i_UART_RX</a:t>
                      </a:r>
                      <a:r>
                        <a:rPr lang="en-US" sz="1000" dirty="0"/>
                        <a:t> 73</a:t>
                      </a:r>
                    </a:p>
                    <a:p>
                      <a:r>
                        <a:rPr lang="en-US" sz="1000" dirty="0" err="1"/>
                        <a:t>set_io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o_UART_TX</a:t>
                      </a:r>
                      <a:r>
                        <a:rPr lang="en-US" sz="1000" dirty="0"/>
                        <a:t> 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0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161-F083-4F84-B2F3-4BD19FEF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for Go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A416-B245-4077-9A4C-9CC1779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yosys</a:t>
            </a:r>
            <a:r>
              <a:rPr lang="en-US" dirty="0"/>
              <a:t> -q -p "synth_ice40 -abc2 -</a:t>
            </a:r>
            <a:r>
              <a:rPr lang="en-US" dirty="0" err="1"/>
              <a:t>nocarry</a:t>
            </a:r>
            <a:r>
              <a:rPr lang="en-US" dirty="0"/>
              <a:t> -top </a:t>
            </a:r>
            <a:r>
              <a:rPr lang="en-US" dirty="0" err="1"/>
              <a:t>enigma_top</a:t>
            </a:r>
            <a:r>
              <a:rPr lang="en-US" dirty="0"/>
              <a:t> -</a:t>
            </a:r>
            <a:r>
              <a:rPr lang="en-US" dirty="0" err="1"/>
              <a:t>blif</a:t>
            </a:r>
            <a:r>
              <a:rPr lang="en-US" dirty="0"/>
              <a:t> </a:t>
            </a:r>
            <a:r>
              <a:rPr lang="en-US" dirty="0" err="1"/>
              <a:t>enigma.blif</a:t>
            </a:r>
            <a:r>
              <a:rPr lang="en-US" dirty="0"/>
              <a:t>" </a:t>
            </a:r>
            <a:r>
              <a:rPr lang="en-US" dirty="0" err="1"/>
              <a:t>enigma_top.v</a:t>
            </a:r>
            <a:r>
              <a:rPr lang="en-US" dirty="0"/>
              <a:t> </a:t>
            </a:r>
            <a:r>
              <a:rPr lang="en-US" dirty="0" err="1"/>
              <a:t>state_machine.v</a:t>
            </a:r>
            <a:r>
              <a:rPr lang="en-US" dirty="0"/>
              <a:t> </a:t>
            </a:r>
            <a:r>
              <a:rPr lang="en-US" dirty="0" err="1"/>
              <a:t>encode.v</a:t>
            </a:r>
            <a:r>
              <a:rPr lang="en-US" dirty="0"/>
              <a:t> </a:t>
            </a:r>
            <a:r>
              <a:rPr lang="en-US" dirty="0" err="1"/>
              <a:t>rotor.v</a:t>
            </a:r>
            <a:r>
              <a:rPr lang="en-US" dirty="0"/>
              <a:t> </a:t>
            </a:r>
            <a:r>
              <a:rPr lang="en-US" dirty="0" err="1"/>
              <a:t>encodeASCII.v</a:t>
            </a:r>
            <a:r>
              <a:rPr lang="en-US" dirty="0"/>
              <a:t> </a:t>
            </a:r>
            <a:r>
              <a:rPr lang="en-US" dirty="0" err="1"/>
              <a:t>decodeASCII.v</a:t>
            </a:r>
            <a:r>
              <a:rPr lang="en-US" dirty="0"/>
              <a:t> </a:t>
            </a:r>
            <a:r>
              <a:rPr lang="en-US" dirty="0" err="1"/>
              <a:t>rotorEncode.v</a:t>
            </a:r>
            <a:r>
              <a:rPr lang="en-US" dirty="0"/>
              <a:t> </a:t>
            </a:r>
            <a:r>
              <a:rPr lang="en-US" dirty="0" err="1"/>
              <a:t>reflectorEncode.v</a:t>
            </a:r>
            <a:r>
              <a:rPr lang="en-US" dirty="0"/>
              <a:t> </a:t>
            </a:r>
            <a:r>
              <a:rPr lang="en-US" dirty="0" err="1"/>
              <a:t>plugboardEncode.v</a:t>
            </a:r>
            <a:r>
              <a:rPr lang="en-US" dirty="0"/>
              <a:t> </a:t>
            </a:r>
            <a:r>
              <a:rPr lang="en-US" dirty="0" err="1"/>
              <a:t>checkKnockpoints.v</a:t>
            </a:r>
            <a:r>
              <a:rPr lang="en-US" dirty="0"/>
              <a:t> hex_to_7seg.v </a:t>
            </a:r>
            <a:r>
              <a:rPr lang="en-US" dirty="0" err="1"/>
              <a:t>uart_tx.v</a:t>
            </a:r>
            <a:r>
              <a:rPr lang="en-US" dirty="0"/>
              <a:t> </a:t>
            </a:r>
            <a:r>
              <a:rPr lang="en-US" dirty="0" err="1"/>
              <a:t>uart_rx.v</a:t>
            </a:r>
            <a:r>
              <a:rPr lang="en-US" dirty="0"/>
              <a:t>  </a:t>
            </a:r>
          </a:p>
          <a:p>
            <a:r>
              <a:rPr lang="en-US" dirty="0" err="1"/>
              <a:t>arachne-pnr</a:t>
            </a:r>
            <a:r>
              <a:rPr lang="en-US" dirty="0"/>
              <a:t> -d 1k -P vq100 -p </a:t>
            </a:r>
            <a:r>
              <a:rPr lang="en-US" dirty="0" err="1"/>
              <a:t>Go_Board_Constraints.pcf</a:t>
            </a:r>
            <a:r>
              <a:rPr lang="en-US" dirty="0"/>
              <a:t> </a:t>
            </a:r>
            <a:r>
              <a:rPr lang="en-US" dirty="0" err="1"/>
              <a:t>enigma.blif</a:t>
            </a:r>
            <a:r>
              <a:rPr lang="en-US" dirty="0"/>
              <a:t> -o enigma.txt</a:t>
            </a:r>
          </a:p>
          <a:p>
            <a:r>
              <a:rPr lang="en-US" dirty="0"/>
              <a:t>icepack enigma.txt </a:t>
            </a:r>
            <a:r>
              <a:rPr lang="en-US" dirty="0" err="1"/>
              <a:t>enigma.bin</a:t>
            </a:r>
            <a:endParaRPr lang="en-US" dirty="0"/>
          </a:p>
          <a:p>
            <a:r>
              <a:rPr lang="en-US" dirty="0" err="1"/>
              <a:t>icetime</a:t>
            </a:r>
            <a:r>
              <a:rPr lang="en-US" dirty="0"/>
              <a:t> -d hx1k -P vq100 enigma.txt</a:t>
            </a:r>
          </a:p>
          <a:p>
            <a:r>
              <a:rPr lang="en-US" dirty="0" err="1"/>
              <a:t>iceprog</a:t>
            </a:r>
            <a:r>
              <a:rPr lang="en-US" dirty="0"/>
              <a:t> </a:t>
            </a:r>
            <a:r>
              <a:rPr lang="en-US" dirty="0" err="1"/>
              <a:t>enigma.bin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26A5-35D4-4F59-80DC-AAD80E75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E7C37-6088-4F7F-851F-5FCB84F54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34" y="2657782"/>
            <a:ext cx="2886075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81C48-FBFB-46F6-A90C-1CF32EFB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10" y="2076255"/>
            <a:ext cx="5305425" cy="45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68D8C-30B2-434E-A614-C5BAC608F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80" y="5044343"/>
            <a:ext cx="1724025" cy="790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6EC1D-DBDC-45E7-AD50-5F7019C387AF}"/>
              </a:ext>
            </a:extLst>
          </p:cNvPr>
          <p:cNvSpPr txBox="1"/>
          <p:nvPr/>
        </p:nvSpPr>
        <p:spPr>
          <a:xfrm>
            <a:off x="644580" y="1929361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on terminal original text</a:t>
            </a:r>
          </a:p>
          <a:p>
            <a:r>
              <a:rPr lang="en-US" dirty="0"/>
              <a:t>and we get encoded text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DE16B-98B6-46CB-B094-3A798BB9F78E}"/>
              </a:ext>
            </a:extLst>
          </p:cNvPr>
          <p:cNvSpPr txBox="1"/>
          <p:nvPr/>
        </p:nvSpPr>
        <p:spPr>
          <a:xfrm>
            <a:off x="616971" y="3895453"/>
            <a:ext cx="3844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Pressing ESC and resetting terminal</a:t>
            </a:r>
          </a:p>
          <a:p>
            <a:r>
              <a:rPr lang="en-US" dirty="0"/>
              <a:t>Typing encoded text now, and we</a:t>
            </a:r>
          </a:p>
          <a:p>
            <a:r>
              <a:rPr lang="en-US" dirty="0"/>
              <a:t>get decoded text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0EE0B-89CD-4D5D-891C-B41B1409DD45}"/>
              </a:ext>
            </a:extLst>
          </p:cNvPr>
          <p:cNvSpPr txBox="1"/>
          <p:nvPr/>
        </p:nvSpPr>
        <p:spPr>
          <a:xfrm>
            <a:off x="4871291" y="1356996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Doing check with same message to </a:t>
            </a:r>
          </a:p>
          <a:p>
            <a:r>
              <a:rPr lang="en-US" dirty="0"/>
              <a:t>see if we did a good job</a:t>
            </a:r>
          </a:p>
        </p:txBody>
      </p:sp>
    </p:spTree>
    <p:extLst>
      <p:ext uri="{BB962C8B-B14F-4D97-AF65-F5344CB8AC3E}">
        <p14:creationId xmlns:p14="http://schemas.microsoft.com/office/powerpoint/2010/main" val="16335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7C7-C869-4623-8C7C-C32C4295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F641-F206-4A01-B41D-7EDA7466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15" y="1425040"/>
            <a:ext cx="5418222" cy="50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EAF0-9EF1-49F9-9586-B3FB5A3A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642" y="2547457"/>
            <a:ext cx="5404684" cy="1320800"/>
          </a:xfrm>
        </p:spPr>
        <p:txBody>
          <a:bodyPr>
            <a:normAutofit/>
          </a:bodyPr>
          <a:lstStyle/>
          <a:p>
            <a:r>
              <a:rPr lang="en-US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0224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791F-E932-4D8A-909D-D4BC149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02E1-8BA5-4073-B207-3EA1A6CD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source </a:t>
            </a:r>
            <a:r>
              <a:rPr lang="en-US" dirty="0">
                <a:hlinkClick r:id="rId2"/>
              </a:rPr>
              <a:t>https://github.com/mmicko/enigmaFPGA</a:t>
            </a:r>
            <a:endParaRPr lang="en-US" dirty="0"/>
          </a:p>
          <a:p>
            <a:r>
              <a:rPr lang="en-US" dirty="0" err="1"/>
              <a:t>nandland</a:t>
            </a:r>
            <a:r>
              <a:rPr lang="en-US" dirty="0"/>
              <a:t> channel on YouTube with tutorials</a:t>
            </a:r>
          </a:p>
          <a:p>
            <a:r>
              <a:rPr lang="en-US" dirty="0">
                <a:hlinkClick r:id="rId3"/>
              </a:rPr>
              <a:t>https://www.nandland.com/</a:t>
            </a:r>
            <a:r>
              <a:rPr lang="en-US" dirty="0"/>
              <a:t> to order Go Board</a:t>
            </a:r>
          </a:p>
          <a:p>
            <a:pPr marL="0" indent="0">
              <a:buNone/>
            </a:pPr>
            <a:r>
              <a:rPr lang="en-US" dirty="0"/>
              <a:t>	 ( code ENIGMA for 10% off till end of September)</a:t>
            </a:r>
          </a:p>
          <a:p>
            <a:r>
              <a:rPr lang="en-US" dirty="0">
                <a:hlinkClick r:id="rId4"/>
              </a:rPr>
              <a:t>http://www.fpga4student.com/</a:t>
            </a:r>
            <a:r>
              <a:rPr lang="en-US" dirty="0"/>
              <a:t> for more </a:t>
            </a:r>
            <a:r>
              <a:rPr lang="en-US"/>
              <a:t>nice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1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BD38-15A4-4888-8D8B-8296437D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3CD50-D909-4C80-A12C-4E3B780B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" y="1409698"/>
            <a:ext cx="5612216" cy="42135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693AB-5DFD-4728-AC6B-2FCB4069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350" y="4166767"/>
            <a:ext cx="3295650" cy="1371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6F1EA-CABE-4E06-BCBE-A1FA5111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1068553"/>
            <a:ext cx="452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178C9-ECDA-465F-A136-AE58B88F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156034"/>
            <a:ext cx="4762500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AB1E7-6E82-4A72-B108-0C1408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EBC6-FAFE-411B-83E7-F61456D2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Programmable Gate Array</a:t>
            </a:r>
          </a:p>
          <a:p>
            <a:r>
              <a:rPr lang="en-US" dirty="0"/>
              <a:t>LUT – Look-Up Tables</a:t>
            </a:r>
          </a:p>
          <a:p>
            <a:r>
              <a:rPr lang="en-US" dirty="0"/>
              <a:t>Clock Tree</a:t>
            </a:r>
          </a:p>
          <a:p>
            <a:r>
              <a:rPr lang="en-US" dirty="0"/>
              <a:t>I/O Blocks</a:t>
            </a:r>
          </a:p>
          <a:p>
            <a:r>
              <a:rPr lang="en-US" dirty="0"/>
              <a:t>Dedicated RAM</a:t>
            </a:r>
          </a:p>
          <a:p>
            <a:r>
              <a:rPr lang="en-US" dirty="0"/>
              <a:t>Vendors : Xilinx, Altera/Intel,</a:t>
            </a:r>
          </a:p>
          <a:p>
            <a:pPr marL="0" indent="0">
              <a:buNone/>
            </a:pPr>
            <a:r>
              <a:rPr lang="en-US" dirty="0"/>
              <a:t>	 Lattice, </a:t>
            </a:r>
            <a:r>
              <a:rPr lang="en-US" dirty="0" err="1"/>
              <a:t>Microsemi</a:t>
            </a:r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A09D-BF99-43B1-8978-F956B8D7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FPGA is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2C15-112C-4A81-96D0-E14535CA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Prototyping</a:t>
            </a:r>
          </a:p>
          <a:p>
            <a:r>
              <a:rPr lang="en-US" dirty="0"/>
              <a:t>Small series commercial products</a:t>
            </a:r>
          </a:p>
          <a:p>
            <a:r>
              <a:rPr lang="en-US" dirty="0"/>
              <a:t>Where ever power consumption is critical and no budget for ASIC</a:t>
            </a:r>
          </a:p>
          <a:p>
            <a:r>
              <a:rPr lang="en-US" dirty="0"/>
              <a:t>Implementing security algorithms</a:t>
            </a:r>
          </a:p>
          <a:p>
            <a:r>
              <a:rPr lang="en-US" dirty="0"/>
              <a:t>Fast network packet analysis</a:t>
            </a:r>
          </a:p>
          <a:p>
            <a:r>
              <a:rPr lang="en-US" dirty="0"/>
              <a:t>Many,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D6AC-5559-4D48-BDCF-1EF8015F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9E2B-D2A4-4553-B303-5AED1280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2621"/>
            <a:ext cx="8596668" cy="3880773"/>
          </a:xfrm>
        </p:spPr>
        <p:txBody>
          <a:bodyPr/>
          <a:lstStyle/>
          <a:p>
            <a:r>
              <a:rPr lang="en-US" dirty="0"/>
              <a:t>Analysis  : parsing and validation of HDL (Verilog, VHDL … )</a:t>
            </a:r>
          </a:p>
          <a:p>
            <a:r>
              <a:rPr lang="en-US" dirty="0"/>
              <a:t>Synthesis : HDL or schematics -&gt; netlist </a:t>
            </a:r>
          </a:p>
          <a:p>
            <a:r>
              <a:rPr lang="en-US" dirty="0"/>
              <a:t>Place-and-route : netlist -&gt; specific FPGA technology</a:t>
            </a:r>
          </a:p>
          <a:p>
            <a:r>
              <a:rPr lang="en-US" dirty="0"/>
              <a:t>Assembler :  specific FPGA technology -&gt; bitstream </a:t>
            </a:r>
          </a:p>
          <a:p>
            <a:r>
              <a:rPr lang="en-US" dirty="0"/>
              <a:t>Timing Analysis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AA0-6014-4A3B-B436-A1183A68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6389-BA59-4304-A8ED-D3534EC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Yosys</a:t>
            </a:r>
            <a:r>
              <a:rPr lang="en-US" dirty="0"/>
              <a:t> - Verilog synthesis tool by Clifford Wolf</a:t>
            </a:r>
          </a:p>
          <a:p>
            <a:r>
              <a:rPr lang="en-US" dirty="0"/>
              <a:t>Arachne </a:t>
            </a:r>
            <a:r>
              <a:rPr lang="en-US" dirty="0" err="1"/>
              <a:t>PnR</a:t>
            </a:r>
            <a:r>
              <a:rPr lang="en-US" dirty="0"/>
              <a:t> - Place and route tool by Cotton Seed</a:t>
            </a:r>
          </a:p>
          <a:p>
            <a:r>
              <a:rPr lang="en-US" dirty="0"/>
              <a:t>Project </a:t>
            </a:r>
            <a:r>
              <a:rPr lang="en-US" dirty="0" err="1"/>
              <a:t>IceStorm</a:t>
            </a:r>
            <a:r>
              <a:rPr lang="en-US" dirty="0"/>
              <a:t> – Assembler tool  by Clifford Wolf and Mathias </a:t>
            </a:r>
            <a:r>
              <a:rPr lang="en-US" dirty="0" err="1"/>
              <a:t>Lasser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Lattice iCE40 FPGA only</a:t>
            </a:r>
          </a:p>
          <a:p>
            <a:endParaRPr lang="en-US" dirty="0"/>
          </a:p>
          <a:p>
            <a:r>
              <a:rPr lang="en-US" dirty="0"/>
              <a:t>Icarus Verilog by Stephen Williams</a:t>
            </a:r>
          </a:p>
          <a:p>
            <a:r>
              <a:rPr lang="en-US" dirty="0" err="1"/>
              <a:t>Verilator</a:t>
            </a:r>
            <a:r>
              <a:rPr lang="en-US" dirty="0"/>
              <a:t> by Wilson Snyder with Duane </a:t>
            </a:r>
            <a:r>
              <a:rPr lang="en-US" dirty="0" err="1"/>
              <a:t>Galbi</a:t>
            </a:r>
            <a:r>
              <a:rPr lang="en-US" dirty="0"/>
              <a:t> and Paul Wasson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916B-D2AE-4E2E-A3AF-76168BC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9" y="585537"/>
            <a:ext cx="8541262" cy="983381"/>
          </a:xfrm>
        </p:spPr>
        <p:txBody>
          <a:bodyPr/>
          <a:lstStyle/>
          <a:p>
            <a:r>
              <a:rPr lang="en-US" dirty="0"/>
              <a:t>The Go Board by Russell Merrick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6CDE7-0FAA-4926-999B-BE0AEBBA9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250" y="2322889"/>
            <a:ext cx="5603749" cy="3320221"/>
          </a:xfrm>
        </p:spPr>
      </p:pic>
    </p:spTree>
    <p:extLst>
      <p:ext uri="{BB962C8B-B14F-4D97-AF65-F5344CB8AC3E}">
        <p14:creationId xmlns:p14="http://schemas.microsoft.com/office/powerpoint/2010/main" val="4250806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2115</Words>
  <Application>Microsoft Office PowerPoint</Application>
  <PresentationFormat>Widescreen</PresentationFormat>
  <Paragraphs>427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Trebuchet MS</vt:lpstr>
      <vt:lpstr>Wingdings 3</vt:lpstr>
      <vt:lpstr>Facet</vt:lpstr>
      <vt:lpstr>FPGA for Software Developers</vt:lpstr>
      <vt:lpstr>Scenario</vt:lpstr>
      <vt:lpstr>Boolean logic </vt:lpstr>
      <vt:lpstr>D Flip-Flop</vt:lpstr>
      <vt:lpstr>What is FPGA ?</vt:lpstr>
      <vt:lpstr>Where FPGA is used ?</vt:lpstr>
      <vt:lpstr>Process of development</vt:lpstr>
      <vt:lpstr>Open Source Tools</vt:lpstr>
      <vt:lpstr>The Go Board by Russell Merrick</vt:lpstr>
      <vt:lpstr>Enigma Machine</vt:lpstr>
      <vt:lpstr>How Enigma works ?</vt:lpstr>
      <vt:lpstr>Enigma settings</vt:lpstr>
      <vt:lpstr>Planning</vt:lpstr>
      <vt:lpstr>Architecture</vt:lpstr>
      <vt:lpstr>Encode section</vt:lpstr>
      <vt:lpstr>State machine</vt:lpstr>
      <vt:lpstr>Verilog introduction</vt:lpstr>
      <vt:lpstr>Complex combinational logic</vt:lpstr>
      <vt:lpstr>Memory</vt:lpstr>
      <vt:lpstr>Using registers, and clocked changes</vt:lpstr>
      <vt:lpstr>Sequential logic and instantiation </vt:lpstr>
      <vt:lpstr>Test bench </vt:lpstr>
      <vt:lpstr>Running tests </vt:lpstr>
      <vt:lpstr>State machine</vt:lpstr>
      <vt:lpstr>Testing using C++ (Verilator)</vt:lpstr>
      <vt:lpstr>Running verilator and building test</vt:lpstr>
      <vt:lpstr>Constraints file</vt:lpstr>
      <vt:lpstr>Compile for Go Board</vt:lpstr>
      <vt:lpstr>Running example</vt:lpstr>
      <vt:lpstr>Live demo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for Software Developers</dc:title>
  <dc:creator>Miodrag Milanovic</dc:creator>
  <cp:lastModifiedBy>Miodrag Milanovic</cp:lastModifiedBy>
  <cp:revision>2</cp:revision>
  <dcterms:created xsi:type="dcterms:W3CDTF">2017-09-03T08:08:41Z</dcterms:created>
  <dcterms:modified xsi:type="dcterms:W3CDTF">2017-09-16T10:11:34Z</dcterms:modified>
</cp:coreProperties>
</file>