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6" r:id="rId5"/>
    <p:sldId id="267" r:id="rId6"/>
    <p:sldId id="278" r:id="rId7"/>
    <p:sldId id="310" r:id="rId8"/>
    <p:sldId id="311" r:id="rId9"/>
    <p:sldId id="312" r:id="rId10"/>
    <p:sldId id="313" r:id="rId11"/>
    <p:sldId id="272" r:id="rId12"/>
    <p:sldId id="283" r:id="rId13"/>
    <p:sldId id="299" r:id="rId14"/>
    <p:sldId id="285" r:id="rId15"/>
    <p:sldId id="274" r:id="rId16"/>
    <p:sldId id="305" r:id="rId17"/>
    <p:sldId id="287" r:id="rId18"/>
    <p:sldId id="276" r:id="rId19"/>
    <p:sldId id="297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B42"/>
    <a:srgbClr val="015672"/>
    <a:srgbClr val="02918B"/>
    <a:srgbClr val="F47349"/>
    <a:srgbClr val="00AF50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62" y="102"/>
      </p:cViewPr>
      <p:guideLst>
        <p:guide orient="horz" pos="2237"/>
        <p:guide pos="3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681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microsoft.com/office/2007/relationships/hdphoto" Target="../media/image8.wdp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microsoft.com/office/2007/relationships/hdphoto" Target="../media/image10.wdp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3046376" y="105361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" name="原创设计师QQ5858324           _7"/>
          <p:cNvGrpSpPr/>
          <p:nvPr/>
        </p:nvGrpSpPr>
        <p:grpSpPr>
          <a:xfrm rot="5400000">
            <a:off x="3284027" y="1097911"/>
            <a:ext cx="1164734" cy="1314166"/>
            <a:chOff x="4468733" y="2771468"/>
            <a:chExt cx="1487127" cy="1677919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5"/>
          <p:cNvSpPr/>
          <p:nvPr/>
        </p:nvSpPr>
        <p:spPr bwMode="auto">
          <a:xfrm rot="10800000">
            <a:off x="4533185" y="1521534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9" name="原创设计师QQ5858324           _7"/>
          <p:cNvGrpSpPr/>
          <p:nvPr/>
        </p:nvGrpSpPr>
        <p:grpSpPr>
          <a:xfrm rot="5400000">
            <a:off x="4780030" y="1590200"/>
            <a:ext cx="1147560" cy="1294788"/>
            <a:chOff x="4468733" y="2771468"/>
            <a:chExt cx="1487127" cy="1677919"/>
          </a:xfrm>
        </p:grpSpPr>
        <p:sp>
          <p:nvSpPr>
            <p:cNvPr id="10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rot="10800000">
            <a:off x="5941198" y="964717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6178849" y="1009012"/>
            <a:ext cx="1164734" cy="1314166"/>
            <a:chOff x="4468733" y="2771468"/>
            <a:chExt cx="1487127" cy="1677919"/>
          </a:xfrm>
        </p:grpSpPr>
        <p:sp>
          <p:nvSpPr>
            <p:cNvPr id="1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1" name="Freeform 5"/>
          <p:cNvSpPr/>
          <p:nvPr/>
        </p:nvSpPr>
        <p:spPr bwMode="auto">
          <a:xfrm rot="10800000">
            <a:off x="7470741" y="1333241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2" name="原创设计师QQ5858324          _7"/>
          <p:cNvGrpSpPr/>
          <p:nvPr/>
        </p:nvGrpSpPr>
        <p:grpSpPr>
          <a:xfrm rot="5400000">
            <a:off x="7717586" y="1401907"/>
            <a:ext cx="1147560" cy="1294788"/>
            <a:chOff x="4468733" y="2771468"/>
            <a:chExt cx="1487127" cy="1677919"/>
          </a:xfrm>
        </p:grpSpPr>
        <p:sp>
          <p:nvSpPr>
            <p:cNvPr id="2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2" name="原创设计师QQ5858324           _1"/>
          <p:cNvSpPr/>
          <p:nvPr>
            <p:custDataLst>
              <p:tags r:id="rId1"/>
            </p:custDataLst>
          </p:nvPr>
        </p:nvSpPr>
        <p:spPr>
          <a:xfrm>
            <a:off x="8973648" y="2412450"/>
            <a:ext cx="263958" cy="263958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原创设计师QQ5858324           _2"/>
          <p:cNvSpPr/>
          <p:nvPr>
            <p:custDataLst>
              <p:tags r:id="rId2"/>
            </p:custDataLst>
          </p:nvPr>
        </p:nvSpPr>
        <p:spPr>
          <a:xfrm>
            <a:off x="7278523" y="240838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原创设计师QQ5858324           _3"/>
          <p:cNvSpPr/>
          <p:nvPr>
            <p:custDataLst>
              <p:tags r:id="rId3"/>
            </p:custDataLst>
          </p:nvPr>
        </p:nvSpPr>
        <p:spPr>
          <a:xfrm>
            <a:off x="5808007" y="1108379"/>
            <a:ext cx="207940" cy="207940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原创设计师QQ5858324           _4"/>
          <p:cNvSpPr/>
          <p:nvPr>
            <p:custDataLst>
              <p:tags r:id="rId4"/>
            </p:custDataLst>
          </p:nvPr>
        </p:nvSpPr>
        <p:spPr>
          <a:xfrm>
            <a:off x="8039045" y="1045167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原创设计师QQ5858324           _5"/>
          <p:cNvSpPr/>
          <p:nvPr>
            <p:custDataLst>
              <p:tags r:id="rId5"/>
            </p:custDataLst>
          </p:nvPr>
        </p:nvSpPr>
        <p:spPr>
          <a:xfrm>
            <a:off x="6036971" y="2569394"/>
            <a:ext cx="219394" cy="219394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原创设计师QQ5858324           _6"/>
          <p:cNvSpPr/>
          <p:nvPr>
            <p:custDataLst>
              <p:tags r:id="rId6"/>
            </p:custDataLst>
          </p:nvPr>
        </p:nvSpPr>
        <p:spPr>
          <a:xfrm>
            <a:off x="4587428" y="126077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原创设计师QQ5858324           _7"/>
          <p:cNvSpPr/>
          <p:nvPr>
            <p:custDataLst>
              <p:tags r:id="rId7"/>
            </p:custDataLst>
          </p:nvPr>
        </p:nvSpPr>
        <p:spPr>
          <a:xfrm>
            <a:off x="4380414" y="256290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原创设计师QQ5858324         _8"/>
          <p:cNvSpPr/>
          <p:nvPr>
            <p:custDataLst>
              <p:tags r:id="rId8"/>
            </p:custDataLst>
          </p:nvPr>
        </p:nvSpPr>
        <p:spPr>
          <a:xfrm>
            <a:off x="2907833" y="1147509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42"/>
          <p:cNvSpPr txBox="1"/>
          <p:nvPr/>
        </p:nvSpPr>
        <p:spPr>
          <a:xfrm>
            <a:off x="3558420" y="1258917"/>
            <a:ext cx="637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2"/>
          <p:cNvSpPr txBox="1"/>
          <p:nvPr/>
        </p:nvSpPr>
        <p:spPr>
          <a:xfrm>
            <a:off x="5047974" y="1756609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6420855" y="1198764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1488" y="1601018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原创设计师QQ5858324           _16"/>
          <p:cNvSpPr txBox="1">
            <a:spLocks noChangeArrowheads="1"/>
          </p:cNvSpPr>
          <p:nvPr/>
        </p:nvSpPr>
        <p:spPr bwMode="auto">
          <a:xfrm>
            <a:off x="2795193" y="5616634"/>
            <a:ext cx="6586262" cy="24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汇报人：牟青云  部门：产品创新事业部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05.16 - 08.16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原创设计师QQ598969553          _14"/>
          <p:cNvSpPr txBox="1">
            <a:spLocks noChangeArrowheads="1"/>
          </p:cNvSpPr>
          <p:nvPr/>
        </p:nvSpPr>
        <p:spPr bwMode="auto">
          <a:xfrm>
            <a:off x="1540836" y="3833198"/>
            <a:ext cx="9104586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000" b="1" dirty="0" smtClean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试用期转正答辩</a:t>
            </a:r>
            <a:endParaRPr lang="zh-CN" sz="6000" b="1" dirty="0">
              <a:solidFill>
                <a:srgbClr val="E44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原创设计师QQ598969553          _15"/>
          <p:cNvSpPr txBox="1">
            <a:spLocks noChangeArrowheads="1"/>
          </p:cNvSpPr>
          <p:nvPr/>
        </p:nvSpPr>
        <p:spPr bwMode="auto">
          <a:xfrm>
            <a:off x="2684780" y="4672949"/>
            <a:ext cx="6816700" cy="4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原创设计师QQ598969553          _16"/>
          <p:cNvSpPr txBox="1">
            <a:spLocks noChangeArrowheads="1"/>
          </p:cNvSpPr>
          <p:nvPr/>
        </p:nvSpPr>
        <p:spPr bwMode="auto">
          <a:xfrm>
            <a:off x="3315794" y="3301433"/>
            <a:ext cx="5554672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580" y="263525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07.01-07.10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44933" y="1746881"/>
            <a:ext cx="7781732" cy="405838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3438743" y="3020999"/>
            <a:ext cx="1655967" cy="1656566"/>
            <a:chOff x="2380844" y="2104214"/>
            <a:chExt cx="1242137" cy="1242137"/>
          </a:xfrm>
          <a:solidFill>
            <a:srgbClr val="F47349"/>
          </a:solidFill>
        </p:grpSpPr>
        <p:sp>
          <p:nvSpPr>
            <p:cNvPr id="23" name="椭圆 22"/>
            <p:cNvSpPr/>
            <p:nvPr/>
          </p:nvSpPr>
          <p:spPr>
            <a:xfrm>
              <a:off x="2380844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0821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10%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4266725" y="2468809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695850" y="2468808"/>
            <a:ext cx="570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507814" y="2468809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07815" y="2468808"/>
            <a:ext cx="3174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825231" y="4701571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695848" y="5205744"/>
            <a:ext cx="31293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8111264" y="4701572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8111264" y="5205745"/>
            <a:ext cx="570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9896" y="1917037"/>
            <a:ext cx="16141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机器学习概念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99896" y="2377241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优先学习了机器学习包括特征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/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标签，损失，回归与分类，神经网络等基础概念。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9896" y="4606225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Keras API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的实例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9896" y="5066429"/>
            <a:ext cx="2703659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学习了使用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Keras 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针对文本、图像做训练分类的实例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92147" y="1917037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TensorFlow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过程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792147" y="2377241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的基本使用流程，了解了训练的拟合尺度与原始数据的划分尺度。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68970" y="5066429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对分布式训练的基础策略，以及低阶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的基本概念。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679832" y="3020999"/>
            <a:ext cx="1655967" cy="1656566"/>
            <a:chOff x="3311782" y="2104214"/>
            <a:chExt cx="1242137" cy="1242137"/>
          </a:xfrm>
          <a:solidFill>
            <a:srgbClr val="02918B"/>
          </a:solidFill>
        </p:grpSpPr>
        <p:sp>
          <p:nvSpPr>
            <p:cNvPr id="42" name="椭圆 41"/>
            <p:cNvSpPr/>
            <p:nvPr/>
          </p:nvSpPr>
          <p:spPr>
            <a:xfrm>
              <a:off x="3311782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9988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15%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63808" y="3020999"/>
            <a:ext cx="1655967" cy="1656566"/>
            <a:chOff x="4274889" y="2104214"/>
            <a:chExt cx="1242137" cy="1242137"/>
          </a:xfrm>
          <a:solidFill>
            <a:srgbClr val="E44B42"/>
          </a:solidFill>
        </p:grpSpPr>
        <p:sp>
          <p:nvSpPr>
            <p:cNvPr id="45" name="椭圆 44"/>
            <p:cNvSpPr/>
            <p:nvPr/>
          </p:nvSpPr>
          <p:spPr>
            <a:xfrm>
              <a:off x="4274889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98439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20%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71783" y="3020999"/>
            <a:ext cx="1655967" cy="1656566"/>
            <a:chOff x="5255998" y="2104214"/>
            <a:chExt cx="1242137" cy="1242137"/>
          </a:xfrm>
          <a:solidFill>
            <a:srgbClr val="015672"/>
          </a:solidFill>
        </p:grpSpPr>
        <p:sp>
          <p:nvSpPr>
            <p:cNvPr id="48" name="椭圆 47"/>
            <p:cNvSpPr/>
            <p:nvPr/>
          </p:nvSpPr>
          <p:spPr>
            <a:xfrm>
              <a:off x="5255998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88173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rgbClr val="FFFFFF"/>
                  </a:solidFill>
                  <a:latin typeface="方正正中黑简体" pitchFamily="2" charset="-122"/>
                  <a:ea typeface="方正正中黑简体" pitchFamily="2" charset="-122"/>
                </a:rPr>
                <a:t>30%</a:t>
              </a:r>
              <a:endParaRPr lang="zh-CN" altLang="en-US" sz="2100" dirty="0">
                <a:solidFill>
                  <a:srgbClr val="FFFFFF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sp>
        <p:nvSpPr>
          <p:cNvPr id="2" name="TextBox 36"/>
          <p:cNvSpPr txBox="1"/>
          <p:nvPr/>
        </p:nvSpPr>
        <p:spPr>
          <a:xfrm>
            <a:off x="8792147" y="4677382"/>
            <a:ext cx="17284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策略与低阶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API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后续学习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264526" y="1873131"/>
            <a:ext cx="3920868" cy="3932135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/>
          </a:p>
        </p:txBody>
      </p:sp>
      <p:sp>
        <p:nvSpPr>
          <p:cNvPr id="23" name="Freeform 34"/>
          <p:cNvSpPr/>
          <p:nvPr/>
        </p:nvSpPr>
        <p:spPr bwMode="auto">
          <a:xfrm>
            <a:off x="4738802" y="2384413"/>
            <a:ext cx="1362315" cy="1372639"/>
          </a:xfrm>
          <a:custGeom>
            <a:avLst/>
            <a:gdLst>
              <a:gd name="T0" fmla="*/ 33 w 66"/>
              <a:gd name="T1" fmla="*/ 0 h 66"/>
              <a:gd name="T2" fmla="*/ 66 w 66"/>
              <a:gd name="T3" fmla="*/ 33 h 66"/>
              <a:gd name="T4" fmla="*/ 64 w 66"/>
              <a:gd name="T5" fmla="*/ 46 h 66"/>
              <a:gd name="T6" fmla="*/ 50 w 66"/>
              <a:gd name="T7" fmla="*/ 36 h 66"/>
              <a:gd name="T8" fmla="*/ 50 w 66"/>
              <a:gd name="T9" fmla="*/ 33 h 66"/>
              <a:gd name="T10" fmla="*/ 33 w 66"/>
              <a:gd name="T11" fmla="*/ 16 h 66"/>
              <a:gd name="T12" fmla="*/ 16 w 66"/>
              <a:gd name="T13" fmla="*/ 33 h 66"/>
              <a:gd name="T14" fmla="*/ 33 w 66"/>
              <a:gd name="T15" fmla="*/ 50 h 66"/>
              <a:gd name="T16" fmla="*/ 34 w 66"/>
              <a:gd name="T17" fmla="*/ 50 h 66"/>
              <a:gd name="T18" fmla="*/ 34 w 66"/>
              <a:gd name="T19" fmla="*/ 51 h 66"/>
              <a:gd name="T20" fmla="*/ 42 w 66"/>
              <a:gd name="T21" fmla="*/ 65 h 66"/>
              <a:gd name="T22" fmla="*/ 33 w 66"/>
              <a:gd name="T23" fmla="*/ 66 h 66"/>
              <a:gd name="T24" fmla="*/ 0 w 66"/>
              <a:gd name="T25" fmla="*/ 33 h 66"/>
              <a:gd name="T26" fmla="*/ 33 w 66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6">
                <a:moveTo>
                  <a:pt x="33" y="0"/>
                </a:moveTo>
                <a:cubicBezTo>
                  <a:pt x="51" y="0"/>
                  <a:pt x="66" y="15"/>
                  <a:pt x="66" y="33"/>
                </a:cubicBezTo>
                <a:cubicBezTo>
                  <a:pt x="66" y="38"/>
                  <a:pt x="66" y="42"/>
                  <a:pt x="64" y="46"/>
                </a:cubicBezTo>
                <a:cubicBezTo>
                  <a:pt x="62" y="40"/>
                  <a:pt x="56" y="36"/>
                  <a:pt x="50" y="36"/>
                </a:cubicBezTo>
                <a:cubicBezTo>
                  <a:pt x="50" y="35"/>
                  <a:pt x="50" y="34"/>
                  <a:pt x="50" y="33"/>
                </a:cubicBezTo>
                <a:cubicBezTo>
                  <a:pt x="50" y="24"/>
                  <a:pt x="42" y="16"/>
                  <a:pt x="33" y="16"/>
                </a:cubicBezTo>
                <a:cubicBezTo>
                  <a:pt x="24" y="16"/>
                  <a:pt x="16" y="24"/>
                  <a:pt x="16" y="33"/>
                </a:cubicBezTo>
                <a:cubicBezTo>
                  <a:pt x="16" y="42"/>
                  <a:pt x="24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1"/>
                  <a:pt x="34" y="51"/>
                </a:cubicBezTo>
                <a:cubicBezTo>
                  <a:pt x="34" y="57"/>
                  <a:pt x="37" y="63"/>
                  <a:pt x="42" y="65"/>
                </a:cubicBezTo>
                <a:cubicBezTo>
                  <a:pt x="39" y="66"/>
                  <a:pt x="36" y="66"/>
                  <a:pt x="33" y="66"/>
                </a:cubicBezTo>
                <a:cubicBezTo>
                  <a:pt x="15" y="66"/>
                  <a:pt x="0" y="51"/>
                  <a:pt x="0" y="33"/>
                </a:cubicBezTo>
                <a:cubicBezTo>
                  <a:pt x="0" y="15"/>
                  <a:pt x="15" y="0"/>
                  <a:pt x="33" y="0"/>
                </a:cubicBezTo>
                <a:close/>
              </a:path>
            </a:pathLst>
          </a:custGeom>
          <a:solidFill>
            <a:srgbClr val="F47349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4" name="Freeform 35"/>
          <p:cNvSpPr/>
          <p:nvPr/>
        </p:nvSpPr>
        <p:spPr bwMode="auto">
          <a:xfrm>
            <a:off x="4738802" y="3922168"/>
            <a:ext cx="1362315" cy="1382956"/>
          </a:xfrm>
          <a:custGeom>
            <a:avLst/>
            <a:gdLst>
              <a:gd name="T0" fmla="*/ 33 w 66"/>
              <a:gd name="T1" fmla="*/ 67 h 67"/>
              <a:gd name="T2" fmla="*/ 66 w 66"/>
              <a:gd name="T3" fmla="*/ 33 h 67"/>
              <a:gd name="T4" fmla="*/ 64 w 66"/>
              <a:gd name="T5" fmla="*/ 20 h 67"/>
              <a:gd name="T6" fmla="*/ 50 w 66"/>
              <a:gd name="T7" fmla="*/ 30 h 67"/>
              <a:gd name="T8" fmla="*/ 50 w 66"/>
              <a:gd name="T9" fmla="*/ 33 h 67"/>
              <a:gd name="T10" fmla="*/ 33 w 66"/>
              <a:gd name="T11" fmla="*/ 50 h 67"/>
              <a:gd name="T12" fmla="*/ 16 w 66"/>
              <a:gd name="T13" fmla="*/ 33 h 67"/>
              <a:gd name="T14" fmla="*/ 33 w 66"/>
              <a:gd name="T15" fmla="*/ 17 h 67"/>
              <a:gd name="T16" fmla="*/ 34 w 66"/>
              <a:gd name="T17" fmla="*/ 17 h 67"/>
              <a:gd name="T18" fmla="*/ 34 w 66"/>
              <a:gd name="T19" fmla="*/ 15 h 67"/>
              <a:gd name="T20" fmla="*/ 42 w 66"/>
              <a:gd name="T21" fmla="*/ 1 h 67"/>
              <a:gd name="T22" fmla="*/ 33 w 66"/>
              <a:gd name="T23" fmla="*/ 0 h 67"/>
              <a:gd name="T24" fmla="*/ 0 w 66"/>
              <a:gd name="T25" fmla="*/ 33 h 67"/>
              <a:gd name="T26" fmla="*/ 33 w 66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7">
                <a:moveTo>
                  <a:pt x="33" y="67"/>
                </a:moveTo>
                <a:cubicBezTo>
                  <a:pt x="51" y="67"/>
                  <a:pt x="66" y="52"/>
                  <a:pt x="66" y="33"/>
                </a:cubicBezTo>
                <a:cubicBezTo>
                  <a:pt x="66" y="29"/>
                  <a:pt x="66" y="24"/>
                  <a:pt x="64" y="20"/>
                </a:cubicBezTo>
                <a:cubicBezTo>
                  <a:pt x="62" y="26"/>
                  <a:pt x="56" y="30"/>
                  <a:pt x="50" y="30"/>
                </a:cubicBezTo>
                <a:cubicBezTo>
                  <a:pt x="50" y="31"/>
                  <a:pt x="50" y="32"/>
                  <a:pt x="50" y="33"/>
                </a:cubicBezTo>
                <a:cubicBezTo>
                  <a:pt x="50" y="43"/>
                  <a:pt x="42" y="50"/>
                  <a:pt x="33" y="50"/>
                </a:cubicBezTo>
                <a:cubicBezTo>
                  <a:pt x="24" y="50"/>
                  <a:pt x="16" y="43"/>
                  <a:pt x="16" y="33"/>
                </a:cubicBezTo>
                <a:cubicBezTo>
                  <a:pt x="16" y="24"/>
                  <a:pt x="24" y="17"/>
                  <a:pt x="33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5"/>
                </a:cubicBezTo>
                <a:cubicBezTo>
                  <a:pt x="34" y="9"/>
                  <a:pt x="37" y="4"/>
                  <a:pt x="42" y="1"/>
                </a:cubicBezTo>
                <a:cubicBezTo>
                  <a:pt x="39" y="0"/>
                  <a:pt x="36" y="0"/>
                  <a:pt x="33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3" y="67"/>
                </a:cubicBezTo>
                <a:close/>
              </a:path>
            </a:pathLst>
          </a:custGeom>
          <a:solidFill>
            <a:srgbClr val="015672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5" name="Freeform 37"/>
          <p:cNvSpPr/>
          <p:nvPr/>
        </p:nvSpPr>
        <p:spPr bwMode="auto">
          <a:xfrm>
            <a:off x="6328168" y="2384413"/>
            <a:ext cx="1382957" cy="1372639"/>
          </a:xfrm>
          <a:custGeom>
            <a:avLst/>
            <a:gdLst>
              <a:gd name="T0" fmla="*/ 34 w 67"/>
              <a:gd name="T1" fmla="*/ 0 h 66"/>
              <a:gd name="T2" fmla="*/ 0 w 67"/>
              <a:gd name="T3" fmla="*/ 33 h 66"/>
              <a:gd name="T4" fmla="*/ 3 w 67"/>
              <a:gd name="T5" fmla="*/ 46 h 66"/>
              <a:gd name="T6" fmla="*/ 17 w 67"/>
              <a:gd name="T7" fmla="*/ 36 h 66"/>
              <a:gd name="T8" fmla="*/ 17 w 67"/>
              <a:gd name="T9" fmla="*/ 33 h 66"/>
              <a:gd name="T10" fmla="*/ 34 w 67"/>
              <a:gd name="T11" fmla="*/ 16 h 66"/>
              <a:gd name="T12" fmla="*/ 51 w 67"/>
              <a:gd name="T13" fmla="*/ 33 h 66"/>
              <a:gd name="T14" fmla="*/ 34 w 67"/>
              <a:gd name="T15" fmla="*/ 50 h 66"/>
              <a:gd name="T16" fmla="*/ 33 w 67"/>
              <a:gd name="T17" fmla="*/ 50 h 66"/>
              <a:gd name="T18" fmla="*/ 33 w 67"/>
              <a:gd name="T19" fmla="*/ 51 h 66"/>
              <a:gd name="T20" fmla="*/ 24 w 67"/>
              <a:gd name="T21" fmla="*/ 65 h 66"/>
              <a:gd name="T22" fmla="*/ 34 w 67"/>
              <a:gd name="T23" fmla="*/ 66 h 66"/>
              <a:gd name="T24" fmla="*/ 67 w 67"/>
              <a:gd name="T25" fmla="*/ 33 h 66"/>
              <a:gd name="T26" fmla="*/ 34 w 67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6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5" y="40"/>
                  <a:pt x="11" y="36"/>
                  <a:pt x="17" y="36"/>
                </a:cubicBezTo>
                <a:cubicBezTo>
                  <a:pt x="17" y="35"/>
                  <a:pt x="17" y="34"/>
                  <a:pt x="17" y="33"/>
                </a:cubicBezTo>
                <a:cubicBezTo>
                  <a:pt x="17" y="24"/>
                  <a:pt x="24" y="16"/>
                  <a:pt x="34" y="16"/>
                </a:cubicBezTo>
                <a:cubicBezTo>
                  <a:pt x="43" y="16"/>
                  <a:pt x="51" y="24"/>
                  <a:pt x="51" y="33"/>
                </a:cubicBezTo>
                <a:cubicBezTo>
                  <a:pt x="51" y="42"/>
                  <a:pt x="43" y="50"/>
                  <a:pt x="34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1"/>
                  <a:pt x="33" y="51"/>
                </a:cubicBezTo>
                <a:cubicBezTo>
                  <a:pt x="33" y="57"/>
                  <a:pt x="29" y="63"/>
                  <a:pt x="24" y="65"/>
                </a:cubicBezTo>
                <a:cubicBezTo>
                  <a:pt x="27" y="66"/>
                  <a:pt x="30" y="66"/>
                  <a:pt x="34" y="66"/>
                </a:cubicBezTo>
                <a:cubicBezTo>
                  <a:pt x="52" y="66"/>
                  <a:pt x="67" y="51"/>
                  <a:pt x="67" y="33"/>
                </a:cubicBezTo>
                <a:cubicBezTo>
                  <a:pt x="67" y="15"/>
                  <a:pt x="52" y="0"/>
                  <a:pt x="34" y="0"/>
                </a:cubicBezTo>
                <a:close/>
              </a:path>
            </a:pathLst>
          </a:custGeom>
          <a:solidFill>
            <a:srgbClr val="02918B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6" name="Freeform 39"/>
          <p:cNvSpPr/>
          <p:nvPr/>
        </p:nvSpPr>
        <p:spPr bwMode="auto">
          <a:xfrm>
            <a:off x="6328168" y="3922168"/>
            <a:ext cx="1382957" cy="1382956"/>
          </a:xfrm>
          <a:custGeom>
            <a:avLst/>
            <a:gdLst>
              <a:gd name="T0" fmla="*/ 34 w 67"/>
              <a:gd name="T1" fmla="*/ 67 h 67"/>
              <a:gd name="T2" fmla="*/ 0 w 67"/>
              <a:gd name="T3" fmla="*/ 33 h 67"/>
              <a:gd name="T4" fmla="*/ 3 w 67"/>
              <a:gd name="T5" fmla="*/ 20 h 67"/>
              <a:gd name="T6" fmla="*/ 17 w 67"/>
              <a:gd name="T7" fmla="*/ 30 h 67"/>
              <a:gd name="T8" fmla="*/ 17 w 67"/>
              <a:gd name="T9" fmla="*/ 33 h 67"/>
              <a:gd name="T10" fmla="*/ 34 w 67"/>
              <a:gd name="T11" fmla="*/ 50 h 67"/>
              <a:gd name="T12" fmla="*/ 51 w 67"/>
              <a:gd name="T13" fmla="*/ 33 h 67"/>
              <a:gd name="T14" fmla="*/ 34 w 67"/>
              <a:gd name="T15" fmla="*/ 17 h 67"/>
              <a:gd name="T16" fmla="*/ 33 w 67"/>
              <a:gd name="T17" fmla="*/ 17 h 67"/>
              <a:gd name="T18" fmla="*/ 33 w 67"/>
              <a:gd name="T19" fmla="*/ 15 h 67"/>
              <a:gd name="T20" fmla="*/ 24 w 67"/>
              <a:gd name="T21" fmla="*/ 1 h 67"/>
              <a:gd name="T22" fmla="*/ 34 w 67"/>
              <a:gd name="T23" fmla="*/ 0 h 67"/>
              <a:gd name="T24" fmla="*/ 67 w 67"/>
              <a:gd name="T25" fmla="*/ 33 h 67"/>
              <a:gd name="T26" fmla="*/ 34 w 67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34" y="67"/>
                </a:moveTo>
                <a:cubicBezTo>
                  <a:pt x="15" y="67"/>
                  <a:pt x="0" y="52"/>
                  <a:pt x="0" y="33"/>
                </a:cubicBezTo>
                <a:cubicBezTo>
                  <a:pt x="0" y="29"/>
                  <a:pt x="1" y="24"/>
                  <a:pt x="3" y="20"/>
                </a:cubicBezTo>
                <a:cubicBezTo>
                  <a:pt x="5" y="26"/>
                  <a:pt x="11" y="30"/>
                  <a:pt x="17" y="30"/>
                </a:cubicBezTo>
                <a:cubicBezTo>
                  <a:pt x="17" y="31"/>
                  <a:pt x="17" y="32"/>
                  <a:pt x="17" y="33"/>
                </a:cubicBezTo>
                <a:cubicBezTo>
                  <a:pt x="17" y="43"/>
                  <a:pt x="24" y="50"/>
                  <a:pt x="34" y="50"/>
                </a:cubicBezTo>
                <a:cubicBezTo>
                  <a:pt x="43" y="50"/>
                  <a:pt x="51" y="43"/>
                  <a:pt x="51" y="33"/>
                </a:cubicBezTo>
                <a:cubicBezTo>
                  <a:pt x="51" y="24"/>
                  <a:pt x="43" y="17"/>
                  <a:pt x="34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6"/>
                  <a:pt x="33" y="16"/>
                  <a:pt x="33" y="15"/>
                </a:cubicBezTo>
                <a:cubicBezTo>
                  <a:pt x="33" y="9"/>
                  <a:pt x="29" y="4"/>
                  <a:pt x="24" y="1"/>
                </a:cubicBezTo>
                <a:cubicBezTo>
                  <a:pt x="27" y="0"/>
                  <a:pt x="30" y="0"/>
                  <a:pt x="34" y="0"/>
                </a:cubicBezTo>
                <a:cubicBezTo>
                  <a:pt x="52" y="0"/>
                  <a:pt x="67" y="15"/>
                  <a:pt x="67" y="33"/>
                </a:cubicBezTo>
                <a:cubicBezTo>
                  <a:pt x="67" y="52"/>
                  <a:pt x="52" y="67"/>
                  <a:pt x="34" y="67"/>
                </a:cubicBezTo>
                <a:close/>
              </a:path>
            </a:pathLst>
          </a:custGeom>
          <a:solidFill>
            <a:srgbClr val="E44B42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grpSp>
        <p:nvGrpSpPr>
          <p:cNvPr id="27" name="组合 26"/>
          <p:cNvGrpSpPr/>
          <p:nvPr/>
        </p:nvGrpSpPr>
        <p:grpSpPr>
          <a:xfrm>
            <a:off x="5481879" y="3179101"/>
            <a:ext cx="617239" cy="536670"/>
            <a:chOff x="5481877" y="3723806"/>
            <a:chExt cx="617239" cy="536669"/>
          </a:xfrm>
        </p:grpSpPr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solidFill>
              <a:srgbClr val="F4734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noFill/>
            <a:ln w="4" cap="flat">
              <a:noFill/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16319" y="3774001"/>
              <a:ext cx="582797" cy="47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10734" y="3179101"/>
            <a:ext cx="608913" cy="536670"/>
            <a:chOff x="6410728" y="3723806"/>
            <a:chExt cx="608913" cy="536669"/>
          </a:xfrm>
          <a:solidFill>
            <a:srgbClr val="02918B"/>
          </a:solidFill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6410728" y="3723806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6843" y="3774006"/>
              <a:ext cx="582798" cy="47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10734" y="3963458"/>
            <a:ext cx="608913" cy="536669"/>
            <a:chOff x="6410728" y="4508169"/>
            <a:chExt cx="608913" cy="536669"/>
          </a:xfrm>
          <a:solidFill>
            <a:srgbClr val="E44B42"/>
          </a:solidFill>
        </p:grpSpPr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6410728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6843" y="4545670"/>
              <a:ext cx="582798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81883" y="3963458"/>
            <a:ext cx="607823" cy="536669"/>
            <a:chOff x="5481877" y="4508169"/>
            <a:chExt cx="607824" cy="536669"/>
          </a:xfrm>
          <a:solidFill>
            <a:srgbClr val="015672"/>
          </a:solidFill>
        </p:grpSpPr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481877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6902" y="4545670"/>
              <a:ext cx="582799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923742" y="2766203"/>
            <a:ext cx="2232248" cy="569595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需要足够的练习来达到构建流程的基础能力。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23655" y="2327910"/>
            <a:ext cx="2032635" cy="438150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自定义流程</a:t>
            </a:r>
            <a:endParaRPr lang="zh-CN" altLang="en-US" sz="1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flipH="1">
            <a:off x="7952769" y="2541906"/>
            <a:ext cx="897080" cy="465639"/>
            <a:chOff x="10968080" y="2834540"/>
            <a:chExt cx="1020324" cy="465639"/>
          </a:xfrm>
        </p:grpSpPr>
        <p:grpSp>
          <p:nvGrpSpPr>
            <p:cNvPr id="43" name="组合 42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flipH="1" flipV="1">
            <a:off x="7899101" y="4839486"/>
            <a:ext cx="897080" cy="465641"/>
            <a:chOff x="10968080" y="2834540"/>
            <a:chExt cx="1020324" cy="465639"/>
          </a:xfrm>
        </p:grpSpPr>
        <p:grpSp>
          <p:nvGrpSpPr>
            <p:cNvPr id="50" name="组合 49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8936355" y="5053330"/>
            <a:ext cx="2961640" cy="1049020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能立刻返回评估结果，是很好的调试功能。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是另一个高阶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，主要用于分布式训练和模型共享等分布式场景。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64600" y="4604385"/>
            <a:ext cx="2188845" cy="438150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Eager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与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Estimator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549324" y="2473023"/>
            <a:ext cx="1020325" cy="2832113"/>
            <a:chOff x="3549319" y="3017729"/>
            <a:chExt cx="1020324" cy="2832113"/>
          </a:xfrm>
        </p:grpSpPr>
        <p:grpSp>
          <p:nvGrpSpPr>
            <p:cNvPr id="59" name="组合 58"/>
            <p:cNvGrpSpPr/>
            <p:nvPr/>
          </p:nvGrpSpPr>
          <p:grpSpPr>
            <a:xfrm flipH="1" flipV="1">
              <a:off x="3549321" y="3246065"/>
              <a:ext cx="1020322" cy="129707"/>
              <a:chOff x="3407502" y="4686698"/>
              <a:chExt cx="1055154" cy="60148"/>
            </a:xfrm>
          </p:grpSpPr>
          <p:cxnSp>
            <p:nvCxnSpPr>
              <p:cNvPr id="70" name="直接连接符 69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3549319" y="3017729"/>
              <a:ext cx="45720" cy="465639"/>
              <a:chOff x="3034140" y="2463978"/>
              <a:chExt cx="45720" cy="465639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rgbClr val="00A4A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V="1">
              <a:off x="3572178" y="5384202"/>
              <a:ext cx="994721" cy="465640"/>
              <a:chOff x="10968080" y="2834540"/>
              <a:chExt cx="1020324" cy="465639"/>
            </a:xfrm>
          </p:grpSpPr>
          <p:grpSp>
            <p:nvGrpSpPr>
              <p:cNvPr id="62" name="组合 61"/>
              <p:cNvGrpSpPr/>
              <p:nvPr/>
            </p:nvGrpSpPr>
            <p:grpSpPr>
              <a:xfrm flipH="1" flipV="1">
                <a:off x="10968082" y="3062876"/>
                <a:ext cx="1020322" cy="129707"/>
                <a:chOff x="3407502" y="4686698"/>
                <a:chExt cx="1055154" cy="60148"/>
              </a:xfrm>
            </p:grpSpPr>
            <p:cxnSp>
              <p:nvCxnSpPr>
                <p:cNvPr id="66" name="直接连接符 65"/>
                <p:cNvCxnSpPr/>
                <p:nvPr/>
              </p:nvCxnSpPr>
              <p:spPr>
                <a:xfrm>
                  <a:off x="3407502" y="4686698"/>
                  <a:ext cx="140752" cy="601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3548256" y="4746846"/>
                  <a:ext cx="9144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10968080" y="2834540"/>
                <a:ext cx="45720" cy="465639"/>
                <a:chOff x="3034140" y="2463978"/>
                <a:chExt cx="45720" cy="465639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3058867" y="2463978"/>
                  <a:ext cx="0" cy="4656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椭圆 64"/>
                <p:cNvSpPr/>
                <p:nvPr/>
              </p:nvSpPr>
              <p:spPr>
                <a:xfrm>
                  <a:off x="3034140" y="2666319"/>
                  <a:ext cx="45720" cy="4572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/>
          <p:cNvGrpSpPr/>
          <p:nvPr/>
        </p:nvGrpSpPr>
        <p:grpSpPr>
          <a:xfrm>
            <a:off x="1253275" y="2204871"/>
            <a:ext cx="2232248" cy="3659339"/>
            <a:chOff x="1253273" y="2749583"/>
            <a:chExt cx="2232248" cy="3659339"/>
          </a:xfrm>
        </p:grpSpPr>
        <p:sp>
          <p:nvSpPr>
            <p:cNvPr id="73" name="TextBox 72"/>
            <p:cNvSpPr txBox="1"/>
            <p:nvPr/>
          </p:nvSpPr>
          <p:spPr>
            <a:xfrm>
              <a:off x="1253273" y="3197136"/>
              <a:ext cx="223224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低阶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在构建自定义流程上有很强的优势，充分学习可以更好的构建模型训练过程。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0425" y="2749583"/>
              <a:ext cx="1235096" cy="438150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低阶</a:t>
              </a:r>
              <a:r>
                <a:rPr lang="en-US" altLang="zh-CN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API</a:t>
              </a:r>
              <a:endPara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53273" y="5598662"/>
              <a:ext cx="223224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有针对分布式训练的多种策略，需要学习如何构建场景以及如何调度设备。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60968" y="5151153"/>
              <a:ext cx="1624330" cy="438150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分布式场景</a:t>
              </a:r>
              <a:endPara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6070160" y="3690960"/>
            <a:ext cx="309617" cy="2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6" tIns="45679" rIns="91356" bIns="4567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580" y="263525"/>
            <a:ext cx="588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JupyterHub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07.10 ~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492291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20749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41529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435512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4940" y="4890607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三大组件构成，其中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包含验证器，生成器和用户数据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4940" y="4424408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基本构成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0744" y="4886352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负责转发外部请求，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验证用户、启动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等核心功能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0744" y="4420155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调度流程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036" y="4882095"/>
            <a:ext cx="2096136" cy="944880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的安装与配置文档，可以直接用于运维安装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1036" y="4415895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安装与配置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3207" y="4877840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可配置自定义的验证、生成以及外部服务，外部服务可以是指令或服务接口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73207" y="4411643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外部应用配置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3" name="梯形 2"/>
          <p:cNvSpPr>
            <a:spLocks noChangeArrowheads="1"/>
          </p:cNvSpPr>
          <p:nvPr/>
        </p:nvSpPr>
        <p:spPr bwMode="auto">
          <a:xfrm flipV="1">
            <a:off x="716490" y="3284852"/>
            <a:ext cx="10547691" cy="416253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47349"/>
          </a:solidFill>
          <a:ln>
            <a:noFill/>
          </a:ln>
        </p:spPr>
        <p:txBody>
          <a:bodyPr lIns="107086" tIns="53545" rIns="107086" bIns="53545" anchor="ctr"/>
          <a:lstStyle/>
          <a:p>
            <a:pPr algn="ctr"/>
            <a:endParaRPr lang="zh-CN" altLang="zh-CN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4" name="组合 9"/>
          <p:cNvGrpSpPr/>
          <p:nvPr/>
        </p:nvGrpSpPr>
        <p:grpSpPr bwMode="auto">
          <a:xfrm>
            <a:off x="6346683" y="1870860"/>
            <a:ext cx="1641044" cy="1602663"/>
            <a:chOff x="0" y="0"/>
            <a:chExt cx="1387872" cy="1387872"/>
          </a:xfrm>
        </p:grpSpPr>
        <p:sp>
          <p:nvSpPr>
            <p:cNvPr id="35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F47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7" name="组合 13"/>
          <p:cNvGrpSpPr/>
          <p:nvPr/>
        </p:nvGrpSpPr>
        <p:grpSpPr bwMode="auto">
          <a:xfrm>
            <a:off x="8627266" y="1870860"/>
            <a:ext cx="1641044" cy="1602663"/>
            <a:chOff x="0" y="0"/>
            <a:chExt cx="1387872" cy="1387872"/>
          </a:xfrm>
        </p:grpSpPr>
        <p:sp>
          <p:nvSpPr>
            <p:cNvPr id="38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01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13"/>
          <p:cNvGrpSpPr/>
          <p:nvPr/>
        </p:nvGrpSpPr>
        <p:grpSpPr bwMode="auto">
          <a:xfrm>
            <a:off x="4006367" y="1870860"/>
            <a:ext cx="1641044" cy="1602663"/>
            <a:chOff x="0" y="0"/>
            <a:chExt cx="1387872" cy="1387872"/>
          </a:xfrm>
        </p:grpSpPr>
        <p:sp>
          <p:nvSpPr>
            <p:cNvPr id="41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029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3" name="组合 9"/>
          <p:cNvGrpSpPr/>
          <p:nvPr/>
        </p:nvGrpSpPr>
        <p:grpSpPr bwMode="auto">
          <a:xfrm>
            <a:off x="1671775" y="1870860"/>
            <a:ext cx="1641044" cy="1602663"/>
            <a:chOff x="0" y="0"/>
            <a:chExt cx="1387872" cy="1387872"/>
          </a:xfrm>
        </p:grpSpPr>
        <p:sp>
          <p:nvSpPr>
            <p:cNvPr id="44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E44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" name="文本框 19"/>
          <p:cNvSpPr>
            <a:spLocks noChangeArrowheads="1"/>
          </p:cNvSpPr>
          <p:nvPr/>
        </p:nvSpPr>
        <p:spPr bwMode="auto">
          <a:xfrm>
            <a:off x="2026391" y="231795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19"/>
          <p:cNvSpPr>
            <a:spLocks noChangeArrowheads="1"/>
          </p:cNvSpPr>
          <p:nvPr/>
        </p:nvSpPr>
        <p:spPr bwMode="auto">
          <a:xfrm>
            <a:off x="6725307" y="2334463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文本框 19"/>
          <p:cNvSpPr>
            <a:spLocks noChangeArrowheads="1"/>
          </p:cNvSpPr>
          <p:nvPr/>
        </p:nvSpPr>
        <p:spPr bwMode="auto">
          <a:xfrm>
            <a:off x="8976256" y="231795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19"/>
          <p:cNvSpPr>
            <a:spLocks noChangeArrowheads="1"/>
          </p:cNvSpPr>
          <p:nvPr/>
        </p:nvSpPr>
        <p:spPr bwMode="auto">
          <a:xfrm>
            <a:off x="4366328" y="234050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E44B4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6876" y="2599334"/>
            <a:ext cx="4672624" cy="92075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18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3746947" y="25204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工作总结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成果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75" name="组合 74"/>
          <p:cNvGrpSpPr/>
          <p:nvPr/>
        </p:nvGrpSpPr>
        <p:grpSpPr>
          <a:xfrm>
            <a:off x="3197771" y="2383471"/>
            <a:ext cx="1836650" cy="1794045"/>
            <a:chOff x="5305425" y="2638425"/>
            <a:chExt cx="1579563" cy="1577975"/>
          </a:xfrm>
          <a:solidFill>
            <a:srgbClr val="F47349"/>
          </a:solidFill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311938" y="3471275"/>
            <a:ext cx="2305501" cy="2250676"/>
            <a:chOff x="5102225" y="2441575"/>
            <a:chExt cx="1982788" cy="1979613"/>
          </a:xfrm>
          <a:solidFill>
            <a:srgbClr val="02918B"/>
          </a:solidFill>
        </p:grpSpPr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79649" y="3048030"/>
            <a:ext cx="1511775" cy="1499850"/>
            <a:chOff x="5803900" y="2852738"/>
            <a:chExt cx="1300163" cy="1319212"/>
          </a:xfrm>
          <a:solidFill>
            <a:srgbClr val="E44B42"/>
          </a:solidFill>
        </p:grpSpPr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581009" y="3322367"/>
            <a:ext cx="1836650" cy="1794045"/>
            <a:chOff x="5305425" y="2638425"/>
            <a:chExt cx="1579563" cy="1577975"/>
          </a:xfrm>
          <a:solidFill>
            <a:srgbClr val="015672"/>
          </a:solidFill>
        </p:grpSpPr>
        <p:sp>
          <p:nvSpPr>
            <p:cNvPr id="85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38760" y="2351088"/>
            <a:ext cx="2559050" cy="82105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 algn="l"/>
            <a:endParaRPr lang="en-US" altLang="zh-CN" sz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 algn="l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识别准确率较高，测试文档准确率在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90%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以上，原算法存在的乱码现象也得到了解决。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68730" y="2056130"/>
            <a:ext cx="1682115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PDF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文字识别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9810" y="4958398"/>
            <a:ext cx="3006725" cy="72834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 algn="l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经过去现场了解及后续需求的逐步清晰，剔除了我方对硬件的开发需求，减少了工作量和开发压力。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8960" y="4540885"/>
            <a:ext cx="2087880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智能场地流程优化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91450" y="2305686"/>
            <a:ext cx="2215515" cy="72834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清洗数据及后端接口开发，完成对营销地图的升级工作。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03185" y="1875155"/>
            <a:ext cx="2303145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五粮液营销地图更新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30984" y="4686977"/>
            <a:ext cx="2036223" cy="60515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/>
            <a:endParaRPr lang="en-US" altLang="zh-CN" sz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了解其基本机制及组件，形成基本配置安装文档。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695337" y="4169240"/>
            <a:ext cx="1457722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JupyterHub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cxnSp>
        <p:nvCxnSpPr>
          <p:cNvPr id="95" name="肘形连接符 94"/>
          <p:cNvCxnSpPr/>
          <p:nvPr/>
        </p:nvCxnSpPr>
        <p:spPr>
          <a:xfrm rot="10800000" flipV="1">
            <a:off x="1564858" y="2560700"/>
            <a:ext cx="1932707" cy="645169"/>
          </a:xfrm>
          <a:prstGeom prst="bentConnector3">
            <a:avLst>
              <a:gd name="adj1" fmla="val 3262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0800000">
            <a:off x="2502698" y="4982119"/>
            <a:ext cx="2080512" cy="446723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0800000" flipV="1">
            <a:off x="7139728" y="2361385"/>
            <a:ext cx="2613638" cy="616918"/>
          </a:xfrm>
          <a:prstGeom prst="bentConnector3">
            <a:avLst>
              <a:gd name="adj1" fmla="val 77024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0800000" flipH="1">
            <a:off x="9021907" y="4588349"/>
            <a:ext cx="2080512" cy="446723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工作总结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缺陷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14629" y="2594296"/>
            <a:ext cx="1370077" cy="2658704"/>
            <a:chOff x="2714629" y="2405614"/>
            <a:chExt cx="1370077" cy="2658704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768082" y="2405614"/>
              <a:ext cx="1256441" cy="78197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828265" y="3734965"/>
              <a:ext cx="125644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714629" y="4282346"/>
              <a:ext cx="1256441" cy="78197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84705" y="2184574"/>
            <a:ext cx="1873946" cy="703775"/>
            <a:chOff x="4084705" y="1995892"/>
            <a:chExt cx="1873946" cy="703775"/>
          </a:xfrm>
          <a:solidFill>
            <a:srgbClr val="02918B"/>
          </a:solidFill>
        </p:grpSpPr>
        <p:sp>
          <p:nvSpPr>
            <p:cNvPr id="26" name="圆角矩形 25"/>
            <p:cNvSpPr/>
            <p:nvPr/>
          </p:nvSpPr>
          <p:spPr>
            <a:xfrm>
              <a:off x="4084705" y="1995892"/>
              <a:ext cx="1873946" cy="7037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1101" y="2136205"/>
              <a:ext cx="1706880" cy="4603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主动性不够</a:t>
              </a:r>
              <a:endPara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39635" y="2184574"/>
            <a:ext cx="5239211" cy="858501"/>
            <a:chOff x="6039635" y="1995892"/>
            <a:chExt cx="5239211" cy="858501"/>
          </a:xfrm>
        </p:grpSpPr>
        <p:sp>
          <p:nvSpPr>
            <p:cNvPr id="29" name="平行四边形 28"/>
            <p:cNvSpPr/>
            <p:nvPr/>
          </p:nvSpPr>
          <p:spPr>
            <a:xfrm>
              <a:off x="6039635" y="1995892"/>
              <a:ext cx="5239211" cy="703775"/>
            </a:xfrm>
            <a:prstGeom prst="parallelogram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72039" y="2045403"/>
              <a:ext cx="4772215" cy="80899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在龙泉项目过程中，缺乏对项目细节的了解，未积极的向同事询问；从结果来看，若做到此点可以加快项目关键节点大约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4705" y="3563308"/>
            <a:ext cx="1873946" cy="703775"/>
            <a:chOff x="4084705" y="3374626"/>
            <a:chExt cx="1873946" cy="703775"/>
          </a:xfrm>
        </p:grpSpPr>
        <p:sp>
          <p:nvSpPr>
            <p:cNvPr id="32" name="圆角矩形 31"/>
            <p:cNvSpPr/>
            <p:nvPr/>
          </p:nvSpPr>
          <p:spPr>
            <a:xfrm>
              <a:off x="4084705" y="3374626"/>
              <a:ext cx="1873946" cy="703775"/>
            </a:xfrm>
            <a:prstGeom prst="round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41101" y="3514938"/>
              <a:ext cx="170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知识储备不足</a:t>
              </a:r>
              <a:endParaRPr lang="zh-CN" altLang="en-US" sz="2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39635" y="3563308"/>
            <a:ext cx="5239211" cy="703775"/>
            <a:chOff x="6039635" y="3374626"/>
            <a:chExt cx="5239211" cy="703775"/>
          </a:xfrm>
        </p:grpSpPr>
        <p:sp>
          <p:nvSpPr>
            <p:cNvPr id="35" name="平行四边形 34"/>
            <p:cNvSpPr/>
            <p:nvPr/>
          </p:nvSpPr>
          <p:spPr>
            <a:xfrm>
              <a:off x="6039635" y="3374626"/>
              <a:ext cx="5239211" cy="703775"/>
            </a:xfrm>
            <a:prstGeom prst="parallelogram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72039" y="3424137"/>
              <a:ext cx="4772215" cy="56959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的学习过程中，涉及到的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Jupyterhub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OAuth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等概念均是不熟悉的框架，在学习中花费了大量时间。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84705" y="4930131"/>
            <a:ext cx="1873946" cy="703775"/>
            <a:chOff x="4084705" y="4741449"/>
            <a:chExt cx="1873946" cy="703775"/>
          </a:xfrm>
        </p:grpSpPr>
        <p:sp>
          <p:nvSpPr>
            <p:cNvPr id="38" name="圆角矩形 37"/>
            <p:cNvSpPr/>
            <p:nvPr/>
          </p:nvSpPr>
          <p:spPr>
            <a:xfrm>
              <a:off x="4084705" y="4741449"/>
              <a:ext cx="1873946" cy="703775"/>
            </a:xfrm>
            <a:prstGeom prst="round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规划不合理</a:t>
              </a:r>
              <a:endParaRPr lang="zh-CN" altLang="en-US" sz="2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1101" y="4881762"/>
              <a:ext cx="309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9635" y="4930131"/>
            <a:ext cx="5239211" cy="703775"/>
            <a:chOff x="6039635" y="4741449"/>
            <a:chExt cx="5239211" cy="703775"/>
          </a:xfrm>
        </p:grpSpPr>
        <p:sp>
          <p:nvSpPr>
            <p:cNvPr id="41" name="平行四边形 40"/>
            <p:cNvSpPr/>
            <p:nvPr/>
          </p:nvSpPr>
          <p:spPr>
            <a:xfrm>
              <a:off x="6039635" y="4741449"/>
              <a:ext cx="5239211" cy="703775"/>
            </a:xfrm>
            <a:prstGeom prst="parallelogram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72039" y="4790961"/>
              <a:ext cx="4772215" cy="56959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开发期间都是按照全局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大纲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分支的思路做思考和规划，但实际情况仅需要直接考虑分支需求就可以了，过多考虑反而限制了一定效率。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51533" y="2907084"/>
            <a:ext cx="1876732" cy="1876733"/>
            <a:chOff x="951533" y="2718402"/>
            <a:chExt cx="1876732" cy="1876733"/>
          </a:xfrm>
        </p:grpSpPr>
        <p:sp>
          <p:nvSpPr>
            <p:cNvPr id="44" name="椭圆 43"/>
            <p:cNvSpPr/>
            <p:nvPr/>
          </p:nvSpPr>
          <p:spPr>
            <a:xfrm>
              <a:off x="951533" y="2718402"/>
              <a:ext cx="1876732" cy="1876733"/>
            </a:xfrm>
            <a:prstGeom prst="ellipse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个人不足</a:t>
              </a:r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7805" y="3109388"/>
              <a:ext cx="3098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01567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6876" y="2599334"/>
            <a:ext cx="4672624" cy="92075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工作思考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5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26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8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42"/>
          <p:cNvSpPr txBox="1"/>
          <p:nvPr/>
        </p:nvSpPr>
        <p:spPr>
          <a:xfrm>
            <a:off x="3772347" y="25585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对自己的目标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Freeform 12"/>
          <p:cNvSpPr/>
          <p:nvPr/>
        </p:nvSpPr>
        <p:spPr bwMode="auto">
          <a:xfrm>
            <a:off x="1558702" y="16531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61536" y="175000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109176" y="16531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109176" y="27545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10166712" y="2754538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9719071" y="2857410"/>
            <a:ext cx="901333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>
            <a:off x="2109176" y="3861941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9" name="Freeform 19"/>
          <p:cNvSpPr/>
          <p:nvPr/>
        </p:nvSpPr>
        <p:spPr bwMode="auto">
          <a:xfrm>
            <a:off x="1558702" y="3861942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6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6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661536" y="3958762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109176" y="496329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2" name="Freeform 22"/>
          <p:cNvSpPr/>
          <p:nvPr/>
        </p:nvSpPr>
        <p:spPr bwMode="auto">
          <a:xfrm>
            <a:off x="10166712" y="4963293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7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9719071" y="5066169"/>
            <a:ext cx="901333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>
            <a:off x="2109176" y="606464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82719" y="188338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63598" y="2999888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52243" y="4121869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3598" y="5247890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D 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6852" y="1750008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更快速的产出能力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26853" y="2133350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强化产出的质量及效率，形成基本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/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可复用的项目基础框架，避免重复的搭建过程。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72948" y="3256838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强化学习过程的接收及理解能力，减少重复学习的时间，尽量提高自身学习的快速转化能力。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6852" y="3958762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更清晰的工作过程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14483" y="4356074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加强学习、开发、部署工作过程中的问题记录，解决过程，触发原因和限制等现象及结果的记录。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2948" y="5082250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更实际的切入方向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72948" y="5465592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以当下实际需求点作为逻辑切入点，减少大画面的构建，把精力集中在高优先级的任务，避免过度分散。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TextBox 42"/>
          <p:cNvSpPr txBox="1"/>
          <p:nvPr/>
        </p:nvSpPr>
        <p:spPr>
          <a:xfrm>
            <a:off x="4272722" y="2857672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更稳定的学习效率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 rot="10800000">
            <a:off x="3046376" y="105361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48" name="原创设计师QQ5858324           _7"/>
          <p:cNvGrpSpPr/>
          <p:nvPr/>
        </p:nvGrpSpPr>
        <p:grpSpPr>
          <a:xfrm rot="5400000">
            <a:off x="3284027" y="1097911"/>
            <a:ext cx="1164734" cy="1314166"/>
            <a:chOff x="4468733" y="2771468"/>
            <a:chExt cx="1487127" cy="1677919"/>
          </a:xfrm>
        </p:grpSpPr>
        <p:sp>
          <p:nvSpPr>
            <p:cNvPr id="4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1" name="Freeform 5"/>
          <p:cNvSpPr/>
          <p:nvPr/>
        </p:nvSpPr>
        <p:spPr bwMode="auto">
          <a:xfrm rot="10800000">
            <a:off x="4533185" y="1521534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52" name="原创设计师QQ5858324           _7"/>
          <p:cNvGrpSpPr/>
          <p:nvPr/>
        </p:nvGrpSpPr>
        <p:grpSpPr>
          <a:xfrm rot="5400000">
            <a:off x="4780030" y="1590200"/>
            <a:ext cx="1147560" cy="1294788"/>
            <a:chOff x="4468733" y="2771468"/>
            <a:chExt cx="1487127" cy="1677919"/>
          </a:xfrm>
        </p:grpSpPr>
        <p:sp>
          <p:nvSpPr>
            <p:cNvPr id="5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5" name="Freeform 5"/>
          <p:cNvSpPr/>
          <p:nvPr/>
        </p:nvSpPr>
        <p:spPr bwMode="auto">
          <a:xfrm rot="10800000">
            <a:off x="5941198" y="964717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56" name="原创设计师QQ5858324           _7"/>
          <p:cNvGrpSpPr/>
          <p:nvPr/>
        </p:nvGrpSpPr>
        <p:grpSpPr>
          <a:xfrm rot="5400000">
            <a:off x="6178849" y="1009012"/>
            <a:ext cx="1164734" cy="1314166"/>
            <a:chOff x="4468733" y="2771468"/>
            <a:chExt cx="1487127" cy="1677919"/>
          </a:xfrm>
        </p:grpSpPr>
        <p:sp>
          <p:nvSpPr>
            <p:cNvPr id="57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Freeform 5"/>
          <p:cNvSpPr/>
          <p:nvPr/>
        </p:nvSpPr>
        <p:spPr bwMode="auto">
          <a:xfrm rot="10800000">
            <a:off x="7470741" y="1333241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60" name="原创设计师QQ5858324          _7"/>
          <p:cNvGrpSpPr/>
          <p:nvPr/>
        </p:nvGrpSpPr>
        <p:grpSpPr>
          <a:xfrm rot="5400000">
            <a:off x="7717586" y="1401907"/>
            <a:ext cx="1147560" cy="1294788"/>
            <a:chOff x="4468733" y="2771468"/>
            <a:chExt cx="1487127" cy="1677919"/>
          </a:xfrm>
        </p:grpSpPr>
        <p:sp>
          <p:nvSpPr>
            <p:cNvPr id="61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3" name="原创设计师QQ5858324           _1"/>
          <p:cNvSpPr/>
          <p:nvPr>
            <p:custDataLst>
              <p:tags r:id="rId1"/>
            </p:custDataLst>
          </p:nvPr>
        </p:nvSpPr>
        <p:spPr>
          <a:xfrm>
            <a:off x="8973648" y="2412450"/>
            <a:ext cx="263958" cy="263958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原创设计师QQ5858324           _2"/>
          <p:cNvSpPr/>
          <p:nvPr>
            <p:custDataLst>
              <p:tags r:id="rId2"/>
            </p:custDataLst>
          </p:nvPr>
        </p:nvSpPr>
        <p:spPr>
          <a:xfrm>
            <a:off x="7278523" y="240838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原创设计师QQ5858324           _3"/>
          <p:cNvSpPr/>
          <p:nvPr>
            <p:custDataLst>
              <p:tags r:id="rId3"/>
            </p:custDataLst>
          </p:nvPr>
        </p:nvSpPr>
        <p:spPr>
          <a:xfrm>
            <a:off x="5808007" y="1108379"/>
            <a:ext cx="207940" cy="207940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原创设计师QQ5858324           _4"/>
          <p:cNvSpPr/>
          <p:nvPr>
            <p:custDataLst>
              <p:tags r:id="rId4"/>
            </p:custDataLst>
          </p:nvPr>
        </p:nvSpPr>
        <p:spPr>
          <a:xfrm>
            <a:off x="8039045" y="1045167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原创设计师QQ5858324           _5"/>
          <p:cNvSpPr/>
          <p:nvPr>
            <p:custDataLst>
              <p:tags r:id="rId5"/>
            </p:custDataLst>
          </p:nvPr>
        </p:nvSpPr>
        <p:spPr>
          <a:xfrm>
            <a:off x="6036971" y="2569394"/>
            <a:ext cx="219394" cy="219394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原创设计师QQ5858324           _6"/>
          <p:cNvSpPr/>
          <p:nvPr>
            <p:custDataLst>
              <p:tags r:id="rId6"/>
            </p:custDataLst>
          </p:nvPr>
        </p:nvSpPr>
        <p:spPr>
          <a:xfrm>
            <a:off x="4587428" y="126077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原创设计师QQ5858324           _7"/>
          <p:cNvSpPr/>
          <p:nvPr>
            <p:custDataLst>
              <p:tags r:id="rId7"/>
            </p:custDataLst>
          </p:nvPr>
        </p:nvSpPr>
        <p:spPr>
          <a:xfrm>
            <a:off x="4380414" y="256290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原创设计师QQ5858324         _8"/>
          <p:cNvSpPr/>
          <p:nvPr>
            <p:custDataLst>
              <p:tags r:id="rId8"/>
            </p:custDataLst>
          </p:nvPr>
        </p:nvSpPr>
        <p:spPr>
          <a:xfrm>
            <a:off x="2907833" y="1147509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42"/>
          <p:cNvSpPr txBox="1"/>
          <p:nvPr/>
        </p:nvSpPr>
        <p:spPr>
          <a:xfrm>
            <a:off x="3558420" y="1258917"/>
            <a:ext cx="637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42"/>
          <p:cNvSpPr txBox="1"/>
          <p:nvPr/>
        </p:nvSpPr>
        <p:spPr>
          <a:xfrm>
            <a:off x="5047974" y="1756609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42"/>
          <p:cNvSpPr txBox="1"/>
          <p:nvPr/>
        </p:nvSpPr>
        <p:spPr>
          <a:xfrm>
            <a:off x="6420855" y="1198764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70538" y="1601018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原创设计师QQ598969553          _14"/>
          <p:cNvSpPr txBox="1">
            <a:spLocks noChangeArrowheads="1"/>
          </p:cNvSpPr>
          <p:nvPr/>
        </p:nvSpPr>
        <p:spPr bwMode="auto">
          <a:xfrm>
            <a:off x="1540836" y="3833198"/>
            <a:ext cx="9104586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6000" b="1" dirty="0" smtClean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000" b="1" dirty="0">
              <a:solidFill>
                <a:srgbClr val="E44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原创设计师QQ598969553          _15"/>
          <p:cNvSpPr txBox="1">
            <a:spLocks noChangeArrowheads="1"/>
          </p:cNvSpPr>
          <p:nvPr/>
        </p:nvSpPr>
        <p:spPr bwMode="auto">
          <a:xfrm>
            <a:off x="2684780" y="4672949"/>
            <a:ext cx="6816700" cy="4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原创设计师QQ598969553          _16"/>
          <p:cNvSpPr txBox="1">
            <a:spLocks noChangeArrowheads="1"/>
          </p:cNvSpPr>
          <p:nvPr/>
        </p:nvSpPr>
        <p:spPr bwMode="auto">
          <a:xfrm>
            <a:off x="3315794" y="3301433"/>
            <a:ext cx="5554672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原创设计师QQ5858324           _16"/>
          <p:cNvSpPr txBox="1">
            <a:spLocks noChangeArrowheads="1"/>
          </p:cNvSpPr>
          <p:nvPr/>
        </p:nvSpPr>
        <p:spPr bwMode="auto">
          <a:xfrm>
            <a:off x="2795193" y="5616634"/>
            <a:ext cx="6586262" cy="24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汇报人：牟青云  部门：产品创新事业部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05.16 - 08.15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6161250" y="1728100"/>
            <a:ext cx="3793579" cy="592932"/>
            <a:chOff x="5180762" y="1341138"/>
            <a:chExt cx="3793579" cy="592932"/>
          </a:xfrm>
        </p:grpSpPr>
        <p:sp>
          <p:nvSpPr>
            <p:cNvPr id="51" name="Freeform 11"/>
            <p:cNvSpPr/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7349"/>
            </a:solidFill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F47349"/>
            </a:solidFill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1369569" cy="43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427004" cy="53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161250" y="2619780"/>
            <a:ext cx="3793579" cy="592931"/>
            <a:chOff x="5694561" y="2088852"/>
            <a:chExt cx="3793579" cy="592931"/>
          </a:xfrm>
        </p:grpSpPr>
        <p:sp>
          <p:nvSpPr>
            <p:cNvPr id="54" name="Freeform 11"/>
            <p:cNvSpPr/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2918B"/>
            </a:solidFill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02918B"/>
            </a:solidFill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1369569" cy="43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学习成果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401356" cy="53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Freeform 5"/>
          <p:cNvSpPr/>
          <p:nvPr/>
        </p:nvSpPr>
        <p:spPr bwMode="auto">
          <a:xfrm rot="10800000">
            <a:off x="2258306" y="2279387"/>
            <a:ext cx="2551826" cy="226166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8" name="原创设计师QQ5858324           _7"/>
          <p:cNvGrpSpPr/>
          <p:nvPr/>
        </p:nvGrpSpPr>
        <p:grpSpPr>
          <a:xfrm rot="5400000">
            <a:off x="2584392" y="2313135"/>
            <a:ext cx="1899658" cy="2143378"/>
            <a:chOff x="4468733" y="2771468"/>
            <a:chExt cx="1487127" cy="1677919"/>
          </a:xfrm>
        </p:grpSpPr>
        <p:sp>
          <p:nvSpPr>
            <p:cNvPr id="3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1" name="原创设计师QQ5858324           _6"/>
          <p:cNvSpPr/>
          <p:nvPr>
            <p:custDataLst>
              <p:tags r:id="rId1"/>
            </p:custDataLst>
          </p:nvPr>
        </p:nvSpPr>
        <p:spPr>
          <a:xfrm>
            <a:off x="2117131" y="3939566"/>
            <a:ext cx="296130" cy="296130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原创设计师QQ5858324           _7"/>
          <p:cNvSpPr/>
          <p:nvPr>
            <p:custDataLst>
              <p:tags r:id="rId2"/>
            </p:custDataLst>
          </p:nvPr>
        </p:nvSpPr>
        <p:spPr>
          <a:xfrm>
            <a:off x="4562051" y="4052282"/>
            <a:ext cx="296130" cy="296130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原创设计师QQ5858324         _8"/>
          <p:cNvSpPr/>
          <p:nvPr>
            <p:custDataLst>
              <p:tags r:id="rId3"/>
            </p:custDataLst>
          </p:nvPr>
        </p:nvSpPr>
        <p:spPr>
          <a:xfrm>
            <a:off x="2019722" y="2321240"/>
            <a:ext cx="430510" cy="430510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42"/>
          <p:cNvSpPr txBox="1"/>
          <p:nvPr/>
        </p:nvSpPr>
        <p:spPr>
          <a:xfrm>
            <a:off x="2901944" y="2970697"/>
            <a:ext cx="1421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1250" y="3452125"/>
            <a:ext cx="3793579" cy="592932"/>
            <a:chOff x="5180762" y="1341138"/>
            <a:chExt cx="3793579" cy="592932"/>
          </a:xfrm>
          <a:solidFill>
            <a:srgbClr val="E44B42"/>
          </a:solidFill>
        </p:grpSpPr>
        <p:sp>
          <p:nvSpPr>
            <p:cNvPr id="3" name="Freeform 11"/>
            <p:cNvSpPr/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" name="Freeform 10"/>
            <p:cNvSpPr/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1355090" cy="43624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392430" cy="5289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3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61250" y="4343805"/>
            <a:ext cx="3793579" cy="592931"/>
            <a:chOff x="5694561" y="2088852"/>
            <a:chExt cx="3793579" cy="592931"/>
          </a:xfrm>
          <a:solidFill>
            <a:srgbClr val="015672"/>
          </a:solidFill>
        </p:grpSpPr>
        <p:sp>
          <p:nvSpPr>
            <p:cNvPr id="9" name="Freeform 11"/>
            <p:cNvSpPr/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262890" cy="43624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437515" cy="52895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05"/>
          <p:cNvSpPr txBox="1">
            <a:spLocks noChangeArrowheads="1"/>
          </p:cNvSpPr>
          <p:nvPr/>
        </p:nvSpPr>
        <p:spPr bwMode="auto">
          <a:xfrm>
            <a:off x="7060144" y="4451694"/>
            <a:ext cx="13550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工作思考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" y="1"/>
            <a:ext cx="121904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F4734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2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3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5" name="原创设计师QQ5858324           _6"/>
          <p:cNvSpPr/>
          <p:nvPr>
            <p:custDataLst>
              <p:tags r:id="rId2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原创设计师QQ5858324           _7"/>
          <p:cNvSpPr/>
          <p:nvPr>
            <p:custDataLst>
              <p:tags r:id="rId3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原创设计师QQ5858324         _8"/>
          <p:cNvSpPr/>
          <p:nvPr>
            <p:custDataLst>
              <p:tags r:id="rId4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3746947" y="25204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6876" y="2599334"/>
            <a:ext cx="4672624" cy="923326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参与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项目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618721" cy="693420"/>
            <a:chOff x="0" y="532828"/>
            <a:chExt cx="618721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梯形 6"/>
          <p:cNvSpPr/>
          <p:nvPr/>
        </p:nvSpPr>
        <p:spPr>
          <a:xfrm flipV="1">
            <a:off x="2318044" y="3557571"/>
            <a:ext cx="765041" cy="680652"/>
          </a:xfrm>
          <a:custGeom>
            <a:avLst/>
            <a:gdLst/>
            <a:ahLst/>
            <a:cxnLst/>
            <a:rect l="l" t="t" r="r" b="b"/>
            <a:pathLst>
              <a:path w="664036" h="590540">
                <a:moveTo>
                  <a:pt x="0" y="590540"/>
                </a:moveTo>
                <a:lnTo>
                  <a:pt x="664036" y="590540"/>
                </a:lnTo>
                <a:lnTo>
                  <a:pt x="664036" y="0"/>
                </a:lnTo>
                <a:lnTo>
                  <a:pt x="234846" y="0"/>
                </a:lnTo>
                <a:close/>
              </a:path>
            </a:pathLst>
          </a:custGeom>
          <a:solidFill>
            <a:srgbClr val="E4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982110" y="355533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E44B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4018474" y="3889057"/>
            <a:ext cx="6088214" cy="693859"/>
          </a:xfrm>
          <a:prstGeom prst="homePlate">
            <a:avLst/>
          </a:prstGeom>
          <a:solidFill>
            <a:srgbClr val="E44B42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25748" y="3685199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2"/>
          <p:cNvSpPr/>
          <p:nvPr/>
        </p:nvSpPr>
        <p:spPr>
          <a:xfrm flipH="1">
            <a:off x="4090484" y="4258212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协助开发演示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，营销地图升级。</a:t>
            </a:r>
            <a:endParaRPr lang="zh-CN" altLang="en-US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Rectangle 42"/>
          <p:cNvSpPr/>
          <p:nvPr/>
        </p:nvSpPr>
        <p:spPr>
          <a:xfrm flipH="1">
            <a:off x="4090670" y="3945890"/>
            <a:ext cx="514667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五粮液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07.12 - 07.22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08.05 - 08.14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008886" y="2661506"/>
            <a:ext cx="1193951" cy="1117323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02918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3" name="五边形 62"/>
          <p:cNvSpPr/>
          <p:nvPr/>
        </p:nvSpPr>
        <p:spPr>
          <a:xfrm>
            <a:off x="4018474" y="3003210"/>
            <a:ext cx="6088214" cy="774387"/>
          </a:xfrm>
          <a:prstGeom prst="homePlate">
            <a:avLst/>
          </a:prstGeom>
          <a:solidFill>
            <a:srgbClr val="02918B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79"/>
          <p:cNvSpPr/>
          <p:nvPr/>
        </p:nvSpPr>
        <p:spPr>
          <a:xfrm>
            <a:off x="1940415" y="2662751"/>
            <a:ext cx="1212265" cy="772149"/>
          </a:xfrm>
          <a:custGeom>
            <a:avLst/>
            <a:gdLst/>
            <a:ahLst/>
            <a:cxnLst/>
            <a:rect l="l" t="t" r="r" b="b"/>
            <a:pathLst>
              <a:path w="1052216" h="590541">
                <a:moveTo>
                  <a:pt x="528119" y="0"/>
                </a:moveTo>
                <a:lnTo>
                  <a:pt x="1052216" y="0"/>
                </a:lnTo>
                <a:lnTo>
                  <a:pt x="1052216" y="590540"/>
                </a:lnTo>
                <a:lnTo>
                  <a:pt x="664036" y="590540"/>
                </a:lnTo>
                <a:lnTo>
                  <a:pt x="664036" y="590541"/>
                </a:lnTo>
                <a:lnTo>
                  <a:pt x="234846" y="590541"/>
                </a:lnTo>
                <a:lnTo>
                  <a:pt x="0" y="1"/>
                </a:lnTo>
                <a:lnTo>
                  <a:pt x="528119" y="1"/>
                </a:lnTo>
                <a:close/>
              </a:path>
            </a:pathLst>
          </a:cu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725748" y="2799352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42"/>
          <p:cNvSpPr/>
          <p:nvPr/>
        </p:nvSpPr>
        <p:spPr>
          <a:xfrm flipH="1">
            <a:off x="4090484" y="3372364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协助调研设备</a:t>
            </a:r>
            <a:r>
              <a: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SDK</a:t>
            </a: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，需求梳理及流程设计。</a:t>
            </a:r>
            <a:endParaRPr lang="en-US" altLang="zh-CN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完成对请求内容的加解密中间服务开发。</a:t>
            </a:r>
            <a:endParaRPr lang="en-US" altLang="zh-CN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Rectangle 42"/>
          <p:cNvSpPr/>
          <p:nvPr/>
        </p:nvSpPr>
        <p:spPr>
          <a:xfrm flipH="1">
            <a:off x="4090035" y="3083560"/>
            <a:ext cx="373443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智能场地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06.10 - 06.28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2982110" y="179888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F4734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9" name="五边形 68"/>
          <p:cNvSpPr/>
          <p:nvPr/>
        </p:nvSpPr>
        <p:spPr>
          <a:xfrm>
            <a:off x="4018474" y="2132605"/>
            <a:ext cx="6088214" cy="693859"/>
          </a:xfrm>
          <a:prstGeom prst="homePlate">
            <a:avLst/>
          </a:prstGeom>
          <a:solidFill>
            <a:srgbClr val="F47349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10"/>
          <p:cNvSpPr/>
          <p:nvPr/>
        </p:nvSpPr>
        <p:spPr>
          <a:xfrm>
            <a:off x="1650370" y="1801121"/>
            <a:ext cx="1598806" cy="680651"/>
          </a:xfrm>
          <a:custGeom>
            <a:avLst/>
            <a:gdLst/>
            <a:ahLst/>
            <a:cxnLst/>
            <a:rect l="l" t="t" r="r" b="b"/>
            <a:pathLst>
              <a:path w="1387724" h="590540">
                <a:moveTo>
                  <a:pt x="0" y="0"/>
                </a:moveTo>
                <a:lnTo>
                  <a:pt x="451620" y="0"/>
                </a:lnTo>
                <a:lnTo>
                  <a:pt x="664036" y="0"/>
                </a:lnTo>
                <a:lnTo>
                  <a:pt x="1387724" y="0"/>
                </a:lnTo>
                <a:lnTo>
                  <a:pt x="1387724" y="590540"/>
                </a:lnTo>
                <a:lnTo>
                  <a:pt x="664036" y="590540"/>
                </a:lnTo>
                <a:lnTo>
                  <a:pt x="451620" y="590540"/>
                </a:lnTo>
                <a:lnTo>
                  <a:pt x="234846" y="590540"/>
                </a:lnTo>
                <a:close/>
              </a:path>
            </a:pathLst>
          </a:custGeom>
          <a:solidFill>
            <a:srgbClr val="F47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725748" y="1928748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42"/>
          <p:cNvSpPr/>
          <p:nvPr/>
        </p:nvSpPr>
        <p:spPr>
          <a:xfrm flipH="1">
            <a:off x="4090484" y="2501760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完成对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word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PDF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文档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格式的文字内容提取。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Rectangle 42"/>
          <p:cNvSpPr/>
          <p:nvPr/>
        </p:nvSpPr>
        <p:spPr>
          <a:xfrm flipH="1">
            <a:off x="4090035" y="2212975"/>
            <a:ext cx="4748530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知识体系（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5.20 - 06.06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梯形 6"/>
          <p:cNvSpPr/>
          <p:nvPr/>
        </p:nvSpPr>
        <p:spPr>
          <a:xfrm flipV="1">
            <a:off x="2597150" y="4414520"/>
            <a:ext cx="485775" cy="680720"/>
          </a:xfrm>
          <a:custGeom>
            <a:avLst/>
            <a:gdLst/>
            <a:ahLst/>
            <a:cxnLst/>
            <a:rect l="l" t="t" r="r" b="b"/>
            <a:pathLst>
              <a:path w="664036" h="590540">
                <a:moveTo>
                  <a:pt x="0" y="590540"/>
                </a:moveTo>
                <a:lnTo>
                  <a:pt x="664036" y="590540"/>
                </a:lnTo>
                <a:lnTo>
                  <a:pt x="664036" y="0"/>
                </a:lnTo>
                <a:lnTo>
                  <a:pt x="234846" y="0"/>
                </a:lnTo>
                <a:close/>
              </a:path>
            </a:pathLst>
          </a:custGeom>
          <a:solidFill>
            <a:srgbClr val="01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82110" y="441258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01567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4018474" y="4746307"/>
            <a:ext cx="6088214" cy="693859"/>
          </a:xfrm>
          <a:prstGeom prst="homePlate">
            <a:avLst/>
          </a:prstGeom>
          <a:solidFill>
            <a:srgbClr val="015672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5" name="TextBox 58"/>
          <p:cNvSpPr txBox="1"/>
          <p:nvPr/>
        </p:nvSpPr>
        <p:spPr>
          <a:xfrm>
            <a:off x="2725748" y="4542449"/>
            <a:ext cx="691756" cy="459105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2"/>
          <p:cNvSpPr/>
          <p:nvPr/>
        </p:nvSpPr>
        <p:spPr>
          <a:xfrm flipH="1">
            <a:off x="4090484" y="5115462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雷达项目：阅读架构，修改目标功能，整合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JupyterHub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2"/>
          <p:cNvSpPr/>
          <p:nvPr/>
        </p:nvSpPr>
        <p:spPr>
          <a:xfrm flipH="1">
            <a:off x="4090670" y="4803140"/>
            <a:ext cx="462597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7.22 ~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24412" y="20913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27246" y="218815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74886" y="20913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74886" y="319205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8429" y="232153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2562" y="2188158"/>
            <a:ext cx="2985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社区反馈良好的第三方组件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2563" y="2571500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POI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实现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对word文字提取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Tesseract-ocr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实现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对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pdf文字提取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882" y="388267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716" y="3979493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5356" y="388267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5356" y="498402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74" y="411287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3032" y="3979493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更加稳定的表现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2590" y="4392930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调研的结果证明对原有PDF文字提取方案有了较大优化，解决了乱码问题，并提高了文字识别的准确率；WORD文字提取能够提取到段落，格式提取更为准确。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知识体系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157" y="13769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8991" y="1473783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6631" y="13769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6631" y="247767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174" y="1607161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307" y="1473783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评估测试硬件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SDK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308" y="1857125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神思身份证读卡器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测试。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汉王考勤机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测试。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247" y="273014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081" y="2826968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4721" y="273014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4721" y="383149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8739" y="296034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2397" y="282696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与客户良好沟通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1955" y="3240405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明确使用场景，确定设计目的。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现场交流系统流程，设计解决方案。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474247" y="40947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77081" y="4191583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24721" y="40947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24721" y="519611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8264" y="432496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942397" y="4191583"/>
            <a:ext cx="16141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系统流程优化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590" y="4575175"/>
            <a:ext cx="6963410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通过与客户交流得到的反馈，剔除了硬件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的交互设计，简化流程。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明确各个功能节点的输入输出，清晰视频识别的交互流程，并准确表达到算法人员。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智能场地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Freeform 12"/>
          <p:cNvSpPr/>
          <p:nvPr/>
        </p:nvSpPr>
        <p:spPr bwMode="auto">
          <a:xfrm>
            <a:off x="1474247" y="54790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577081" y="5575883"/>
            <a:ext cx="895282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2024721" y="54790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024721" y="658041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98264" y="570926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D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2942397" y="5575883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密文服务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42398" y="5959225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提供加解密的中间服务，用于满足第三方的交互要求。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792" y="20627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9626" y="2159583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7266" y="20627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7266" y="316347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809" y="2292961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942" y="2159583"/>
            <a:ext cx="2299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酒业大数据平台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Demo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943" y="2542925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Demo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所需的后端服务开发。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Demo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所需的真实数据收集。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67262" y="385409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0096" y="3950918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17736" y="385409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17736" y="495544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1754" y="408429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35412" y="3950918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营销地图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4970" y="4364355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完成对原数据的清洗工作，对新数据的导入工作。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完成对营销地图后端数据接口的开发工作，总计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24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个接口。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五粮液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792" y="13674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9626" y="146425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7266" y="13674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7266" y="246815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809" y="159763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942" y="1464258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阅读框架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943" y="1847600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熟悉架构的内部结构及功能组件。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882" y="272062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716" y="2817443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5356" y="272062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5356" y="382197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74" y="295082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3032" y="2817443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License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生成工具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2590" y="3230880"/>
            <a:ext cx="6322695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逆向License的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解析过程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，形成合法license生成工具，原代码是由scala编写。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474882" y="40852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77716" y="4182058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25356" y="40852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25356" y="518658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8899" y="431543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943032" y="418205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JupyterHub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学习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590" y="4563110"/>
            <a:ext cx="7448550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学习基础机制及运行原理，形成安装手册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配置文档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，主要官方文档翻译笔记。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+mn-ea"/>
            </a:endParaRPr>
          </a:p>
          <a:p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整合ICM的交互，引入OAuth2协议认证机制。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ICM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Freeform 12"/>
          <p:cNvSpPr/>
          <p:nvPr/>
        </p:nvSpPr>
        <p:spPr bwMode="auto">
          <a:xfrm>
            <a:off x="1474247" y="54504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577081" y="5547308"/>
            <a:ext cx="895282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024721" y="54504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024721" y="65518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798264" y="568068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D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942397" y="554730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TensorFlow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学习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42398" y="5930650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了解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框架的基础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及各自功能特性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02918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6876" y="2599334"/>
            <a:ext cx="4672624" cy="923326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学习成果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18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3772347" y="25585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演示</Application>
  <PresentationFormat>宽屏</PresentationFormat>
  <Paragraphs>306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Agency FB Bold</vt:lpstr>
      <vt:lpstr>微软雅黑</vt:lpstr>
      <vt:lpstr>仿宋_GB2312</vt:lpstr>
      <vt:lpstr>华文细黑</vt:lpstr>
      <vt:lpstr>Adobe Gothic Std B</vt:lpstr>
      <vt:lpstr>MS Mincho</vt:lpstr>
      <vt:lpstr>方正正中黑简体</vt:lpstr>
      <vt:lpstr>方正黑体简体</vt:lpstr>
      <vt:lpstr>黑体</vt:lpstr>
      <vt:lpstr>方正大黑_GBK</vt:lpstr>
      <vt:lpstr>华文黑体</vt:lpstr>
      <vt:lpstr>等线</vt:lpstr>
      <vt:lpstr>Vijaya</vt:lpstr>
      <vt:lpstr>Arial Unicode MS</vt:lpstr>
      <vt:lpstr>等线 Light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cp:lastModifiedBy>Administrator</cp:lastModifiedBy>
  <cp:revision>730</cp:revision>
  <dcterms:created xsi:type="dcterms:W3CDTF">2015-12-01T09:06:00Z</dcterms:created>
  <dcterms:modified xsi:type="dcterms:W3CDTF">2019-08-16T01:54:38Z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