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4" r:id="rId3"/>
    <p:sldId id="266" r:id="rId5"/>
    <p:sldId id="267" r:id="rId6"/>
    <p:sldId id="278" r:id="rId7"/>
    <p:sldId id="310" r:id="rId8"/>
    <p:sldId id="311" r:id="rId9"/>
    <p:sldId id="312" r:id="rId10"/>
    <p:sldId id="313" r:id="rId11"/>
    <p:sldId id="272" r:id="rId12"/>
    <p:sldId id="283" r:id="rId13"/>
    <p:sldId id="299" r:id="rId14"/>
    <p:sldId id="285" r:id="rId15"/>
    <p:sldId id="274" r:id="rId16"/>
    <p:sldId id="305" r:id="rId17"/>
    <p:sldId id="287" r:id="rId18"/>
    <p:sldId id="276" r:id="rId19"/>
    <p:sldId id="297" r:id="rId20"/>
    <p:sldId id="27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4B42"/>
    <a:srgbClr val="015672"/>
    <a:srgbClr val="02918B"/>
    <a:srgbClr val="F47349"/>
    <a:srgbClr val="00AF50"/>
    <a:srgbClr val="00F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62" y="102"/>
      </p:cViewPr>
      <p:guideLst>
        <p:guide orient="horz" pos="2237"/>
        <p:guide pos="39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68128" y="64311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microsoft.com/office/2007/relationships/hdphoto" Target="../media/image8.wdp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microsoft.com/office/2007/relationships/hdphoto" Target="../media/image10.wdp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microsoft.com/office/2007/relationships/hdphoto" Target="../media/image4.wdp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rot="10800000">
            <a:off x="3046376" y="1053616"/>
            <a:ext cx="1640032" cy="145355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47349"/>
          </a:solidFill>
          <a:ln w="15875">
            <a:noFill/>
          </a:ln>
          <a:effectLst>
            <a:innerShdw blurRad="63500" dist="25400" dir="27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3" name="原创设计师QQ5858324           _7"/>
          <p:cNvGrpSpPr/>
          <p:nvPr/>
        </p:nvGrpSpPr>
        <p:grpSpPr>
          <a:xfrm rot="5400000">
            <a:off x="3284027" y="1097911"/>
            <a:ext cx="1164734" cy="1314166"/>
            <a:chOff x="4468733" y="2771468"/>
            <a:chExt cx="1487127" cy="1677919"/>
          </a:xfrm>
        </p:grpSpPr>
        <p:sp>
          <p:nvSpPr>
            <p:cNvPr id="4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5"/>
            <p:cNvSpPr/>
            <p:nvPr/>
          </p:nvSpPr>
          <p:spPr bwMode="auto">
            <a:xfrm rot="5400000">
              <a:off x="4600909" y="3068559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47349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8" name="Freeform 5"/>
          <p:cNvSpPr/>
          <p:nvPr/>
        </p:nvSpPr>
        <p:spPr bwMode="auto">
          <a:xfrm rot="10800000">
            <a:off x="4533185" y="1521534"/>
            <a:ext cx="1615846" cy="143211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02918B"/>
          </a:solidFill>
          <a:ln w="15875">
            <a:noFill/>
          </a:ln>
          <a:effectLst>
            <a:innerShdw blurRad="63500" dist="25400" dir="27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9" name="原创设计师QQ5858324           _7"/>
          <p:cNvGrpSpPr/>
          <p:nvPr/>
        </p:nvGrpSpPr>
        <p:grpSpPr>
          <a:xfrm rot="5400000">
            <a:off x="4780030" y="1590200"/>
            <a:ext cx="1147560" cy="1294788"/>
            <a:chOff x="4468733" y="2771468"/>
            <a:chExt cx="1487127" cy="1677919"/>
          </a:xfrm>
        </p:grpSpPr>
        <p:sp>
          <p:nvSpPr>
            <p:cNvPr id="10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5"/>
            <p:cNvSpPr/>
            <p:nvPr/>
          </p:nvSpPr>
          <p:spPr bwMode="auto">
            <a:xfrm rot="5400000">
              <a:off x="4600909" y="3068559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2918B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16" name="Freeform 5"/>
          <p:cNvSpPr/>
          <p:nvPr/>
        </p:nvSpPr>
        <p:spPr bwMode="auto">
          <a:xfrm rot="10800000">
            <a:off x="5941198" y="964717"/>
            <a:ext cx="1640032" cy="145355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E44B42"/>
          </a:solidFill>
          <a:ln w="15875">
            <a:noFill/>
          </a:ln>
          <a:effectLst>
            <a:innerShdw blurRad="63500" dist="25400" dir="27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17" name="原创设计师QQ5858324           _7"/>
          <p:cNvGrpSpPr/>
          <p:nvPr/>
        </p:nvGrpSpPr>
        <p:grpSpPr>
          <a:xfrm rot="5400000">
            <a:off x="6178849" y="1009012"/>
            <a:ext cx="1164734" cy="1314166"/>
            <a:chOff x="4468733" y="2771468"/>
            <a:chExt cx="1487127" cy="1677919"/>
          </a:xfrm>
        </p:grpSpPr>
        <p:sp>
          <p:nvSpPr>
            <p:cNvPr id="19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5"/>
            <p:cNvSpPr/>
            <p:nvPr/>
          </p:nvSpPr>
          <p:spPr bwMode="auto">
            <a:xfrm rot="5400000">
              <a:off x="4600909" y="3068559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E44B42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21" name="Freeform 5"/>
          <p:cNvSpPr/>
          <p:nvPr/>
        </p:nvSpPr>
        <p:spPr bwMode="auto">
          <a:xfrm rot="10800000">
            <a:off x="7470741" y="1333241"/>
            <a:ext cx="1615846" cy="143211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015672"/>
          </a:solidFill>
          <a:ln w="15875">
            <a:noFill/>
          </a:ln>
          <a:effectLst>
            <a:innerShdw blurRad="63500" dist="25400" dir="27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22" name="原创设计师QQ5858324          _7"/>
          <p:cNvGrpSpPr/>
          <p:nvPr/>
        </p:nvGrpSpPr>
        <p:grpSpPr>
          <a:xfrm rot="5400000">
            <a:off x="7717586" y="1401907"/>
            <a:ext cx="1147560" cy="1294788"/>
            <a:chOff x="4468733" y="2771468"/>
            <a:chExt cx="1487127" cy="1677919"/>
          </a:xfrm>
        </p:grpSpPr>
        <p:sp>
          <p:nvSpPr>
            <p:cNvPr id="23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"/>
            <p:cNvSpPr/>
            <p:nvPr/>
          </p:nvSpPr>
          <p:spPr bwMode="auto">
            <a:xfrm rot="5400000">
              <a:off x="4600909" y="3068559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15672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32" name="原创设计师QQ5858324           _1"/>
          <p:cNvSpPr/>
          <p:nvPr>
            <p:custDataLst>
              <p:tags r:id="rId1"/>
            </p:custDataLst>
          </p:nvPr>
        </p:nvSpPr>
        <p:spPr>
          <a:xfrm>
            <a:off x="8973648" y="2412450"/>
            <a:ext cx="263958" cy="263958"/>
          </a:xfrm>
          <a:prstGeom prst="ellipse">
            <a:avLst/>
          </a:prstGeom>
          <a:solidFill>
            <a:srgbClr val="E44B42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原创设计师QQ5858324           _2"/>
          <p:cNvSpPr/>
          <p:nvPr>
            <p:custDataLst>
              <p:tags r:id="rId2"/>
            </p:custDataLst>
          </p:nvPr>
        </p:nvSpPr>
        <p:spPr>
          <a:xfrm>
            <a:off x="7278523" y="2408388"/>
            <a:ext cx="181566" cy="181566"/>
          </a:xfrm>
          <a:prstGeom prst="ellipse">
            <a:avLst/>
          </a:prstGeom>
          <a:solidFill>
            <a:srgbClr val="F47349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原创设计师QQ5858324           _3"/>
          <p:cNvSpPr/>
          <p:nvPr>
            <p:custDataLst>
              <p:tags r:id="rId3"/>
            </p:custDataLst>
          </p:nvPr>
        </p:nvSpPr>
        <p:spPr>
          <a:xfrm>
            <a:off x="5808007" y="1108379"/>
            <a:ext cx="207940" cy="207940"/>
          </a:xfrm>
          <a:prstGeom prst="ellipse">
            <a:avLst/>
          </a:prstGeom>
          <a:solidFill>
            <a:srgbClr val="F47349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原创设计师QQ5858324           _4"/>
          <p:cNvSpPr/>
          <p:nvPr>
            <p:custDataLst>
              <p:tags r:id="rId4"/>
            </p:custDataLst>
          </p:nvPr>
        </p:nvSpPr>
        <p:spPr>
          <a:xfrm>
            <a:off x="8039045" y="1045167"/>
            <a:ext cx="181566" cy="181566"/>
          </a:xfrm>
          <a:prstGeom prst="ellipse">
            <a:avLst/>
          </a:prstGeom>
          <a:solidFill>
            <a:srgbClr val="02918B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原创设计师QQ5858324           _5"/>
          <p:cNvSpPr/>
          <p:nvPr>
            <p:custDataLst>
              <p:tags r:id="rId5"/>
            </p:custDataLst>
          </p:nvPr>
        </p:nvSpPr>
        <p:spPr>
          <a:xfrm>
            <a:off x="6036971" y="2569394"/>
            <a:ext cx="219394" cy="219394"/>
          </a:xfrm>
          <a:prstGeom prst="ellipse">
            <a:avLst/>
          </a:prstGeom>
          <a:solidFill>
            <a:srgbClr val="015672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原创设计师QQ5858324           _6"/>
          <p:cNvSpPr/>
          <p:nvPr>
            <p:custDataLst>
              <p:tags r:id="rId6"/>
            </p:custDataLst>
          </p:nvPr>
        </p:nvSpPr>
        <p:spPr>
          <a:xfrm>
            <a:off x="4587428" y="1260778"/>
            <a:ext cx="181566" cy="181566"/>
          </a:xfrm>
          <a:prstGeom prst="ellipse">
            <a:avLst/>
          </a:prstGeom>
          <a:solidFill>
            <a:srgbClr val="E44B42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原创设计师QQ5858324           _7"/>
          <p:cNvSpPr/>
          <p:nvPr>
            <p:custDataLst>
              <p:tags r:id="rId7"/>
            </p:custDataLst>
          </p:nvPr>
        </p:nvSpPr>
        <p:spPr>
          <a:xfrm>
            <a:off x="4380414" y="2562908"/>
            <a:ext cx="181566" cy="181566"/>
          </a:xfrm>
          <a:prstGeom prst="ellipse">
            <a:avLst/>
          </a:prstGeom>
          <a:solidFill>
            <a:srgbClr val="02918B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原创设计师QQ5858324         _8"/>
          <p:cNvSpPr/>
          <p:nvPr>
            <p:custDataLst>
              <p:tags r:id="rId8"/>
            </p:custDataLst>
          </p:nvPr>
        </p:nvSpPr>
        <p:spPr>
          <a:xfrm>
            <a:off x="2907833" y="1147509"/>
            <a:ext cx="263958" cy="263958"/>
          </a:xfrm>
          <a:prstGeom prst="ellipse">
            <a:avLst/>
          </a:prstGeom>
          <a:solidFill>
            <a:srgbClr val="015672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TextBox 42"/>
          <p:cNvSpPr txBox="1"/>
          <p:nvPr/>
        </p:nvSpPr>
        <p:spPr>
          <a:xfrm>
            <a:off x="3558420" y="1258917"/>
            <a:ext cx="637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zh-CN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2"/>
          <p:cNvSpPr txBox="1"/>
          <p:nvPr/>
        </p:nvSpPr>
        <p:spPr>
          <a:xfrm>
            <a:off x="5047974" y="1756609"/>
            <a:ext cx="541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zh-CN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6420855" y="1198764"/>
            <a:ext cx="541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zh-CN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51488" y="1601018"/>
            <a:ext cx="541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zh-CN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原创设计师QQ5858324           _16"/>
          <p:cNvSpPr txBox="1">
            <a:spLocks noChangeArrowheads="1"/>
          </p:cNvSpPr>
          <p:nvPr/>
        </p:nvSpPr>
        <p:spPr bwMode="auto">
          <a:xfrm>
            <a:off x="2795193" y="5616634"/>
            <a:ext cx="6586262" cy="246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汇报人：牟青云  部门：产品创新事业部</a:t>
            </a:r>
            <a:endParaRPr lang="zh-CN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原创设计师QQ598969553          _14"/>
          <p:cNvSpPr txBox="1">
            <a:spLocks noChangeArrowheads="1"/>
          </p:cNvSpPr>
          <p:nvPr/>
        </p:nvSpPr>
        <p:spPr bwMode="auto">
          <a:xfrm>
            <a:off x="1540836" y="3833198"/>
            <a:ext cx="9104586" cy="64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sz="6000" b="1" dirty="0">
                <a:solidFill>
                  <a:srgbClr val="E44B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述职报告</a:t>
            </a:r>
            <a:endParaRPr lang="zh-CN" sz="6000" b="1" dirty="0">
              <a:solidFill>
                <a:srgbClr val="E44B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原创设计师QQ598969553          _15"/>
          <p:cNvSpPr txBox="1">
            <a:spLocks noChangeArrowheads="1"/>
          </p:cNvSpPr>
          <p:nvPr/>
        </p:nvSpPr>
        <p:spPr bwMode="auto">
          <a:xfrm>
            <a:off x="2684780" y="4672949"/>
            <a:ext cx="6816700" cy="48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endParaRPr lang="zh-CN" sz="1200" b="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0" name="原创设计师QQ598969553          _16"/>
          <p:cNvSpPr txBox="1">
            <a:spLocks noChangeArrowheads="1"/>
          </p:cNvSpPr>
          <p:nvPr/>
        </p:nvSpPr>
        <p:spPr bwMode="auto">
          <a:xfrm>
            <a:off x="3315794" y="3301433"/>
            <a:ext cx="5554672" cy="232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endParaRPr lang="zh-CN" altLang="zh-CN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957580" y="263525"/>
            <a:ext cx="5234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TensorFlow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07.01-07.10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231838"/>
            <a:ext cx="759125" cy="693420"/>
            <a:chOff x="0" y="532828"/>
            <a:chExt cx="759125" cy="568897"/>
          </a:xfrm>
          <a:solidFill>
            <a:srgbClr val="0170C1"/>
          </a:solidFill>
        </p:grpSpPr>
        <p:sp>
          <p:nvSpPr>
            <p:cNvPr id="11" name="矩形 10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0" y="922175"/>
            <a:ext cx="12190413" cy="45719"/>
            <a:chOff x="0" y="532828"/>
            <a:chExt cx="759125" cy="568897"/>
          </a:xfrm>
          <a:solidFill>
            <a:srgbClr val="F47349"/>
          </a:solidFill>
        </p:grpSpPr>
        <p:sp>
          <p:nvSpPr>
            <p:cNvPr id="17" name="矩形 1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444933" y="1746881"/>
            <a:ext cx="7781732" cy="4058383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grpSp>
        <p:nvGrpSpPr>
          <p:cNvPr id="22" name="组合 21"/>
          <p:cNvGrpSpPr/>
          <p:nvPr/>
        </p:nvGrpSpPr>
        <p:grpSpPr>
          <a:xfrm>
            <a:off x="3438743" y="3020999"/>
            <a:ext cx="1655967" cy="1656566"/>
            <a:chOff x="2380844" y="2104214"/>
            <a:chExt cx="1242137" cy="1242137"/>
          </a:xfrm>
          <a:solidFill>
            <a:srgbClr val="F47349"/>
          </a:solidFill>
        </p:grpSpPr>
        <p:sp>
          <p:nvSpPr>
            <p:cNvPr id="23" name="椭圆 22"/>
            <p:cNvSpPr/>
            <p:nvPr/>
          </p:nvSpPr>
          <p:spPr>
            <a:xfrm>
              <a:off x="2380844" y="2104214"/>
              <a:ext cx="1242137" cy="1242137"/>
            </a:xfrm>
            <a:prstGeom prst="ellipse">
              <a:avLst/>
            </a:prstGeom>
            <a:grp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80821" y="2593236"/>
              <a:ext cx="437254" cy="31044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100" dirty="0">
                  <a:solidFill>
                    <a:schemeClr val="bg1"/>
                  </a:solidFill>
                  <a:latin typeface="方正正中黑简体" pitchFamily="2" charset="-122"/>
                  <a:ea typeface="方正正中黑简体" pitchFamily="2" charset="-122"/>
                </a:rPr>
                <a:t>10%</a:t>
              </a:r>
              <a:endParaRPr lang="zh-CN" altLang="en-US" sz="21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V="1">
            <a:off x="4266725" y="2468809"/>
            <a:ext cx="0" cy="5041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3695850" y="2468808"/>
            <a:ext cx="5708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5507814" y="2468809"/>
            <a:ext cx="0" cy="5041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507815" y="2468808"/>
            <a:ext cx="3174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6825231" y="4701571"/>
            <a:ext cx="0" cy="5041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 flipV="1">
            <a:off x="3695848" y="5205744"/>
            <a:ext cx="312938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8111264" y="4701572"/>
            <a:ext cx="0" cy="5041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8111264" y="5205745"/>
            <a:ext cx="5708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99896" y="1917037"/>
            <a:ext cx="16141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机器学习概念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99896" y="2377241"/>
            <a:ext cx="2703659" cy="72072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优先学习了机器学习包括特征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/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标签，损失，回归与分类，神经网络等基础概念。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99896" y="4606225"/>
            <a:ext cx="19570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Keras API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的实例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99896" y="5066429"/>
            <a:ext cx="2703659" cy="5207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学习了使用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Keras API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针对文本、图像做训练分类的实例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92147" y="1917037"/>
            <a:ext cx="18427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TensorFlow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过程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792147" y="2377241"/>
            <a:ext cx="2703659" cy="72072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学习了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TensorFlow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的基本使用流程，了解了训练的拟合尺度与原始数据的划分尺度。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768970" y="5066429"/>
            <a:ext cx="2703659" cy="72072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学习了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TensorFlow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对分布式训练的基础策略，以及低阶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API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的基本概念。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679832" y="3020999"/>
            <a:ext cx="1655967" cy="1656566"/>
            <a:chOff x="3311782" y="2104214"/>
            <a:chExt cx="1242137" cy="1242137"/>
          </a:xfrm>
          <a:solidFill>
            <a:srgbClr val="02918B"/>
          </a:solidFill>
        </p:grpSpPr>
        <p:sp>
          <p:nvSpPr>
            <p:cNvPr id="42" name="椭圆 41"/>
            <p:cNvSpPr/>
            <p:nvPr/>
          </p:nvSpPr>
          <p:spPr>
            <a:xfrm>
              <a:off x="3311782" y="2104214"/>
              <a:ext cx="1242137" cy="1242137"/>
            </a:xfrm>
            <a:prstGeom prst="ellipse">
              <a:avLst/>
            </a:prstGeom>
            <a:grp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589988" y="2593236"/>
              <a:ext cx="437254" cy="31044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100" dirty="0">
                  <a:solidFill>
                    <a:schemeClr val="bg1"/>
                  </a:solidFill>
                  <a:latin typeface="方正正中黑简体" pitchFamily="2" charset="-122"/>
                  <a:ea typeface="方正正中黑简体" pitchFamily="2" charset="-122"/>
                </a:rPr>
                <a:t>15%</a:t>
              </a:r>
              <a:endParaRPr lang="zh-CN" altLang="en-US" sz="21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963808" y="3020999"/>
            <a:ext cx="1655967" cy="1656566"/>
            <a:chOff x="4274889" y="2104214"/>
            <a:chExt cx="1242137" cy="1242137"/>
          </a:xfrm>
          <a:solidFill>
            <a:srgbClr val="E44B42"/>
          </a:solidFill>
        </p:grpSpPr>
        <p:sp>
          <p:nvSpPr>
            <p:cNvPr id="45" name="椭圆 44"/>
            <p:cNvSpPr/>
            <p:nvPr/>
          </p:nvSpPr>
          <p:spPr>
            <a:xfrm>
              <a:off x="4274889" y="2104214"/>
              <a:ext cx="1242137" cy="1242137"/>
            </a:xfrm>
            <a:prstGeom prst="ellipse">
              <a:avLst/>
            </a:prstGeom>
            <a:grp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98439" y="2593236"/>
              <a:ext cx="437254" cy="31044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100" dirty="0">
                  <a:solidFill>
                    <a:schemeClr val="bg1"/>
                  </a:solidFill>
                  <a:latin typeface="方正正中黑简体" pitchFamily="2" charset="-122"/>
                  <a:ea typeface="方正正中黑简体" pitchFamily="2" charset="-122"/>
                </a:rPr>
                <a:t>20%</a:t>
              </a:r>
              <a:endParaRPr lang="zh-CN" altLang="en-US" sz="21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271783" y="3020999"/>
            <a:ext cx="1655967" cy="1656566"/>
            <a:chOff x="5255998" y="2104214"/>
            <a:chExt cx="1242137" cy="1242137"/>
          </a:xfrm>
          <a:solidFill>
            <a:srgbClr val="015672"/>
          </a:solidFill>
        </p:grpSpPr>
        <p:sp>
          <p:nvSpPr>
            <p:cNvPr id="48" name="椭圆 47"/>
            <p:cNvSpPr/>
            <p:nvPr/>
          </p:nvSpPr>
          <p:spPr>
            <a:xfrm>
              <a:off x="5255998" y="2104214"/>
              <a:ext cx="1242137" cy="1242137"/>
            </a:xfrm>
            <a:prstGeom prst="ellipse">
              <a:avLst/>
            </a:prstGeom>
            <a:grp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88173" y="2593236"/>
              <a:ext cx="437254" cy="31044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100" dirty="0">
                  <a:solidFill>
                    <a:srgbClr val="FFFFFF"/>
                  </a:solidFill>
                  <a:latin typeface="方正正中黑简体" pitchFamily="2" charset="-122"/>
                  <a:ea typeface="方正正中黑简体" pitchFamily="2" charset="-122"/>
                </a:rPr>
                <a:t>30%</a:t>
              </a:r>
              <a:endParaRPr lang="zh-CN" altLang="en-US" sz="2100" dirty="0">
                <a:solidFill>
                  <a:srgbClr val="FFFFFF"/>
                </a:solidFill>
                <a:latin typeface="方正正中黑简体" pitchFamily="2" charset="-122"/>
                <a:ea typeface="方正正中黑简体" pitchFamily="2" charset="-122"/>
              </a:endParaRPr>
            </a:p>
          </p:txBody>
        </p:sp>
      </p:grpSp>
      <p:sp>
        <p:nvSpPr>
          <p:cNvPr id="2" name="TextBox 36"/>
          <p:cNvSpPr txBox="1"/>
          <p:nvPr/>
        </p:nvSpPr>
        <p:spPr>
          <a:xfrm>
            <a:off x="8792147" y="4677382"/>
            <a:ext cx="17284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策略与低阶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API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957842" y="263724"/>
            <a:ext cx="46809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TensorFlow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后续学习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231838"/>
            <a:ext cx="759125" cy="693420"/>
            <a:chOff x="0" y="532828"/>
            <a:chExt cx="759125" cy="568897"/>
          </a:xfrm>
          <a:solidFill>
            <a:srgbClr val="0170C1"/>
          </a:solidFill>
        </p:grpSpPr>
        <p:sp>
          <p:nvSpPr>
            <p:cNvPr id="11" name="矩形 10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0" y="922175"/>
            <a:ext cx="12190413" cy="45719"/>
            <a:chOff x="0" y="532828"/>
            <a:chExt cx="759125" cy="568897"/>
          </a:xfrm>
          <a:solidFill>
            <a:srgbClr val="F47349"/>
          </a:solidFill>
        </p:grpSpPr>
        <p:sp>
          <p:nvSpPr>
            <p:cNvPr id="17" name="矩形 1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496135" y="1753635"/>
            <a:ext cx="7631519" cy="3980043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4264526" y="1873131"/>
            <a:ext cx="3920868" cy="3932135"/>
          </a:xfrm>
          <a:prstGeom prst="ellipse">
            <a:avLst/>
          </a:prstGeom>
          <a:noFill/>
          <a:ln w="9525" cap="flat">
            <a:solidFill>
              <a:schemeClr val="bg1">
                <a:lumMod val="50000"/>
              </a:schemeClr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356" tIns="45679" rIns="91356" bIns="45679" numCol="1" anchor="t" anchorCtr="0" compatLnSpc="1"/>
          <a:lstStyle/>
          <a:p>
            <a:endParaRPr lang="zh-CN" altLang="en-US"/>
          </a:p>
        </p:txBody>
      </p:sp>
      <p:sp>
        <p:nvSpPr>
          <p:cNvPr id="23" name="Freeform 34"/>
          <p:cNvSpPr/>
          <p:nvPr/>
        </p:nvSpPr>
        <p:spPr bwMode="auto">
          <a:xfrm>
            <a:off x="4738802" y="2384413"/>
            <a:ext cx="1362315" cy="1372639"/>
          </a:xfrm>
          <a:custGeom>
            <a:avLst/>
            <a:gdLst>
              <a:gd name="T0" fmla="*/ 33 w 66"/>
              <a:gd name="T1" fmla="*/ 0 h 66"/>
              <a:gd name="T2" fmla="*/ 66 w 66"/>
              <a:gd name="T3" fmla="*/ 33 h 66"/>
              <a:gd name="T4" fmla="*/ 64 w 66"/>
              <a:gd name="T5" fmla="*/ 46 h 66"/>
              <a:gd name="T6" fmla="*/ 50 w 66"/>
              <a:gd name="T7" fmla="*/ 36 h 66"/>
              <a:gd name="T8" fmla="*/ 50 w 66"/>
              <a:gd name="T9" fmla="*/ 33 h 66"/>
              <a:gd name="T10" fmla="*/ 33 w 66"/>
              <a:gd name="T11" fmla="*/ 16 h 66"/>
              <a:gd name="T12" fmla="*/ 16 w 66"/>
              <a:gd name="T13" fmla="*/ 33 h 66"/>
              <a:gd name="T14" fmla="*/ 33 w 66"/>
              <a:gd name="T15" fmla="*/ 50 h 66"/>
              <a:gd name="T16" fmla="*/ 34 w 66"/>
              <a:gd name="T17" fmla="*/ 50 h 66"/>
              <a:gd name="T18" fmla="*/ 34 w 66"/>
              <a:gd name="T19" fmla="*/ 51 h 66"/>
              <a:gd name="T20" fmla="*/ 42 w 66"/>
              <a:gd name="T21" fmla="*/ 65 h 66"/>
              <a:gd name="T22" fmla="*/ 33 w 66"/>
              <a:gd name="T23" fmla="*/ 66 h 66"/>
              <a:gd name="T24" fmla="*/ 0 w 66"/>
              <a:gd name="T25" fmla="*/ 33 h 66"/>
              <a:gd name="T26" fmla="*/ 33 w 66"/>
              <a:gd name="T27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6" h="66">
                <a:moveTo>
                  <a:pt x="33" y="0"/>
                </a:moveTo>
                <a:cubicBezTo>
                  <a:pt x="51" y="0"/>
                  <a:pt x="66" y="15"/>
                  <a:pt x="66" y="33"/>
                </a:cubicBezTo>
                <a:cubicBezTo>
                  <a:pt x="66" y="38"/>
                  <a:pt x="66" y="42"/>
                  <a:pt x="64" y="46"/>
                </a:cubicBezTo>
                <a:cubicBezTo>
                  <a:pt x="62" y="40"/>
                  <a:pt x="56" y="36"/>
                  <a:pt x="50" y="36"/>
                </a:cubicBezTo>
                <a:cubicBezTo>
                  <a:pt x="50" y="35"/>
                  <a:pt x="50" y="34"/>
                  <a:pt x="50" y="33"/>
                </a:cubicBezTo>
                <a:cubicBezTo>
                  <a:pt x="50" y="24"/>
                  <a:pt x="42" y="16"/>
                  <a:pt x="33" y="16"/>
                </a:cubicBezTo>
                <a:cubicBezTo>
                  <a:pt x="24" y="16"/>
                  <a:pt x="16" y="24"/>
                  <a:pt x="16" y="33"/>
                </a:cubicBezTo>
                <a:cubicBezTo>
                  <a:pt x="16" y="42"/>
                  <a:pt x="24" y="50"/>
                  <a:pt x="33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4" y="50"/>
                  <a:pt x="34" y="51"/>
                  <a:pt x="34" y="51"/>
                </a:cubicBezTo>
                <a:cubicBezTo>
                  <a:pt x="34" y="57"/>
                  <a:pt x="37" y="63"/>
                  <a:pt x="42" y="65"/>
                </a:cubicBezTo>
                <a:cubicBezTo>
                  <a:pt x="39" y="66"/>
                  <a:pt x="36" y="66"/>
                  <a:pt x="33" y="66"/>
                </a:cubicBezTo>
                <a:cubicBezTo>
                  <a:pt x="15" y="66"/>
                  <a:pt x="0" y="51"/>
                  <a:pt x="0" y="33"/>
                </a:cubicBezTo>
                <a:cubicBezTo>
                  <a:pt x="0" y="15"/>
                  <a:pt x="15" y="0"/>
                  <a:pt x="33" y="0"/>
                </a:cubicBezTo>
                <a:close/>
              </a:path>
            </a:pathLst>
          </a:custGeom>
          <a:solidFill>
            <a:srgbClr val="F47349"/>
          </a:solidFill>
          <a:ln w="4" cap="flat">
            <a:noFill/>
            <a:prstDash val="solid"/>
            <a:miter lim="800000"/>
          </a:ln>
        </p:spPr>
        <p:txBody>
          <a:bodyPr vert="horz" wrap="square" lIns="91356" tIns="45679" rIns="91356" bIns="45679" numCol="1" anchor="t" anchorCtr="0" compatLnSpc="1"/>
          <a:lstStyle/>
          <a:p>
            <a:endParaRPr lang="zh-CN" altLang="en-US" b="1"/>
          </a:p>
        </p:txBody>
      </p:sp>
      <p:sp>
        <p:nvSpPr>
          <p:cNvPr id="24" name="Freeform 35"/>
          <p:cNvSpPr/>
          <p:nvPr/>
        </p:nvSpPr>
        <p:spPr bwMode="auto">
          <a:xfrm>
            <a:off x="4738802" y="3922168"/>
            <a:ext cx="1362315" cy="1382956"/>
          </a:xfrm>
          <a:custGeom>
            <a:avLst/>
            <a:gdLst>
              <a:gd name="T0" fmla="*/ 33 w 66"/>
              <a:gd name="T1" fmla="*/ 67 h 67"/>
              <a:gd name="T2" fmla="*/ 66 w 66"/>
              <a:gd name="T3" fmla="*/ 33 h 67"/>
              <a:gd name="T4" fmla="*/ 64 w 66"/>
              <a:gd name="T5" fmla="*/ 20 h 67"/>
              <a:gd name="T6" fmla="*/ 50 w 66"/>
              <a:gd name="T7" fmla="*/ 30 h 67"/>
              <a:gd name="T8" fmla="*/ 50 w 66"/>
              <a:gd name="T9" fmla="*/ 33 h 67"/>
              <a:gd name="T10" fmla="*/ 33 w 66"/>
              <a:gd name="T11" fmla="*/ 50 h 67"/>
              <a:gd name="T12" fmla="*/ 16 w 66"/>
              <a:gd name="T13" fmla="*/ 33 h 67"/>
              <a:gd name="T14" fmla="*/ 33 w 66"/>
              <a:gd name="T15" fmla="*/ 17 h 67"/>
              <a:gd name="T16" fmla="*/ 34 w 66"/>
              <a:gd name="T17" fmla="*/ 17 h 67"/>
              <a:gd name="T18" fmla="*/ 34 w 66"/>
              <a:gd name="T19" fmla="*/ 15 h 67"/>
              <a:gd name="T20" fmla="*/ 42 w 66"/>
              <a:gd name="T21" fmla="*/ 1 h 67"/>
              <a:gd name="T22" fmla="*/ 33 w 66"/>
              <a:gd name="T23" fmla="*/ 0 h 67"/>
              <a:gd name="T24" fmla="*/ 0 w 66"/>
              <a:gd name="T25" fmla="*/ 33 h 67"/>
              <a:gd name="T26" fmla="*/ 33 w 66"/>
              <a:gd name="T2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6" h="67">
                <a:moveTo>
                  <a:pt x="33" y="67"/>
                </a:moveTo>
                <a:cubicBezTo>
                  <a:pt x="51" y="67"/>
                  <a:pt x="66" y="52"/>
                  <a:pt x="66" y="33"/>
                </a:cubicBezTo>
                <a:cubicBezTo>
                  <a:pt x="66" y="29"/>
                  <a:pt x="66" y="24"/>
                  <a:pt x="64" y="20"/>
                </a:cubicBezTo>
                <a:cubicBezTo>
                  <a:pt x="62" y="26"/>
                  <a:pt x="56" y="30"/>
                  <a:pt x="50" y="30"/>
                </a:cubicBezTo>
                <a:cubicBezTo>
                  <a:pt x="50" y="31"/>
                  <a:pt x="50" y="32"/>
                  <a:pt x="50" y="33"/>
                </a:cubicBezTo>
                <a:cubicBezTo>
                  <a:pt x="50" y="43"/>
                  <a:pt x="42" y="50"/>
                  <a:pt x="33" y="50"/>
                </a:cubicBezTo>
                <a:cubicBezTo>
                  <a:pt x="24" y="50"/>
                  <a:pt x="16" y="43"/>
                  <a:pt x="16" y="33"/>
                </a:cubicBezTo>
                <a:cubicBezTo>
                  <a:pt x="16" y="24"/>
                  <a:pt x="24" y="17"/>
                  <a:pt x="33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6"/>
                  <a:pt x="34" y="16"/>
                  <a:pt x="34" y="15"/>
                </a:cubicBezTo>
                <a:cubicBezTo>
                  <a:pt x="34" y="9"/>
                  <a:pt x="37" y="4"/>
                  <a:pt x="42" y="1"/>
                </a:cubicBezTo>
                <a:cubicBezTo>
                  <a:pt x="39" y="0"/>
                  <a:pt x="36" y="0"/>
                  <a:pt x="33" y="0"/>
                </a:cubicBezTo>
                <a:cubicBezTo>
                  <a:pt x="15" y="0"/>
                  <a:pt x="0" y="15"/>
                  <a:pt x="0" y="33"/>
                </a:cubicBezTo>
                <a:cubicBezTo>
                  <a:pt x="0" y="52"/>
                  <a:pt x="15" y="67"/>
                  <a:pt x="33" y="67"/>
                </a:cubicBezTo>
                <a:close/>
              </a:path>
            </a:pathLst>
          </a:custGeom>
          <a:solidFill>
            <a:srgbClr val="015672"/>
          </a:solidFill>
          <a:ln w="4" cap="flat">
            <a:noFill/>
            <a:prstDash val="solid"/>
            <a:miter lim="800000"/>
          </a:ln>
        </p:spPr>
        <p:txBody>
          <a:bodyPr vert="horz" wrap="square" lIns="91356" tIns="45679" rIns="91356" bIns="45679" numCol="1" anchor="t" anchorCtr="0" compatLnSpc="1"/>
          <a:lstStyle/>
          <a:p>
            <a:endParaRPr lang="zh-CN" altLang="en-US" b="1"/>
          </a:p>
        </p:txBody>
      </p:sp>
      <p:sp>
        <p:nvSpPr>
          <p:cNvPr id="25" name="Freeform 37"/>
          <p:cNvSpPr/>
          <p:nvPr/>
        </p:nvSpPr>
        <p:spPr bwMode="auto">
          <a:xfrm>
            <a:off x="6328168" y="2384413"/>
            <a:ext cx="1382957" cy="1372639"/>
          </a:xfrm>
          <a:custGeom>
            <a:avLst/>
            <a:gdLst>
              <a:gd name="T0" fmla="*/ 34 w 67"/>
              <a:gd name="T1" fmla="*/ 0 h 66"/>
              <a:gd name="T2" fmla="*/ 0 w 67"/>
              <a:gd name="T3" fmla="*/ 33 h 66"/>
              <a:gd name="T4" fmla="*/ 3 w 67"/>
              <a:gd name="T5" fmla="*/ 46 h 66"/>
              <a:gd name="T6" fmla="*/ 17 w 67"/>
              <a:gd name="T7" fmla="*/ 36 h 66"/>
              <a:gd name="T8" fmla="*/ 17 w 67"/>
              <a:gd name="T9" fmla="*/ 33 h 66"/>
              <a:gd name="T10" fmla="*/ 34 w 67"/>
              <a:gd name="T11" fmla="*/ 16 h 66"/>
              <a:gd name="T12" fmla="*/ 51 w 67"/>
              <a:gd name="T13" fmla="*/ 33 h 66"/>
              <a:gd name="T14" fmla="*/ 34 w 67"/>
              <a:gd name="T15" fmla="*/ 50 h 66"/>
              <a:gd name="T16" fmla="*/ 33 w 67"/>
              <a:gd name="T17" fmla="*/ 50 h 66"/>
              <a:gd name="T18" fmla="*/ 33 w 67"/>
              <a:gd name="T19" fmla="*/ 51 h 66"/>
              <a:gd name="T20" fmla="*/ 24 w 67"/>
              <a:gd name="T21" fmla="*/ 65 h 66"/>
              <a:gd name="T22" fmla="*/ 34 w 67"/>
              <a:gd name="T23" fmla="*/ 66 h 66"/>
              <a:gd name="T24" fmla="*/ 67 w 67"/>
              <a:gd name="T25" fmla="*/ 33 h 66"/>
              <a:gd name="T26" fmla="*/ 34 w 67"/>
              <a:gd name="T27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" h="66">
                <a:moveTo>
                  <a:pt x="34" y="0"/>
                </a:moveTo>
                <a:cubicBezTo>
                  <a:pt x="15" y="0"/>
                  <a:pt x="0" y="15"/>
                  <a:pt x="0" y="33"/>
                </a:cubicBezTo>
                <a:cubicBezTo>
                  <a:pt x="0" y="38"/>
                  <a:pt x="1" y="42"/>
                  <a:pt x="3" y="46"/>
                </a:cubicBezTo>
                <a:cubicBezTo>
                  <a:pt x="5" y="40"/>
                  <a:pt x="11" y="36"/>
                  <a:pt x="17" y="36"/>
                </a:cubicBezTo>
                <a:cubicBezTo>
                  <a:pt x="17" y="35"/>
                  <a:pt x="17" y="34"/>
                  <a:pt x="17" y="33"/>
                </a:cubicBezTo>
                <a:cubicBezTo>
                  <a:pt x="17" y="24"/>
                  <a:pt x="24" y="16"/>
                  <a:pt x="34" y="16"/>
                </a:cubicBezTo>
                <a:cubicBezTo>
                  <a:pt x="43" y="16"/>
                  <a:pt x="51" y="24"/>
                  <a:pt x="51" y="33"/>
                </a:cubicBezTo>
                <a:cubicBezTo>
                  <a:pt x="51" y="42"/>
                  <a:pt x="43" y="50"/>
                  <a:pt x="34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3" y="51"/>
                  <a:pt x="33" y="51"/>
                </a:cubicBezTo>
                <a:cubicBezTo>
                  <a:pt x="33" y="57"/>
                  <a:pt x="29" y="63"/>
                  <a:pt x="24" y="65"/>
                </a:cubicBezTo>
                <a:cubicBezTo>
                  <a:pt x="27" y="66"/>
                  <a:pt x="30" y="66"/>
                  <a:pt x="34" y="66"/>
                </a:cubicBezTo>
                <a:cubicBezTo>
                  <a:pt x="52" y="66"/>
                  <a:pt x="67" y="51"/>
                  <a:pt x="67" y="33"/>
                </a:cubicBezTo>
                <a:cubicBezTo>
                  <a:pt x="67" y="15"/>
                  <a:pt x="52" y="0"/>
                  <a:pt x="34" y="0"/>
                </a:cubicBezTo>
                <a:close/>
              </a:path>
            </a:pathLst>
          </a:custGeom>
          <a:solidFill>
            <a:srgbClr val="02918B"/>
          </a:solidFill>
          <a:ln w="4" cap="flat">
            <a:noFill/>
            <a:prstDash val="solid"/>
            <a:miter lim="800000"/>
          </a:ln>
        </p:spPr>
        <p:txBody>
          <a:bodyPr vert="horz" wrap="square" lIns="91356" tIns="45679" rIns="91356" bIns="45679" numCol="1" anchor="t" anchorCtr="0" compatLnSpc="1"/>
          <a:lstStyle/>
          <a:p>
            <a:endParaRPr lang="zh-CN" altLang="en-US" b="1"/>
          </a:p>
        </p:txBody>
      </p:sp>
      <p:sp>
        <p:nvSpPr>
          <p:cNvPr id="26" name="Freeform 39"/>
          <p:cNvSpPr/>
          <p:nvPr/>
        </p:nvSpPr>
        <p:spPr bwMode="auto">
          <a:xfrm>
            <a:off x="6328168" y="3922168"/>
            <a:ext cx="1382957" cy="1382956"/>
          </a:xfrm>
          <a:custGeom>
            <a:avLst/>
            <a:gdLst>
              <a:gd name="T0" fmla="*/ 34 w 67"/>
              <a:gd name="T1" fmla="*/ 67 h 67"/>
              <a:gd name="T2" fmla="*/ 0 w 67"/>
              <a:gd name="T3" fmla="*/ 33 h 67"/>
              <a:gd name="T4" fmla="*/ 3 w 67"/>
              <a:gd name="T5" fmla="*/ 20 h 67"/>
              <a:gd name="T6" fmla="*/ 17 w 67"/>
              <a:gd name="T7" fmla="*/ 30 h 67"/>
              <a:gd name="T8" fmla="*/ 17 w 67"/>
              <a:gd name="T9" fmla="*/ 33 h 67"/>
              <a:gd name="T10" fmla="*/ 34 w 67"/>
              <a:gd name="T11" fmla="*/ 50 h 67"/>
              <a:gd name="T12" fmla="*/ 51 w 67"/>
              <a:gd name="T13" fmla="*/ 33 h 67"/>
              <a:gd name="T14" fmla="*/ 34 w 67"/>
              <a:gd name="T15" fmla="*/ 17 h 67"/>
              <a:gd name="T16" fmla="*/ 33 w 67"/>
              <a:gd name="T17" fmla="*/ 17 h 67"/>
              <a:gd name="T18" fmla="*/ 33 w 67"/>
              <a:gd name="T19" fmla="*/ 15 h 67"/>
              <a:gd name="T20" fmla="*/ 24 w 67"/>
              <a:gd name="T21" fmla="*/ 1 h 67"/>
              <a:gd name="T22" fmla="*/ 34 w 67"/>
              <a:gd name="T23" fmla="*/ 0 h 67"/>
              <a:gd name="T24" fmla="*/ 67 w 67"/>
              <a:gd name="T25" fmla="*/ 33 h 67"/>
              <a:gd name="T26" fmla="*/ 34 w 67"/>
              <a:gd name="T2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" h="67">
                <a:moveTo>
                  <a:pt x="34" y="67"/>
                </a:moveTo>
                <a:cubicBezTo>
                  <a:pt x="15" y="67"/>
                  <a:pt x="0" y="52"/>
                  <a:pt x="0" y="33"/>
                </a:cubicBezTo>
                <a:cubicBezTo>
                  <a:pt x="0" y="29"/>
                  <a:pt x="1" y="24"/>
                  <a:pt x="3" y="20"/>
                </a:cubicBezTo>
                <a:cubicBezTo>
                  <a:pt x="5" y="26"/>
                  <a:pt x="11" y="30"/>
                  <a:pt x="17" y="30"/>
                </a:cubicBezTo>
                <a:cubicBezTo>
                  <a:pt x="17" y="31"/>
                  <a:pt x="17" y="32"/>
                  <a:pt x="17" y="33"/>
                </a:cubicBezTo>
                <a:cubicBezTo>
                  <a:pt x="17" y="43"/>
                  <a:pt x="24" y="50"/>
                  <a:pt x="34" y="50"/>
                </a:cubicBezTo>
                <a:cubicBezTo>
                  <a:pt x="43" y="50"/>
                  <a:pt x="51" y="43"/>
                  <a:pt x="51" y="33"/>
                </a:cubicBezTo>
                <a:cubicBezTo>
                  <a:pt x="51" y="24"/>
                  <a:pt x="43" y="17"/>
                  <a:pt x="34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6"/>
                  <a:pt x="33" y="16"/>
                  <a:pt x="33" y="15"/>
                </a:cubicBezTo>
                <a:cubicBezTo>
                  <a:pt x="33" y="9"/>
                  <a:pt x="29" y="4"/>
                  <a:pt x="24" y="1"/>
                </a:cubicBezTo>
                <a:cubicBezTo>
                  <a:pt x="27" y="0"/>
                  <a:pt x="30" y="0"/>
                  <a:pt x="34" y="0"/>
                </a:cubicBezTo>
                <a:cubicBezTo>
                  <a:pt x="52" y="0"/>
                  <a:pt x="67" y="15"/>
                  <a:pt x="67" y="33"/>
                </a:cubicBezTo>
                <a:cubicBezTo>
                  <a:pt x="67" y="52"/>
                  <a:pt x="52" y="67"/>
                  <a:pt x="34" y="67"/>
                </a:cubicBezTo>
                <a:close/>
              </a:path>
            </a:pathLst>
          </a:custGeom>
          <a:solidFill>
            <a:srgbClr val="E44B42"/>
          </a:solidFill>
          <a:ln w="4" cap="flat">
            <a:noFill/>
            <a:prstDash val="solid"/>
            <a:miter lim="800000"/>
          </a:ln>
        </p:spPr>
        <p:txBody>
          <a:bodyPr vert="horz" wrap="square" lIns="91356" tIns="45679" rIns="91356" bIns="45679" numCol="1" anchor="t" anchorCtr="0" compatLnSpc="1"/>
          <a:lstStyle/>
          <a:p>
            <a:endParaRPr lang="zh-CN" altLang="en-US" b="1"/>
          </a:p>
        </p:txBody>
      </p:sp>
      <p:grpSp>
        <p:nvGrpSpPr>
          <p:cNvPr id="27" name="组合 26"/>
          <p:cNvGrpSpPr/>
          <p:nvPr/>
        </p:nvGrpSpPr>
        <p:grpSpPr>
          <a:xfrm>
            <a:off x="5481879" y="3179101"/>
            <a:ext cx="617239" cy="536670"/>
            <a:chOff x="5481877" y="3723806"/>
            <a:chExt cx="617239" cy="536669"/>
          </a:xfrm>
        </p:grpSpPr>
        <p:sp>
          <p:nvSpPr>
            <p:cNvPr id="28" name="Oval 32"/>
            <p:cNvSpPr>
              <a:spLocks noChangeArrowheads="1"/>
            </p:cNvSpPr>
            <p:nvPr/>
          </p:nvSpPr>
          <p:spPr bwMode="auto">
            <a:xfrm>
              <a:off x="5481877" y="3723806"/>
              <a:ext cx="536669" cy="536669"/>
            </a:xfrm>
            <a:prstGeom prst="ellipse">
              <a:avLst/>
            </a:prstGeom>
            <a:solidFill>
              <a:srgbClr val="F4734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 dirty="0"/>
            </a:p>
          </p:txBody>
        </p:sp>
        <p:sp>
          <p:nvSpPr>
            <p:cNvPr id="29" name="Oval 33"/>
            <p:cNvSpPr>
              <a:spLocks noChangeArrowheads="1"/>
            </p:cNvSpPr>
            <p:nvPr/>
          </p:nvSpPr>
          <p:spPr bwMode="auto">
            <a:xfrm>
              <a:off x="5481877" y="3723806"/>
              <a:ext cx="536669" cy="536669"/>
            </a:xfrm>
            <a:prstGeom prst="ellipse">
              <a:avLst/>
            </a:prstGeom>
            <a:noFill/>
            <a:ln w="4" cap="flat">
              <a:noFill/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16319" y="3774001"/>
              <a:ext cx="582797" cy="475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500" spc="-151" dirty="0">
                <a:solidFill>
                  <a:schemeClr val="bg1"/>
                </a:solidFill>
                <a:latin typeface="方正大黑_GBK" pitchFamily="65" charset="-122"/>
                <a:ea typeface="方正大黑_GBK" pitchFamily="65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410734" y="3179101"/>
            <a:ext cx="608913" cy="536670"/>
            <a:chOff x="6410728" y="3723806"/>
            <a:chExt cx="608913" cy="536669"/>
          </a:xfrm>
          <a:solidFill>
            <a:srgbClr val="02918B"/>
          </a:solidFill>
        </p:grpSpPr>
        <p:sp>
          <p:nvSpPr>
            <p:cNvPr id="32" name="Oval 38"/>
            <p:cNvSpPr>
              <a:spLocks noChangeArrowheads="1"/>
            </p:cNvSpPr>
            <p:nvPr/>
          </p:nvSpPr>
          <p:spPr bwMode="auto">
            <a:xfrm>
              <a:off x="6410728" y="3723806"/>
              <a:ext cx="536669" cy="536669"/>
            </a:xfrm>
            <a:prstGeom prst="ellipse">
              <a:avLst/>
            </a:prstGeom>
            <a:grpFill/>
            <a:ln w="4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36843" y="3774006"/>
              <a:ext cx="582798" cy="475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500" spc="-151" dirty="0">
                <a:solidFill>
                  <a:schemeClr val="bg1"/>
                </a:solidFill>
                <a:latin typeface="方正大黑_GBK" pitchFamily="65" charset="-122"/>
                <a:ea typeface="方正大黑_GBK" pitchFamily="65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410734" y="3963458"/>
            <a:ext cx="608913" cy="536669"/>
            <a:chOff x="6410728" y="4508169"/>
            <a:chExt cx="608913" cy="536669"/>
          </a:xfrm>
          <a:solidFill>
            <a:srgbClr val="E44B42"/>
          </a:solidFill>
        </p:grpSpPr>
        <p:sp>
          <p:nvSpPr>
            <p:cNvPr id="35" name="Oval 40"/>
            <p:cNvSpPr>
              <a:spLocks noChangeArrowheads="1"/>
            </p:cNvSpPr>
            <p:nvPr/>
          </p:nvSpPr>
          <p:spPr bwMode="auto">
            <a:xfrm>
              <a:off x="6410728" y="4508169"/>
              <a:ext cx="536669" cy="536669"/>
            </a:xfrm>
            <a:prstGeom prst="ellipse">
              <a:avLst/>
            </a:prstGeom>
            <a:grpFill/>
            <a:ln w="4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36843" y="4545670"/>
              <a:ext cx="582798" cy="47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500" spc="-151" dirty="0">
                <a:solidFill>
                  <a:schemeClr val="bg1"/>
                </a:solidFill>
                <a:latin typeface="方正大黑_GBK" pitchFamily="65" charset="-122"/>
                <a:ea typeface="方正大黑_GBK" pitchFamily="65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481883" y="3963458"/>
            <a:ext cx="607823" cy="536669"/>
            <a:chOff x="5481877" y="4508169"/>
            <a:chExt cx="607824" cy="536669"/>
          </a:xfrm>
          <a:solidFill>
            <a:srgbClr val="015672"/>
          </a:solidFill>
        </p:grpSpPr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481877" y="4508169"/>
              <a:ext cx="536669" cy="536669"/>
            </a:xfrm>
            <a:prstGeom prst="ellipse">
              <a:avLst/>
            </a:prstGeom>
            <a:grpFill/>
            <a:ln w="4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06902" y="4545670"/>
              <a:ext cx="582799" cy="47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500" spc="-151" dirty="0">
                <a:solidFill>
                  <a:schemeClr val="bg1"/>
                </a:solidFill>
                <a:latin typeface="方正大黑_GBK" pitchFamily="65" charset="-122"/>
                <a:ea typeface="方正大黑_GBK" pitchFamily="65" charset="-122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8923742" y="2766203"/>
            <a:ext cx="2232248" cy="569595"/>
          </a:xfrm>
          <a:prstGeom prst="rect">
            <a:avLst/>
          </a:prstGeom>
          <a:noFill/>
        </p:spPr>
        <p:txBody>
          <a:bodyPr wrap="square" lIns="91356" tIns="45679" rIns="91356" bIns="4567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需要足够的练习来达到构建流程的基础能力。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923655" y="2327910"/>
            <a:ext cx="2032635" cy="438150"/>
          </a:xfrm>
          <a:prstGeom prst="rect">
            <a:avLst/>
          </a:prstGeom>
          <a:noFill/>
        </p:spPr>
        <p:txBody>
          <a:bodyPr wrap="square" lIns="91356" tIns="0" rIns="91356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自定义流程</a:t>
            </a:r>
            <a:endParaRPr lang="zh-CN" altLang="en-US" sz="1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 flipH="1">
            <a:off x="7952769" y="2541906"/>
            <a:ext cx="897080" cy="465639"/>
            <a:chOff x="10968080" y="2834540"/>
            <a:chExt cx="1020324" cy="465639"/>
          </a:xfrm>
        </p:grpSpPr>
        <p:grpSp>
          <p:nvGrpSpPr>
            <p:cNvPr id="43" name="组合 42"/>
            <p:cNvGrpSpPr/>
            <p:nvPr/>
          </p:nvGrpSpPr>
          <p:grpSpPr>
            <a:xfrm flipH="1" flipV="1">
              <a:off x="10968082" y="3062876"/>
              <a:ext cx="1020322" cy="129707"/>
              <a:chOff x="3407502" y="4686698"/>
              <a:chExt cx="1055154" cy="60148"/>
            </a:xfrm>
          </p:grpSpPr>
          <p:cxnSp>
            <p:nvCxnSpPr>
              <p:cNvPr id="47" name="直接连接符 46"/>
              <p:cNvCxnSpPr/>
              <p:nvPr/>
            </p:nvCxnSpPr>
            <p:spPr>
              <a:xfrm>
                <a:off x="3407502" y="4686698"/>
                <a:ext cx="140752" cy="601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3548256" y="4746846"/>
                <a:ext cx="914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/>
            <p:cNvGrpSpPr/>
            <p:nvPr/>
          </p:nvGrpSpPr>
          <p:grpSpPr>
            <a:xfrm>
              <a:off x="10968080" y="2834540"/>
              <a:ext cx="45720" cy="465639"/>
              <a:chOff x="3034140" y="2463978"/>
              <a:chExt cx="45720" cy="465639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3058867" y="2463978"/>
                <a:ext cx="0" cy="4656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椭圆 45"/>
              <p:cNvSpPr/>
              <p:nvPr/>
            </p:nvSpPr>
            <p:spPr>
              <a:xfrm>
                <a:off x="3034140" y="2666319"/>
                <a:ext cx="45720" cy="4572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 flipH="1" flipV="1">
            <a:off x="7899101" y="4839486"/>
            <a:ext cx="897080" cy="465641"/>
            <a:chOff x="10968080" y="2834540"/>
            <a:chExt cx="1020324" cy="465639"/>
          </a:xfrm>
        </p:grpSpPr>
        <p:grpSp>
          <p:nvGrpSpPr>
            <p:cNvPr id="50" name="组合 49"/>
            <p:cNvGrpSpPr/>
            <p:nvPr/>
          </p:nvGrpSpPr>
          <p:grpSpPr>
            <a:xfrm flipH="1" flipV="1">
              <a:off x="10968082" y="3062876"/>
              <a:ext cx="1020322" cy="129707"/>
              <a:chOff x="3407502" y="4686698"/>
              <a:chExt cx="1055154" cy="60148"/>
            </a:xfrm>
          </p:grpSpPr>
          <p:cxnSp>
            <p:nvCxnSpPr>
              <p:cNvPr id="54" name="直接连接符 53"/>
              <p:cNvCxnSpPr/>
              <p:nvPr/>
            </p:nvCxnSpPr>
            <p:spPr>
              <a:xfrm>
                <a:off x="3407502" y="4686698"/>
                <a:ext cx="140752" cy="601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3548256" y="4746846"/>
                <a:ext cx="914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/>
            <p:cNvGrpSpPr/>
            <p:nvPr/>
          </p:nvGrpSpPr>
          <p:grpSpPr>
            <a:xfrm>
              <a:off x="10968080" y="2834540"/>
              <a:ext cx="45720" cy="465639"/>
              <a:chOff x="3034140" y="2463978"/>
              <a:chExt cx="45720" cy="465639"/>
            </a:xfrm>
          </p:grpSpPr>
          <p:cxnSp>
            <p:nvCxnSpPr>
              <p:cNvPr id="52" name="直接连接符 51"/>
              <p:cNvCxnSpPr/>
              <p:nvPr/>
            </p:nvCxnSpPr>
            <p:spPr>
              <a:xfrm>
                <a:off x="3058867" y="2463978"/>
                <a:ext cx="0" cy="4656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椭圆 52"/>
              <p:cNvSpPr/>
              <p:nvPr/>
            </p:nvSpPr>
            <p:spPr>
              <a:xfrm>
                <a:off x="3034140" y="2666319"/>
                <a:ext cx="45720" cy="45720"/>
              </a:xfrm>
              <a:prstGeom prst="ellips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8936355" y="5053330"/>
            <a:ext cx="2961640" cy="1049020"/>
          </a:xfrm>
          <a:prstGeom prst="rect">
            <a:avLst/>
          </a:prstGeom>
          <a:noFill/>
        </p:spPr>
        <p:txBody>
          <a:bodyPr wrap="square" lIns="91356" tIns="45679" rIns="91356" bIns="4567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Eager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能立刻返回评估结果，是很好的调试功能。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Estimator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是另一个高阶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，主要用于分布式训练和模型共享等分布式场景。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864600" y="4604385"/>
            <a:ext cx="2188845" cy="438150"/>
          </a:xfrm>
          <a:prstGeom prst="rect">
            <a:avLst/>
          </a:prstGeom>
          <a:noFill/>
        </p:spPr>
        <p:txBody>
          <a:bodyPr wrap="square" lIns="91356" tIns="0" rIns="91356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Eager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与</a:t>
            </a:r>
            <a:r>
              <a:rPr lang="en-US" altLang="zh-CN" sz="1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Estimator</a:t>
            </a:r>
            <a:endParaRPr lang="en-US" altLang="zh-CN" sz="1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3549324" y="2473023"/>
            <a:ext cx="1020325" cy="2832113"/>
            <a:chOff x="3549319" y="3017729"/>
            <a:chExt cx="1020324" cy="2832113"/>
          </a:xfrm>
        </p:grpSpPr>
        <p:grpSp>
          <p:nvGrpSpPr>
            <p:cNvPr id="59" name="组合 58"/>
            <p:cNvGrpSpPr/>
            <p:nvPr/>
          </p:nvGrpSpPr>
          <p:grpSpPr>
            <a:xfrm flipH="1" flipV="1">
              <a:off x="3549321" y="3246065"/>
              <a:ext cx="1020322" cy="129707"/>
              <a:chOff x="3407502" y="4686698"/>
              <a:chExt cx="1055154" cy="60148"/>
            </a:xfrm>
          </p:grpSpPr>
          <p:cxnSp>
            <p:nvCxnSpPr>
              <p:cNvPr id="70" name="直接连接符 69"/>
              <p:cNvCxnSpPr/>
              <p:nvPr/>
            </p:nvCxnSpPr>
            <p:spPr>
              <a:xfrm>
                <a:off x="3407502" y="4686698"/>
                <a:ext cx="140752" cy="601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3548256" y="4746846"/>
                <a:ext cx="914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59"/>
            <p:cNvGrpSpPr/>
            <p:nvPr/>
          </p:nvGrpSpPr>
          <p:grpSpPr>
            <a:xfrm>
              <a:off x="3549319" y="3017729"/>
              <a:ext cx="45720" cy="465639"/>
              <a:chOff x="3034140" y="2463978"/>
              <a:chExt cx="45720" cy="465639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3058867" y="2463978"/>
                <a:ext cx="0" cy="4656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椭圆 68"/>
              <p:cNvSpPr/>
              <p:nvPr/>
            </p:nvSpPr>
            <p:spPr>
              <a:xfrm>
                <a:off x="3034140" y="2666319"/>
                <a:ext cx="45720" cy="45720"/>
              </a:xfrm>
              <a:prstGeom prst="ellipse">
                <a:avLst/>
              </a:prstGeom>
              <a:solidFill>
                <a:srgbClr val="00A4A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 flipV="1">
              <a:off x="3572178" y="5384202"/>
              <a:ext cx="994721" cy="465640"/>
              <a:chOff x="10968080" y="2834540"/>
              <a:chExt cx="1020324" cy="465639"/>
            </a:xfrm>
          </p:grpSpPr>
          <p:grpSp>
            <p:nvGrpSpPr>
              <p:cNvPr id="62" name="组合 61"/>
              <p:cNvGrpSpPr/>
              <p:nvPr/>
            </p:nvGrpSpPr>
            <p:grpSpPr>
              <a:xfrm flipH="1" flipV="1">
                <a:off x="10968082" y="3062876"/>
                <a:ext cx="1020322" cy="129707"/>
                <a:chOff x="3407502" y="4686698"/>
                <a:chExt cx="1055154" cy="60148"/>
              </a:xfrm>
            </p:grpSpPr>
            <p:cxnSp>
              <p:nvCxnSpPr>
                <p:cNvPr id="66" name="直接连接符 65"/>
                <p:cNvCxnSpPr/>
                <p:nvPr/>
              </p:nvCxnSpPr>
              <p:spPr>
                <a:xfrm>
                  <a:off x="3407502" y="4686698"/>
                  <a:ext cx="140752" cy="60148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/>
                <p:nvPr/>
              </p:nvCxnSpPr>
              <p:spPr>
                <a:xfrm>
                  <a:off x="3548256" y="4746846"/>
                  <a:ext cx="9144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组合 62"/>
              <p:cNvGrpSpPr/>
              <p:nvPr/>
            </p:nvGrpSpPr>
            <p:grpSpPr>
              <a:xfrm>
                <a:off x="10968080" y="2834540"/>
                <a:ext cx="45720" cy="465639"/>
                <a:chOff x="3034140" y="2463978"/>
                <a:chExt cx="45720" cy="465639"/>
              </a:xfrm>
            </p:grpSpPr>
            <p:cxnSp>
              <p:nvCxnSpPr>
                <p:cNvPr id="64" name="直接连接符 63"/>
                <p:cNvCxnSpPr/>
                <p:nvPr/>
              </p:nvCxnSpPr>
              <p:spPr>
                <a:xfrm>
                  <a:off x="3058867" y="2463978"/>
                  <a:ext cx="0" cy="46563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椭圆 64"/>
                <p:cNvSpPr/>
                <p:nvPr/>
              </p:nvSpPr>
              <p:spPr>
                <a:xfrm>
                  <a:off x="3034140" y="2666319"/>
                  <a:ext cx="45720" cy="4572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72" name="组合 71"/>
          <p:cNvGrpSpPr/>
          <p:nvPr/>
        </p:nvGrpSpPr>
        <p:grpSpPr>
          <a:xfrm>
            <a:off x="1253275" y="2204871"/>
            <a:ext cx="2232248" cy="3659339"/>
            <a:chOff x="1253273" y="2749583"/>
            <a:chExt cx="2232248" cy="3659339"/>
          </a:xfrm>
        </p:grpSpPr>
        <p:sp>
          <p:nvSpPr>
            <p:cNvPr id="73" name="TextBox 72"/>
            <p:cNvSpPr txBox="1"/>
            <p:nvPr/>
          </p:nvSpPr>
          <p:spPr>
            <a:xfrm>
              <a:off x="1253273" y="3197136"/>
              <a:ext cx="2232248" cy="810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低阶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在构建自定义流程上有很强的优势，充分学习可以更好的构建模型训练过程。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50425" y="2749583"/>
              <a:ext cx="1235096" cy="438150"/>
            </a:xfrm>
            <a:prstGeom prst="rect">
              <a:avLst/>
            </a:prstGeom>
            <a:noFill/>
          </p:spPr>
          <p:txBody>
            <a:bodyPr wrap="square" tIns="0" bIns="0" rtlCol="0" anchor="t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rPr>
                <a:t>低阶</a:t>
              </a:r>
              <a:r>
                <a:rPr lang="en-US" altLang="zh-CN" sz="1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rPr>
                <a:t>API</a:t>
              </a:r>
              <a:endParaRPr lang="zh-CN" altLang="en-US" sz="1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253273" y="5598662"/>
              <a:ext cx="2232248" cy="810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TensorFlow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有针对分布式训练的多种策略，需要学习如何构建场景以及如何调度设备。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60968" y="5151153"/>
              <a:ext cx="1624330" cy="438150"/>
            </a:xfrm>
            <a:prstGeom prst="rect">
              <a:avLst/>
            </a:prstGeom>
            <a:noFill/>
          </p:spPr>
          <p:txBody>
            <a:bodyPr wrap="square" tIns="0" bIns="0" rtlCol="0" anchor="t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rPr>
                <a:t>分布式场景</a:t>
              </a:r>
              <a:endParaRPr lang="zh-CN" altLang="en-US" sz="1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6070160" y="3690960"/>
            <a:ext cx="309617" cy="24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6" tIns="45679" rIns="91356" bIns="45679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957580" y="263525"/>
            <a:ext cx="5882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JupyterHub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07.10 ~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231838"/>
            <a:ext cx="759125" cy="693420"/>
            <a:chOff x="0" y="532828"/>
            <a:chExt cx="759125" cy="568897"/>
          </a:xfrm>
          <a:solidFill>
            <a:srgbClr val="0170C1"/>
          </a:solidFill>
        </p:grpSpPr>
        <p:sp>
          <p:nvSpPr>
            <p:cNvPr id="11" name="矩形 10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0" y="922175"/>
            <a:ext cx="12190413" cy="45719"/>
            <a:chOff x="0" y="532828"/>
            <a:chExt cx="759125" cy="568897"/>
          </a:xfrm>
          <a:solidFill>
            <a:srgbClr val="F47349"/>
          </a:solidFill>
        </p:grpSpPr>
        <p:sp>
          <p:nvSpPr>
            <p:cNvPr id="17" name="矩形 1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2492291" y="3347832"/>
            <a:ext cx="12268" cy="10638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820749" y="3347832"/>
            <a:ext cx="12268" cy="10638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141529" y="3347832"/>
            <a:ext cx="12268" cy="10638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9435512" y="3347832"/>
            <a:ext cx="12268" cy="10638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84940" y="4890607"/>
            <a:ext cx="2096136" cy="1224915"/>
          </a:xfrm>
          <a:prstGeom prst="rect">
            <a:avLst/>
          </a:prstGeom>
          <a:noFill/>
        </p:spPr>
        <p:txBody>
          <a:bodyPr wrap="square" lIns="107075" tIns="53539" rIns="107075" bIns="53539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Hub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Notebook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三大组件构成，其中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Hub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包含验证器，生成器和用户数据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84940" y="4424408"/>
            <a:ext cx="2096136" cy="507365"/>
          </a:xfrm>
          <a:prstGeom prst="rect">
            <a:avLst/>
          </a:prstGeom>
          <a:noFill/>
        </p:spPr>
        <p:txBody>
          <a:bodyPr wrap="square" lIns="107075" tIns="0" rIns="107075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基本构成</a:t>
            </a:r>
            <a:endParaRPr lang="zh-CN" altLang="en-US" sz="2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10744" y="4886352"/>
            <a:ext cx="2096136" cy="1224915"/>
          </a:xfrm>
          <a:prstGeom prst="rect">
            <a:avLst/>
          </a:prstGeom>
          <a:noFill/>
        </p:spPr>
        <p:txBody>
          <a:bodyPr wrap="square" lIns="107075" tIns="53539" rIns="107075" bIns="53539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负责转发外部请求，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Hub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验证用户、启动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Notebook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等核心功能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0744" y="4420155"/>
            <a:ext cx="2096136" cy="507365"/>
          </a:xfrm>
          <a:prstGeom prst="rect">
            <a:avLst/>
          </a:prstGeom>
          <a:noFill/>
        </p:spPr>
        <p:txBody>
          <a:bodyPr wrap="square" lIns="107075" tIns="0" rIns="107075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调度流程</a:t>
            </a:r>
            <a:endParaRPr lang="zh-CN" altLang="en-US" sz="2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41036" y="4882095"/>
            <a:ext cx="2096136" cy="944880"/>
          </a:xfrm>
          <a:prstGeom prst="rect">
            <a:avLst/>
          </a:prstGeom>
          <a:noFill/>
        </p:spPr>
        <p:txBody>
          <a:bodyPr wrap="square" lIns="107075" tIns="53539" rIns="107075" bIns="53539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形成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的安装与配置文档，可以直接用于运维安装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41036" y="4415895"/>
            <a:ext cx="2096136" cy="507365"/>
          </a:xfrm>
          <a:prstGeom prst="rect">
            <a:avLst/>
          </a:prstGeom>
          <a:noFill/>
        </p:spPr>
        <p:txBody>
          <a:bodyPr wrap="square" lIns="107075" tIns="0" rIns="107075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安装与配置</a:t>
            </a:r>
            <a:endParaRPr lang="zh-CN" altLang="en-US" sz="2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73207" y="4877840"/>
            <a:ext cx="2096136" cy="1224915"/>
          </a:xfrm>
          <a:prstGeom prst="rect">
            <a:avLst/>
          </a:prstGeom>
          <a:noFill/>
        </p:spPr>
        <p:txBody>
          <a:bodyPr wrap="square" lIns="107075" tIns="53539" rIns="107075" bIns="53539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可配置自定义的验证、生成以及外部服务，外部服务可以是指令或服务接口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73207" y="4411643"/>
            <a:ext cx="2096136" cy="507365"/>
          </a:xfrm>
          <a:prstGeom prst="rect">
            <a:avLst/>
          </a:prstGeom>
          <a:noFill/>
        </p:spPr>
        <p:txBody>
          <a:bodyPr wrap="square" lIns="107075" tIns="0" rIns="107075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外部应用配置</a:t>
            </a:r>
            <a:endParaRPr lang="zh-CN" altLang="en-US" sz="2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33" name="梯形 2"/>
          <p:cNvSpPr>
            <a:spLocks noChangeArrowheads="1"/>
          </p:cNvSpPr>
          <p:nvPr/>
        </p:nvSpPr>
        <p:spPr bwMode="auto">
          <a:xfrm flipV="1">
            <a:off x="716490" y="3284852"/>
            <a:ext cx="10547691" cy="416253"/>
          </a:xfrm>
          <a:custGeom>
            <a:avLst/>
            <a:gdLst>
              <a:gd name="G0" fmla="+- 1116 0 0"/>
              <a:gd name="G1" fmla="+- 21600 0 1116"/>
              <a:gd name="G2" fmla="*/ 1116 1 2"/>
              <a:gd name="G3" fmla="+- 21600 0 G2"/>
              <a:gd name="G4" fmla="+/ 1116 21600 2"/>
              <a:gd name="G5" fmla="+/ G1 0 2"/>
              <a:gd name="G6" fmla="*/ 21600 21600 1116"/>
              <a:gd name="G7" fmla="*/ G6 1 2"/>
              <a:gd name="G8" fmla="+- 21600 0 G7"/>
              <a:gd name="G9" fmla="*/ 21600 1 2"/>
              <a:gd name="G10" fmla="+- 1116 0 G9"/>
              <a:gd name="G11" fmla="?: G10 G8 0"/>
              <a:gd name="G12" fmla="?: G10 G7 21600"/>
              <a:gd name="T0" fmla="*/ 21042 w 21600"/>
              <a:gd name="T1" fmla="*/ 10800 h 21600"/>
              <a:gd name="T2" fmla="*/ 10800 w 21600"/>
              <a:gd name="T3" fmla="*/ 21600 h 21600"/>
              <a:gd name="T4" fmla="*/ 558 w 21600"/>
              <a:gd name="T5" fmla="*/ 10800 h 21600"/>
              <a:gd name="T6" fmla="*/ 10800 w 21600"/>
              <a:gd name="T7" fmla="*/ 0 h 21600"/>
              <a:gd name="T8" fmla="*/ 2358 w 21600"/>
              <a:gd name="T9" fmla="*/ 2358 h 21600"/>
              <a:gd name="T10" fmla="*/ 19242 w 21600"/>
              <a:gd name="T11" fmla="*/ 1924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1116" y="21600"/>
                </a:lnTo>
                <a:lnTo>
                  <a:pt x="20484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47349"/>
          </a:solidFill>
          <a:ln>
            <a:noFill/>
          </a:ln>
        </p:spPr>
        <p:txBody>
          <a:bodyPr lIns="107086" tIns="53545" rIns="107086" bIns="53545" anchor="ctr"/>
          <a:lstStyle/>
          <a:p>
            <a:pPr algn="ctr"/>
            <a:endParaRPr lang="zh-CN" altLang="zh-CN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34" name="组合 9"/>
          <p:cNvGrpSpPr/>
          <p:nvPr/>
        </p:nvGrpSpPr>
        <p:grpSpPr bwMode="auto">
          <a:xfrm>
            <a:off x="6346683" y="1870860"/>
            <a:ext cx="1641044" cy="1602663"/>
            <a:chOff x="0" y="0"/>
            <a:chExt cx="1387872" cy="1387872"/>
          </a:xfrm>
        </p:grpSpPr>
        <p:sp>
          <p:nvSpPr>
            <p:cNvPr id="35" name="同心圆 11"/>
            <p:cNvSpPr>
              <a:spLocks noChangeArrowheads="1"/>
            </p:cNvSpPr>
            <p:nvPr/>
          </p:nvSpPr>
          <p:spPr bwMode="auto">
            <a:xfrm>
              <a:off x="0" y="0"/>
              <a:ext cx="1387872" cy="1387872"/>
            </a:xfrm>
            <a:custGeom>
              <a:avLst/>
              <a:gdLst>
                <a:gd name="G0" fmla="+- 3311 0 0"/>
                <a:gd name="G1" fmla="+- 21600 0 3311"/>
                <a:gd name="G2" fmla="+- 21600 0 331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311" y="10800"/>
                  </a:moveTo>
                  <a:cubicBezTo>
                    <a:pt x="3311" y="14936"/>
                    <a:pt x="6664" y="18289"/>
                    <a:pt x="10800" y="18289"/>
                  </a:cubicBezTo>
                  <a:cubicBezTo>
                    <a:pt x="14936" y="18289"/>
                    <a:pt x="18289" y="14936"/>
                    <a:pt x="18289" y="10800"/>
                  </a:cubicBezTo>
                  <a:cubicBezTo>
                    <a:pt x="18289" y="6664"/>
                    <a:pt x="14936" y="3311"/>
                    <a:pt x="10800" y="3311"/>
                  </a:cubicBezTo>
                  <a:cubicBezTo>
                    <a:pt x="6664" y="3311"/>
                    <a:pt x="3311" y="6664"/>
                    <a:pt x="3311" y="10800"/>
                  </a:cubicBezTo>
                  <a:close/>
                </a:path>
              </a:pathLst>
            </a:custGeom>
            <a:solidFill>
              <a:srgbClr val="F473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" name="空心弧 12"/>
            <p:cNvSpPr>
              <a:spLocks noChangeArrowheads="1"/>
            </p:cNvSpPr>
            <p:nvPr/>
          </p:nvSpPr>
          <p:spPr bwMode="auto">
            <a:xfrm rot="5400000">
              <a:off x="0" y="0"/>
              <a:ext cx="1387872" cy="1387872"/>
            </a:xfrm>
            <a:custGeom>
              <a:avLst/>
              <a:gdLst>
                <a:gd name="G0" fmla="+- 7411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7411"/>
                <a:gd name="G18" fmla="*/ 7411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7411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7411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94 w 21600"/>
                <a:gd name="T15" fmla="*/ 10800 h 21600"/>
                <a:gd name="T16" fmla="*/ 10800 w 21600"/>
                <a:gd name="T17" fmla="*/ 3389 h 21600"/>
                <a:gd name="T18" fmla="*/ 19906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389" y="10800"/>
                  </a:moveTo>
                  <a:cubicBezTo>
                    <a:pt x="3389" y="6707"/>
                    <a:pt x="6707" y="3389"/>
                    <a:pt x="10800" y="3389"/>
                  </a:cubicBezTo>
                  <a:cubicBezTo>
                    <a:pt x="14892" y="3388"/>
                    <a:pt x="18210" y="6707"/>
                    <a:pt x="18211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00B0F0">
                <a:alpha val="4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7" name="组合 13"/>
          <p:cNvGrpSpPr/>
          <p:nvPr/>
        </p:nvGrpSpPr>
        <p:grpSpPr bwMode="auto">
          <a:xfrm>
            <a:off x="8627266" y="1870860"/>
            <a:ext cx="1641044" cy="1602663"/>
            <a:chOff x="0" y="0"/>
            <a:chExt cx="1387872" cy="1387872"/>
          </a:xfrm>
        </p:grpSpPr>
        <p:sp>
          <p:nvSpPr>
            <p:cNvPr id="38" name="同心圆 14"/>
            <p:cNvSpPr>
              <a:spLocks noChangeArrowheads="1"/>
            </p:cNvSpPr>
            <p:nvPr/>
          </p:nvSpPr>
          <p:spPr bwMode="auto">
            <a:xfrm>
              <a:off x="0" y="0"/>
              <a:ext cx="1387872" cy="1387872"/>
            </a:xfrm>
            <a:custGeom>
              <a:avLst/>
              <a:gdLst>
                <a:gd name="G0" fmla="+- 3311 0 0"/>
                <a:gd name="G1" fmla="+- 21600 0 3311"/>
                <a:gd name="G2" fmla="+- 21600 0 331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311" y="10800"/>
                  </a:moveTo>
                  <a:cubicBezTo>
                    <a:pt x="3311" y="14936"/>
                    <a:pt x="6664" y="18289"/>
                    <a:pt x="10800" y="18289"/>
                  </a:cubicBezTo>
                  <a:cubicBezTo>
                    <a:pt x="14936" y="18289"/>
                    <a:pt x="18289" y="14936"/>
                    <a:pt x="18289" y="10800"/>
                  </a:cubicBezTo>
                  <a:cubicBezTo>
                    <a:pt x="18289" y="6664"/>
                    <a:pt x="14936" y="3311"/>
                    <a:pt x="10800" y="3311"/>
                  </a:cubicBezTo>
                  <a:cubicBezTo>
                    <a:pt x="6664" y="3311"/>
                    <a:pt x="3311" y="6664"/>
                    <a:pt x="3311" y="10800"/>
                  </a:cubicBezTo>
                  <a:close/>
                </a:path>
              </a:pathLst>
            </a:custGeom>
            <a:solidFill>
              <a:srgbClr val="015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空心弧 15"/>
            <p:cNvSpPr>
              <a:spLocks noChangeArrowheads="1"/>
            </p:cNvSpPr>
            <p:nvPr/>
          </p:nvSpPr>
          <p:spPr bwMode="auto">
            <a:xfrm rot="5400000">
              <a:off x="0" y="0"/>
              <a:ext cx="1387872" cy="1387872"/>
            </a:xfrm>
            <a:custGeom>
              <a:avLst/>
              <a:gdLst>
                <a:gd name="G0" fmla="+- 750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7506"/>
                <a:gd name="G18" fmla="*/ 750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750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750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47 w 21600"/>
                <a:gd name="T15" fmla="*/ 10800 h 21600"/>
                <a:gd name="T16" fmla="*/ 10800 w 21600"/>
                <a:gd name="T17" fmla="*/ 3294 h 21600"/>
                <a:gd name="T18" fmla="*/ 19953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94" y="10800"/>
                  </a:moveTo>
                  <a:cubicBezTo>
                    <a:pt x="3294" y="6654"/>
                    <a:pt x="6654" y="3294"/>
                    <a:pt x="10800" y="3294"/>
                  </a:cubicBezTo>
                  <a:cubicBezTo>
                    <a:pt x="14945" y="3293"/>
                    <a:pt x="18305" y="6654"/>
                    <a:pt x="1830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4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0" name="组合 13"/>
          <p:cNvGrpSpPr/>
          <p:nvPr/>
        </p:nvGrpSpPr>
        <p:grpSpPr bwMode="auto">
          <a:xfrm>
            <a:off x="4006367" y="1870860"/>
            <a:ext cx="1641044" cy="1602663"/>
            <a:chOff x="0" y="0"/>
            <a:chExt cx="1387872" cy="1387872"/>
          </a:xfrm>
        </p:grpSpPr>
        <p:sp>
          <p:nvSpPr>
            <p:cNvPr id="41" name="同心圆 14"/>
            <p:cNvSpPr>
              <a:spLocks noChangeArrowheads="1"/>
            </p:cNvSpPr>
            <p:nvPr/>
          </p:nvSpPr>
          <p:spPr bwMode="auto">
            <a:xfrm>
              <a:off x="0" y="0"/>
              <a:ext cx="1387872" cy="1387872"/>
            </a:xfrm>
            <a:custGeom>
              <a:avLst/>
              <a:gdLst>
                <a:gd name="G0" fmla="+- 3311 0 0"/>
                <a:gd name="G1" fmla="+- 21600 0 3311"/>
                <a:gd name="G2" fmla="+- 21600 0 331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311" y="10800"/>
                  </a:moveTo>
                  <a:cubicBezTo>
                    <a:pt x="3311" y="14936"/>
                    <a:pt x="6664" y="18289"/>
                    <a:pt x="10800" y="18289"/>
                  </a:cubicBezTo>
                  <a:cubicBezTo>
                    <a:pt x="14936" y="18289"/>
                    <a:pt x="18289" y="14936"/>
                    <a:pt x="18289" y="10800"/>
                  </a:cubicBezTo>
                  <a:cubicBezTo>
                    <a:pt x="18289" y="6664"/>
                    <a:pt x="14936" y="3311"/>
                    <a:pt x="10800" y="3311"/>
                  </a:cubicBezTo>
                  <a:cubicBezTo>
                    <a:pt x="6664" y="3311"/>
                    <a:pt x="3311" y="6664"/>
                    <a:pt x="3311" y="10800"/>
                  </a:cubicBezTo>
                  <a:close/>
                </a:path>
              </a:pathLst>
            </a:custGeom>
            <a:solidFill>
              <a:srgbClr val="029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空心弧 15"/>
            <p:cNvSpPr>
              <a:spLocks noChangeArrowheads="1"/>
            </p:cNvSpPr>
            <p:nvPr/>
          </p:nvSpPr>
          <p:spPr bwMode="auto">
            <a:xfrm rot="5400000">
              <a:off x="0" y="0"/>
              <a:ext cx="1387872" cy="1387872"/>
            </a:xfrm>
            <a:custGeom>
              <a:avLst/>
              <a:gdLst>
                <a:gd name="G0" fmla="+- 750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7506"/>
                <a:gd name="G18" fmla="*/ 750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750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750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47 w 21600"/>
                <a:gd name="T15" fmla="*/ 10800 h 21600"/>
                <a:gd name="T16" fmla="*/ 10800 w 21600"/>
                <a:gd name="T17" fmla="*/ 3294 h 21600"/>
                <a:gd name="T18" fmla="*/ 19953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94" y="10800"/>
                  </a:moveTo>
                  <a:cubicBezTo>
                    <a:pt x="3294" y="6654"/>
                    <a:pt x="6654" y="3294"/>
                    <a:pt x="10800" y="3294"/>
                  </a:cubicBezTo>
                  <a:cubicBezTo>
                    <a:pt x="14945" y="3293"/>
                    <a:pt x="18305" y="6654"/>
                    <a:pt x="1830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3" name="组合 9"/>
          <p:cNvGrpSpPr/>
          <p:nvPr/>
        </p:nvGrpSpPr>
        <p:grpSpPr bwMode="auto">
          <a:xfrm>
            <a:off x="1671775" y="1870860"/>
            <a:ext cx="1641044" cy="1602663"/>
            <a:chOff x="0" y="0"/>
            <a:chExt cx="1387872" cy="1387872"/>
          </a:xfrm>
        </p:grpSpPr>
        <p:sp>
          <p:nvSpPr>
            <p:cNvPr id="44" name="同心圆 11"/>
            <p:cNvSpPr>
              <a:spLocks noChangeArrowheads="1"/>
            </p:cNvSpPr>
            <p:nvPr/>
          </p:nvSpPr>
          <p:spPr bwMode="auto">
            <a:xfrm>
              <a:off x="0" y="0"/>
              <a:ext cx="1387872" cy="1387872"/>
            </a:xfrm>
            <a:custGeom>
              <a:avLst/>
              <a:gdLst>
                <a:gd name="G0" fmla="+- 3311 0 0"/>
                <a:gd name="G1" fmla="+- 21600 0 3311"/>
                <a:gd name="G2" fmla="+- 21600 0 331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311" y="10800"/>
                  </a:moveTo>
                  <a:cubicBezTo>
                    <a:pt x="3311" y="14936"/>
                    <a:pt x="6664" y="18289"/>
                    <a:pt x="10800" y="18289"/>
                  </a:cubicBezTo>
                  <a:cubicBezTo>
                    <a:pt x="14936" y="18289"/>
                    <a:pt x="18289" y="14936"/>
                    <a:pt x="18289" y="10800"/>
                  </a:cubicBezTo>
                  <a:cubicBezTo>
                    <a:pt x="18289" y="6664"/>
                    <a:pt x="14936" y="3311"/>
                    <a:pt x="10800" y="3311"/>
                  </a:cubicBezTo>
                  <a:cubicBezTo>
                    <a:pt x="6664" y="3311"/>
                    <a:pt x="3311" y="6664"/>
                    <a:pt x="3311" y="10800"/>
                  </a:cubicBezTo>
                  <a:close/>
                </a:path>
              </a:pathLst>
            </a:custGeom>
            <a:solidFill>
              <a:srgbClr val="E44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" name="空心弧 12"/>
            <p:cNvSpPr>
              <a:spLocks noChangeArrowheads="1"/>
            </p:cNvSpPr>
            <p:nvPr/>
          </p:nvSpPr>
          <p:spPr bwMode="auto">
            <a:xfrm rot="5400000">
              <a:off x="0" y="0"/>
              <a:ext cx="1387872" cy="1387872"/>
            </a:xfrm>
            <a:custGeom>
              <a:avLst/>
              <a:gdLst>
                <a:gd name="G0" fmla="+- 7411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7411"/>
                <a:gd name="G18" fmla="*/ 7411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7411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7411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94 w 21600"/>
                <a:gd name="T15" fmla="*/ 10800 h 21600"/>
                <a:gd name="T16" fmla="*/ 10800 w 21600"/>
                <a:gd name="T17" fmla="*/ 3389 h 21600"/>
                <a:gd name="T18" fmla="*/ 19906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389" y="10800"/>
                  </a:moveTo>
                  <a:cubicBezTo>
                    <a:pt x="3389" y="6707"/>
                    <a:pt x="6707" y="3389"/>
                    <a:pt x="10800" y="3389"/>
                  </a:cubicBezTo>
                  <a:cubicBezTo>
                    <a:pt x="14892" y="3388"/>
                    <a:pt x="18210" y="6707"/>
                    <a:pt x="18211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6" name="文本框 19"/>
          <p:cNvSpPr>
            <a:spLocks noChangeArrowheads="1"/>
          </p:cNvSpPr>
          <p:nvPr/>
        </p:nvSpPr>
        <p:spPr bwMode="auto">
          <a:xfrm>
            <a:off x="2026391" y="2317956"/>
            <a:ext cx="956343" cy="69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7086" tIns="53545" rIns="107086" bIns="53545">
            <a:spAutoFit/>
          </a:bodyPr>
          <a:lstStyle/>
          <a:p>
            <a:pPr algn="ctr"/>
            <a:r>
              <a:rPr lang="en-US" sz="3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3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文本框 19"/>
          <p:cNvSpPr>
            <a:spLocks noChangeArrowheads="1"/>
          </p:cNvSpPr>
          <p:nvPr/>
        </p:nvSpPr>
        <p:spPr bwMode="auto">
          <a:xfrm>
            <a:off x="6725307" y="2334463"/>
            <a:ext cx="956343" cy="69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7086" tIns="53545" rIns="107086" bIns="53545">
            <a:spAutoFit/>
          </a:bodyPr>
          <a:lstStyle/>
          <a:p>
            <a:pPr algn="ctr"/>
            <a:r>
              <a:rPr lang="en-US" sz="3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3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文本框 19"/>
          <p:cNvSpPr>
            <a:spLocks noChangeArrowheads="1"/>
          </p:cNvSpPr>
          <p:nvPr/>
        </p:nvSpPr>
        <p:spPr bwMode="auto">
          <a:xfrm>
            <a:off x="8976256" y="2317956"/>
            <a:ext cx="956343" cy="69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7086" tIns="53545" rIns="107086" bIns="53545">
            <a:spAutoFit/>
          </a:bodyPr>
          <a:lstStyle/>
          <a:p>
            <a:pPr algn="ctr"/>
            <a:r>
              <a:rPr lang="en-US" sz="3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3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文本框 19"/>
          <p:cNvSpPr>
            <a:spLocks noChangeArrowheads="1"/>
          </p:cNvSpPr>
          <p:nvPr/>
        </p:nvSpPr>
        <p:spPr bwMode="auto">
          <a:xfrm>
            <a:off x="4366328" y="2340506"/>
            <a:ext cx="956343" cy="69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7086" tIns="53545" rIns="107086" bIns="53545">
            <a:spAutoFit/>
          </a:bodyPr>
          <a:lstStyle/>
          <a:p>
            <a:pPr algn="ctr"/>
            <a:r>
              <a:rPr lang="en-US" sz="3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3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1873463"/>
            <a:ext cx="12190414" cy="2420758"/>
          </a:xfrm>
          <a:prstGeom prst="rect">
            <a:avLst/>
          </a:prstGeom>
          <a:solidFill>
            <a:srgbClr val="E44B42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02A36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6876" y="2599334"/>
            <a:ext cx="4672624" cy="920750"/>
          </a:xfrm>
          <a:prstGeom prst="rect">
            <a:avLst/>
          </a:prstGeom>
        </p:spPr>
        <p:txBody>
          <a:bodyPr wrap="square" lIns="91437" tIns="45718" rIns="91437" bIns="45718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5"/>
          <p:cNvSpPr/>
          <p:nvPr/>
        </p:nvSpPr>
        <p:spPr bwMode="auto">
          <a:xfrm rot="10800000">
            <a:off x="3260303" y="2302446"/>
            <a:ext cx="1640032" cy="145355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E44B42"/>
          </a:solidFill>
          <a:ln w="15875">
            <a:noFill/>
          </a:ln>
          <a:effectLst>
            <a:innerShdw blurRad="63500" dist="25400" dir="27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17" name="原创设计师QQ5858324           _7"/>
          <p:cNvGrpSpPr/>
          <p:nvPr/>
        </p:nvGrpSpPr>
        <p:grpSpPr>
          <a:xfrm rot="5400000">
            <a:off x="3497954" y="2346741"/>
            <a:ext cx="1164734" cy="1314166"/>
            <a:chOff x="4468733" y="2771468"/>
            <a:chExt cx="1487127" cy="1677919"/>
          </a:xfrm>
        </p:grpSpPr>
        <p:sp>
          <p:nvSpPr>
            <p:cNvPr id="18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5"/>
            <p:cNvSpPr/>
            <p:nvPr/>
          </p:nvSpPr>
          <p:spPr bwMode="auto">
            <a:xfrm rot="5400000">
              <a:off x="4600909" y="3068559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E44B42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20" name="原创设计师QQ5858324           _6"/>
          <p:cNvSpPr/>
          <p:nvPr>
            <p:custDataLst>
              <p:tags r:id="rId3"/>
            </p:custDataLst>
          </p:nvPr>
        </p:nvSpPr>
        <p:spPr>
          <a:xfrm>
            <a:off x="3221745" y="3444718"/>
            <a:ext cx="181566" cy="181566"/>
          </a:xfrm>
          <a:prstGeom prst="ellipse">
            <a:avLst/>
          </a:prstGeom>
          <a:solidFill>
            <a:srgbClr val="F47349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原创设计师QQ5858324           _7"/>
          <p:cNvSpPr/>
          <p:nvPr>
            <p:custDataLst>
              <p:tags r:id="rId4"/>
            </p:custDataLst>
          </p:nvPr>
        </p:nvSpPr>
        <p:spPr>
          <a:xfrm>
            <a:off x="4737404" y="3477732"/>
            <a:ext cx="181566" cy="181566"/>
          </a:xfrm>
          <a:prstGeom prst="ellipse">
            <a:avLst/>
          </a:prstGeom>
          <a:solidFill>
            <a:srgbClr val="02918B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原创设计师QQ5858324         _8"/>
          <p:cNvSpPr/>
          <p:nvPr>
            <p:custDataLst>
              <p:tags r:id="rId5"/>
            </p:custDataLst>
          </p:nvPr>
        </p:nvSpPr>
        <p:spPr>
          <a:xfrm>
            <a:off x="3089766" y="2316164"/>
            <a:ext cx="263958" cy="263958"/>
          </a:xfrm>
          <a:prstGeom prst="ellipse">
            <a:avLst/>
          </a:prstGeom>
          <a:solidFill>
            <a:srgbClr val="015672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TextBox 42"/>
          <p:cNvSpPr txBox="1"/>
          <p:nvPr/>
        </p:nvSpPr>
        <p:spPr>
          <a:xfrm>
            <a:off x="3746947" y="2520447"/>
            <a:ext cx="637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957842" y="263724"/>
            <a:ext cx="46809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sz="3200" dirty="0">
                <a:solidFill>
                  <a:schemeClr val="bg1">
                    <a:lumMod val="50000"/>
                  </a:schemeClr>
                </a:solidFill>
              </a:rPr>
              <a:t>工作总结 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—— 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成果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231838"/>
            <a:ext cx="759125" cy="693420"/>
            <a:chOff x="0" y="532828"/>
            <a:chExt cx="759125" cy="568897"/>
          </a:xfrm>
          <a:solidFill>
            <a:srgbClr val="0170C1"/>
          </a:solidFill>
        </p:grpSpPr>
        <p:sp>
          <p:nvSpPr>
            <p:cNvPr id="11" name="矩形 10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0" y="922175"/>
            <a:ext cx="12190413" cy="45719"/>
            <a:chOff x="0" y="532828"/>
            <a:chExt cx="759125" cy="568897"/>
          </a:xfrm>
          <a:solidFill>
            <a:srgbClr val="F47349"/>
          </a:solidFill>
        </p:grpSpPr>
        <p:sp>
          <p:nvSpPr>
            <p:cNvPr id="17" name="矩形 1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 rotWithShape="1">
          <a:blip r:embed="rId1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496135" y="1753635"/>
            <a:ext cx="7631519" cy="3980043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grpSp>
        <p:nvGrpSpPr>
          <p:cNvPr id="75" name="组合 74"/>
          <p:cNvGrpSpPr/>
          <p:nvPr/>
        </p:nvGrpSpPr>
        <p:grpSpPr>
          <a:xfrm>
            <a:off x="3197771" y="2383471"/>
            <a:ext cx="1836650" cy="1794045"/>
            <a:chOff x="5305425" y="2638425"/>
            <a:chExt cx="1579563" cy="1577975"/>
          </a:xfrm>
          <a:solidFill>
            <a:srgbClr val="F47349"/>
          </a:solidFill>
        </p:grpSpPr>
        <p:sp>
          <p:nvSpPr>
            <p:cNvPr id="76" name="Freeform 6"/>
            <p:cNvSpPr>
              <a:spLocks noEditPoints="1"/>
            </p:cNvSpPr>
            <p:nvPr/>
          </p:nvSpPr>
          <p:spPr bwMode="auto">
            <a:xfrm>
              <a:off x="5305425" y="2638425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311938" y="3471275"/>
            <a:ext cx="2305501" cy="2250676"/>
            <a:chOff x="5102225" y="2441575"/>
            <a:chExt cx="1982788" cy="1979613"/>
          </a:xfrm>
          <a:solidFill>
            <a:srgbClr val="02918B"/>
          </a:solidFill>
        </p:grpSpPr>
        <p:sp>
          <p:nvSpPr>
            <p:cNvPr id="79" name="Freeform 12"/>
            <p:cNvSpPr>
              <a:spLocks noEditPoints="1"/>
            </p:cNvSpPr>
            <p:nvPr/>
          </p:nvSpPr>
          <p:spPr bwMode="auto">
            <a:xfrm>
              <a:off x="5102225" y="2441575"/>
              <a:ext cx="1982788" cy="1979613"/>
            </a:xfrm>
            <a:custGeom>
              <a:avLst/>
              <a:gdLst>
                <a:gd name="T0" fmla="*/ 529 w 529"/>
                <a:gd name="T1" fmla="*/ 283 h 528"/>
                <a:gd name="T2" fmla="*/ 506 w 529"/>
                <a:gd name="T3" fmla="*/ 241 h 528"/>
                <a:gd name="T4" fmla="*/ 479 w 529"/>
                <a:gd name="T5" fmla="*/ 200 h 528"/>
                <a:gd name="T6" fmla="*/ 516 w 529"/>
                <a:gd name="T7" fmla="*/ 180 h 528"/>
                <a:gd name="T8" fmla="*/ 479 w 529"/>
                <a:gd name="T9" fmla="*/ 151 h 528"/>
                <a:gd name="T10" fmla="*/ 438 w 529"/>
                <a:gd name="T11" fmla="*/ 123 h 528"/>
                <a:gd name="T12" fmla="*/ 465 w 529"/>
                <a:gd name="T13" fmla="*/ 90 h 528"/>
                <a:gd name="T14" fmla="*/ 420 w 529"/>
                <a:gd name="T15" fmla="*/ 77 h 528"/>
                <a:gd name="T16" fmla="*/ 371 w 529"/>
                <a:gd name="T17" fmla="*/ 67 h 528"/>
                <a:gd name="T18" fmla="*/ 383 w 529"/>
                <a:gd name="T19" fmla="*/ 27 h 528"/>
                <a:gd name="T20" fmla="*/ 336 w 529"/>
                <a:gd name="T21" fmla="*/ 32 h 528"/>
                <a:gd name="T22" fmla="*/ 288 w 529"/>
                <a:gd name="T23" fmla="*/ 42 h 528"/>
                <a:gd name="T24" fmla="*/ 284 w 529"/>
                <a:gd name="T25" fmla="*/ 0 h 528"/>
                <a:gd name="T26" fmla="*/ 242 w 529"/>
                <a:gd name="T27" fmla="*/ 23 h 528"/>
                <a:gd name="T28" fmla="*/ 201 w 529"/>
                <a:gd name="T29" fmla="*/ 50 h 528"/>
                <a:gd name="T30" fmla="*/ 181 w 529"/>
                <a:gd name="T31" fmla="*/ 13 h 528"/>
                <a:gd name="T32" fmla="*/ 152 w 529"/>
                <a:gd name="T33" fmla="*/ 50 h 528"/>
                <a:gd name="T34" fmla="*/ 124 w 529"/>
                <a:gd name="T35" fmla="*/ 91 h 528"/>
                <a:gd name="T36" fmla="*/ 91 w 529"/>
                <a:gd name="T37" fmla="*/ 64 h 528"/>
                <a:gd name="T38" fmla="*/ 78 w 529"/>
                <a:gd name="T39" fmla="*/ 109 h 528"/>
                <a:gd name="T40" fmla="*/ 68 w 529"/>
                <a:gd name="T41" fmla="*/ 158 h 528"/>
                <a:gd name="T42" fmla="*/ 28 w 529"/>
                <a:gd name="T43" fmla="*/ 145 h 528"/>
                <a:gd name="T44" fmla="*/ 33 w 529"/>
                <a:gd name="T45" fmla="*/ 193 h 528"/>
                <a:gd name="T46" fmla="*/ 42 w 529"/>
                <a:gd name="T47" fmla="*/ 241 h 528"/>
                <a:gd name="T48" fmla="*/ 0 w 529"/>
                <a:gd name="T49" fmla="*/ 245 h 528"/>
                <a:gd name="T50" fmla="*/ 24 w 529"/>
                <a:gd name="T51" fmla="*/ 287 h 528"/>
                <a:gd name="T52" fmla="*/ 51 w 529"/>
                <a:gd name="T53" fmla="*/ 328 h 528"/>
                <a:gd name="T54" fmla="*/ 13 w 529"/>
                <a:gd name="T55" fmla="*/ 348 h 528"/>
                <a:gd name="T56" fmla="*/ 51 w 529"/>
                <a:gd name="T57" fmla="*/ 377 h 528"/>
                <a:gd name="T58" fmla="*/ 92 w 529"/>
                <a:gd name="T59" fmla="*/ 405 h 528"/>
                <a:gd name="T60" fmla="*/ 65 w 529"/>
                <a:gd name="T61" fmla="*/ 438 h 528"/>
                <a:gd name="T62" fmla="*/ 110 w 529"/>
                <a:gd name="T63" fmla="*/ 451 h 528"/>
                <a:gd name="T64" fmla="*/ 159 w 529"/>
                <a:gd name="T65" fmla="*/ 461 h 528"/>
                <a:gd name="T66" fmla="*/ 146 w 529"/>
                <a:gd name="T67" fmla="*/ 501 h 528"/>
                <a:gd name="T68" fmla="*/ 193 w 529"/>
                <a:gd name="T69" fmla="*/ 496 h 528"/>
                <a:gd name="T70" fmla="*/ 242 w 529"/>
                <a:gd name="T71" fmla="*/ 486 h 528"/>
                <a:gd name="T72" fmla="*/ 246 w 529"/>
                <a:gd name="T73" fmla="*/ 528 h 528"/>
                <a:gd name="T74" fmla="*/ 288 w 529"/>
                <a:gd name="T75" fmla="*/ 505 h 528"/>
                <a:gd name="T76" fmla="*/ 329 w 529"/>
                <a:gd name="T77" fmla="*/ 478 h 528"/>
                <a:gd name="T78" fmla="*/ 349 w 529"/>
                <a:gd name="T79" fmla="*/ 516 h 528"/>
                <a:gd name="T80" fmla="*/ 378 w 529"/>
                <a:gd name="T81" fmla="*/ 478 h 528"/>
                <a:gd name="T82" fmla="*/ 406 w 529"/>
                <a:gd name="T83" fmla="*/ 437 h 528"/>
                <a:gd name="T84" fmla="*/ 439 w 529"/>
                <a:gd name="T85" fmla="*/ 464 h 528"/>
                <a:gd name="T86" fmla="*/ 452 w 529"/>
                <a:gd name="T87" fmla="*/ 419 h 528"/>
                <a:gd name="T88" fmla="*/ 462 w 529"/>
                <a:gd name="T89" fmla="*/ 370 h 528"/>
                <a:gd name="T90" fmla="*/ 502 w 529"/>
                <a:gd name="T91" fmla="*/ 383 h 528"/>
                <a:gd name="T92" fmla="*/ 496 w 529"/>
                <a:gd name="T93" fmla="*/ 335 h 528"/>
                <a:gd name="T94" fmla="*/ 487 w 529"/>
                <a:gd name="T95" fmla="*/ 287 h 528"/>
                <a:gd name="T96" fmla="*/ 265 w 529"/>
                <a:gd name="T97" fmla="*/ 290 h 528"/>
                <a:gd name="T98" fmla="*/ 265 w 529"/>
                <a:gd name="T99" fmla="*/ 238 h 528"/>
                <a:gd name="T100" fmla="*/ 265 w 529"/>
                <a:gd name="T101" fmla="*/ 29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528">
                  <a:moveTo>
                    <a:pt x="506" y="287"/>
                  </a:moveTo>
                  <a:cubicBezTo>
                    <a:pt x="529" y="283"/>
                    <a:pt x="529" y="283"/>
                    <a:pt x="529" y="283"/>
                  </a:cubicBezTo>
                  <a:cubicBezTo>
                    <a:pt x="529" y="245"/>
                    <a:pt x="529" y="245"/>
                    <a:pt x="529" y="245"/>
                  </a:cubicBezTo>
                  <a:cubicBezTo>
                    <a:pt x="506" y="241"/>
                    <a:pt x="506" y="241"/>
                    <a:pt x="506" y="241"/>
                  </a:cubicBezTo>
                  <a:cubicBezTo>
                    <a:pt x="487" y="241"/>
                    <a:pt x="487" y="241"/>
                    <a:pt x="487" y="241"/>
                  </a:cubicBezTo>
                  <a:cubicBezTo>
                    <a:pt x="486" y="227"/>
                    <a:pt x="483" y="213"/>
                    <a:pt x="479" y="200"/>
                  </a:cubicBezTo>
                  <a:cubicBezTo>
                    <a:pt x="496" y="193"/>
                    <a:pt x="496" y="193"/>
                    <a:pt x="496" y="193"/>
                  </a:cubicBezTo>
                  <a:cubicBezTo>
                    <a:pt x="516" y="180"/>
                    <a:pt x="516" y="180"/>
                    <a:pt x="516" y="180"/>
                  </a:cubicBezTo>
                  <a:cubicBezTo>
                    <a:pt x="502" y="145"/>
                    <a:pt x="502" y="145"/>
                    <a:pt x="502" y="145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62" y="158"/>
                    <a:pt x="462" y="158"/>
                    <a:pt x="462" y="158"/>
                  </a:cubicBezTo>
                  <a:cubicBezTo>
                    <a:pt x="455" y="145"/>
                    <a:pt x="447" y="134"/>
                    <a:pt x="438" y="123"/>
                  </a:cubicBezTo>
                  <a:cubicBezTo>
                    <a:pt x="452" y="109"/>
                    <a:pt x="452" y="109"/>
                    <a:pt x="452" y="109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39" y="64"/>
                    <a:pt x="439" y="64"/>
                    <a:pt x="439" y="64"/>
                  </a:cubicBezTo>
                  <a:cubicBezTo>
                    <a:pt x="420" y="77"/>
                    <a:pt x="420" y="77"/>
                    <a:pt x="420" y="77"/>
                  </a:cubicBezTo>
                  <a:cubicBezTo>
                    <a:pt x="406" y="91"/>
                    <a:pt x="406" y="91"/>
                    <a:pt x="406" y="91"/>
                  </a:cubicBezTo>
                  <a:cubicBezTo>
                    <a:pt x="395" y="82"/>
                    <a:pt x="383" y="74"/>
                    <a:pt x="371" y="67"/>
                  </a:cubicBezTo>
                  <a:cubicBezTo>
                    <a:pt x="378" y="50"/>
                    <a:pt x="378" y="50"/>
                    <a:pt x="378" y="50"/>
                  </a:cubicBezTo>
                  <a:cubicBezTo>
                    <a:pt x="383" y="27"/>
                    <a:pt x="383" y="27"/>
                    <a:pt x="383" y="27"/>
                  </a:cubicBezTo>
                  <a:cubicBezTo>
                    <a:pt x="349" y="13"/>
                    <a:pt x="349" y="13"/>
                    <a:pt x="349" y="13"/>
                  </a:cubicBezTo>
                  <a:cubicBezTo>
                    <a:pt x="336" y="32"/>
                    <a:pt x="336" y="32"/>
                    <a:pt x="336" y="32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16" y="46"/>
                    <a:pt x="302" y="43"/>
                    <a:pt x="288" y="42"/>
                  </a:cubicBezTo>
                  <a:cubicBezTo>
                    <a:pt x="288" y="23"/>
                    <a:pt x="288" y="23"/>
                    <a:pt x="288" y="23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2" y="23"/>
                    <a:pt x="242" y="23"/>
                    <a:pt x="242" y="23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28" y="43"/>
                    <a:pt x="214" y="46"/>
                    <a:pt x="201" y="50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46" y="74"/>
                    <a:pt x="135" y="82"/>
                    <a:pt x="124" y="91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83" y="134"/>
                    <a:pt x="75" y="145"/>
                    <a:pt x="68" y="158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28" y="145"/>
                    <a:pt x="28" y="145"/>
                    <a:pt x="28" y="145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47" y="213"/>
                    <a:pt x="44" y="227"/>
                    <a:pt x="42" y="241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4" y="287"/>
                    <a:pt x="24" y="287"/>
                    <a:pt x="24" y="287"/>
                  </a:cubicBezTo>
                  <a:cubicBezTo>
                    <a:pt x="42" y="287"/>
                    <a:pt x="42" y="287"/>
                    <a:pt x="42" y="287"/>
                  </a:cubicBezTo>
                  <a:cubicBezTo>
                    <a:pt x="44" y="301"/>
                    <a:pt x="47" y="315"/>
                    <a:pt x="51" y="328"/>
                  </a:cubicBezTo>
                  <a:cubicBezTo>
                    <a:pt x="33" y="335"/>
                    <a:pt x="33" y="335"/>
                    <a:pt x="33" y="335"/>
                  </a:cubicBezTo>
                  <a:cubicBezTo>
                    <a:pt x="13" y="348"/>
                    <a:pt x="13" y="348"/>
                    <a:pt x="13" y="348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51" y="377"/>
                    <a:pt x="51" y="377"/>
                    <a:pt x="51" y="377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5" y="383"/>
                    <a:pt x="83" y="394"/>
                    <a:pt x="92" y="405"/>
                  </a:cubicBezTo>
                  <a:cubicBezTo>
                    <a:pt x="78" y="419"/>
                    <a:pt x="78" y="419"/>
                    <a:pt x="78" y="419"/>
                  </a:cubicBezTo>
                  <a:cubicBezTo>
                    <a:pt x="65" y="438"/>
                    <a:pt x="65" y="438"/>
                    <a:pt x="65" y="438"/>
                  </a:cubicBezTo>
                  <a:cubicBezTo>
                    <a:pt x="91" y="464"/>
                    <a:pt x="91" y="464"/>
                    <a:pt x="91" y="464"/>
                  </a:cubicBezTo>
                  <a:cubicBezTo>
                    <a:pt x="110" y="451"/>
                    <a:pt x="110" y="451"/>
                    <a:pt x="110" y="451"/>
                  </a:cubicBezTo>
                  <a:cubicBezTo>
                    <a:pt x="124" y="437"/>
                    <a:pt x="124" y="437"/>
                    <a:pt x="124" y="437"/>
                  </a:cubicBezTo>
                  <a:cubicBezTo>
                    <a:pt x="135" y="446"/>
                    <a:pt x="146" y="454"/>
                    <a:pt x="159" y="461"/>
                  </a:cubicBezTo>
                  <a:cubicBezTo>
                    <a:pt x="152" y="478"/>
                    <a:pt x="152" y="478"/>
                    <a:pt x="152" y="478"/>
                  </a:cubicBezTo>
                  <a:cubicBezTo>
                    <a:pt x="146" y="501"/>
                    <a:pt x="146" y="501"/>
                    <a:pt x="146" y="501"/>
                  </a:cubicBezTo>
                  <a:cubicBezTo>
                    <a:pt x="181" y="516"/>
                    <a:pt x="181" y="516"/>
                    <a:pt x="181" y="516"/>
                  </a:cubicBezTo>
                  <a:cubicBezTo>
                    <a:pt x="193" y="496"/>
                    <a:pt x="193" y="496"/>
                    <a:pt x="193" y="496"/>
                  </a:cubicBezTo>
                  <a:cubicBezTo>
                    <a:pt x="201" y="478"/>
                    <a:pt x="201" y="478"/>
                    <a:pt x="201" y="478"/>
                  </a:cubicBezTo>
                  <a:cubicBezTo>
                    <a:pt x="214" y="482"/>
                    <a:pt x="228" y="485"/>
                    <a:pt x="242" y="486"/>
                  </a:cubicBezTo>
                  <a:cubicBezTo>
                    <a:pt x="242" y="505"/>
                    <a:pt x="242" y="505"/>
                    <a:pt x="242" y="505"/>
                  </a:cubicBezTo>
                  <a:cubicBezTo>
                    <a:pt x="246" y="528"/>
                    <a:pt x="246" y="528"/>
                    <a:pt x="246" y="528"/>
                  </a:cubicBezTo>
                  <a:cubicBezTo>
                    <a:pt x="284" y="528"/>
                    <a:pt x="284" y="528"/>
                    <a:pt x="284" y="528"/>
                  </a:cubicBezTo>
                  <a:cubicBezTo>
                    <a:pt x="288" y="505"/>
                    <a:pt x="288" y="505"/>
                    <a:pt x="288" y="505"/>
                  </a:cubicBezTo>
                  <a:cubicBezTo>
                    <a:pt x="288" y="486"/>
                    <a:pt x="288" y="486"/>
                    <a:pt x="288" y="486"/>
                  </a:cubicBezTo>
                  <a:cubicBezTo>
                    <a:pt x="302" y="485"/>
                    <a:pt x="316" y="482"/>
                    <a:pt x="329" y="478"/>
                  </a:cubicBezTo>
                  <a:cubicBezTo>
                    <a:pt x="336" y="496"/>
                    <a:pt x="336" y="496"/>
                    <a:pt x="336" y="496"/>
                  </a:cubicBezTo>
                  <a:cubicBezTo>
                    <a:pt x="349" y="516"/>
                    <a:pt x="349" y="516"/>
                    <a:pt x="349" y="516"/>
                  </a:cubicBezTo>
                  <a:cubicBezTo>
                    <a:pt x="383" y="501"/>
                    <a:pt x="383" y="501"/>
                    <a:pt x="383" y="501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1" y="461"/>
                    <a:pt x="371" y="461"/>
                    <a:pt x="371" y="461"/>
                  </a:cubicBezTo>
                  <a:cubicBezTo>
                    <a:pt x="383" y="454"/>
                    <a:pt x="395" y="446"/>
                    <a:pt x="406" y="437"/>
                  </a:cubicBezTo>
                  <a:cubicBezTo>
                    <a:pt x="420" y="451"/>
                    <a:pt x="420" y="451"/>
                    <a:pt x="420" y="451"/>
                  </a:cubicBezTo>
                  <a:cubicBezTo>
                    <a:pt x="439" y="464"/>
                    <a:pt x="439" y="464"/>
                    <a:pt x="439" y="464"/>
                  </a:cubicBezTo>
                  <a:cubicBezTo>
                    <a:pt x="465" y="438"/>
                    <a:pt x="465" y="438"/>
                    <a:pt x="465" y="438"/>
                  </a:cubicBezTo>
                  <a:cubicBezTo>
                    <a:pt x="452" y="419"/>
                    <a:pt x="452" y="419"/>
                    <a:pt x="452" y="419"/>
                  </a:cubicBezTo>
                  <a:cubicBezTo>
                    <a:pt x="438" y="405"/>
                    <a:pt x="438" y="405"/>
                    <a:pt x="438" y="405"/>
                  </a:cubicBezTo>
                  <a:cubicBezTo>
                    <a:pt x="447" y="394"/>
                    <a:pt x="455" y="383"/>
                    <a:pt x="462" y="370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502" y="383"/>
                    <a:pt x="502" y="383"/>
                    <a:pt x="502" y="383"/>
                  </a:cubicBezTo>
                  <a:cubicBezTo>
                    <a:pt x="516" y="348"/>
                    <a:pt x="516" y="348"/>
                    <a:pt x="516" y="348"/>
                  </a:cubicBezTo>
                  <a:cubicBezTo>
                    <a:pt x="496" y="335"/>
                    <a:pt x="496" y="335"/>
                    <a:pt x="496" y="335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3" y="315"/>
                    <a:pt x="486" y="301"/>
                    <a:pt x="487" y="287"/>
                  </a:cubicBezTo>
                  <a:lnTo>
                    <a:pt x="506" y="287"/>
                  </a:lnTo>
                  <a:close/>
                  <a:moveTo>
                    <a:pt x="265" y="290"/>
                  </a:moveTo>
                  <a:cubicBezTo>
                    <a:pt x="251" y="290"/>
                    <a:pt x="239" y="278"/>
                    <a:pt x="239" y="264"/>
                  </a:cubicBezTo>
                  <a:cubicBezTo>
                    <a:pt x="239" y="250"/>
                    <a:pt x="251" y="238"/>
                    <a:pt x="265" y="238"/>
                  </a:cubicBezTo>
                  <a:cubicBezTo>
                    <a:pt x="279" y="238"/>
                    <a:pt x="291" y="250"/>
                    <a:pt x="291" y="264"/>
                  </a:cubicBezTo>
                  <a:cubicBezTo>
                    <a:pt x="291" y="278"/>
                    <a:pt x="279" y="290"/>
                    <a:pt x="265" y="2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0" name="Freeform 13"/>
            <p:cNvSpPr>
              <a:spLocks noEditPoints="1"/>
            </p:cNvSpPr>
            <p:nvPr/>
          </p:nvSpPr>
          <p:spPr bwMode="auto">
            <a:xfrm>
              <a:off x="5405438" y="2741613"/>
              <a:ext cx="1376363" cy="1381125"/>
            </a:xfrm>
            <a:custGeom>
              <a:avLst/>
              <a:gdLst>
                <a:gd name="T0" fmla="*/ 184 w 367"/>
                <a:gd name="T1" fmla="*/ 0 h 368"/>
                <a:gd name="T2" fmla="*/ 0 w 367"/>
                <a:gd name="T3" fmla="*/ 184 h 368"/>
                <a:gd name="T4" fmla="*/ 184 w 367"/>
                <a:gd name="T5" fmla="*/ 368 h 368"/>
                <a:gd name="T6" fmla="*/ 367 w 367"/>
                <a:gd name="T7" fmla="*/ 184 h 368"/>
                <a:gd name="T8" fmla="*/ 184 w 367"/>
                <a:gd name="T9" fmla="*/ 0 h 368"/>
                <a:gd name="T10" fmla="*/ 184 w 367"/>
                <a:gd name="T11" fmla="*/ 250 h 368"/>
                <a:gd name="T12" fmla="*/ 118 w 367"/>
                <a:gd name="T13" fmla="*/ 184 h 368"/>
                <a:gd name="T14" fmla="*/ 184 w 367"/>
                <a:gd name="T15" fmla="*/ 118 h 368"/>
                <a:gd name="T16" fmla="*/ 250 w 367"/>
                <a:gd name="T17" fmla="*/ 184 h 368"/>
                <a:gd name="T18" fmla="*/ 184 w 367"/>
                <a:gd name="T19" fmla="*/ 25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8">
                  <a:moveTo>
                    <a:pt x="184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5"/>
                    <a:pt x="83" y="368"/>
                    <a:pt x="184" y="368"/>
                  </a:cubicBezTo>
                  <a:cubicBezTo>
                    <a:pt x="285" y="368"/>
                    <a:pt x="367" y="285"/>
                    <a:pt x="367" y="184"/>
                  </a:cubicBezTo>
                  <a:cubicBezTo>
                    <a:pt x="367" y="83"/>
                    <a:pt x="285" y="0"/>
                    <a:pt x="184" y="0"/>
                  </a:cubicBezTo>
                  <a:close/>
                  <a:moveTo>
                    <a:pt x="184" y="250"/>
                  </a:moveTo>
                  <a:cubicBezTo>
                    <a:pt x="148" y="250"/>
                    <a:pt x="118" y="220"/>
                    <a:pt x="118" y="184"/>
                  </a:cubicBezTo>
                  <a:cubicBezTo>
                    <a:pt x="118" y="148"/>
                    <a:pt x="148" y="118"/>
                    <a:pt x="184" y="118"/>
                  </a:cubicBezTo>
                  <a:cubicBezTo>
                    <a:pt x="220" y="118"/>
                    <a:pt x="250" y="148"/>
                    <a:pt x="250" y="184"/>
                  </a:cubicBezTo>
                  <a:cubicBezTo>
                    <a:pt x="250" y="220"/>
                    <a:pt x="220" y="250"/>
                    <a:pt x="184" y="2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6279649" y="3048030"/>
            <a:ext cx="1511775" cy="1499850"/>
            <a:chOff x="5803900" y="2852738"/>
            <a:chExt cx="1300163" cy="1319212"/>
          </a:xfrm>
          <a:solidFill>
            <a:srgbClr val="E44B42"/>
          </a:solidFill>
        </p:grpSpPr>
        <p:sp>
          <p:nvSpPr>
            <p:cNvPr id="82" name="Freeform 18"/>
            <p:cNvSpPr>
              <a:spLocks noEditPoints="1"/>
            </p:cNvSpPr>
            <p:nvPr/>
          </p:nvSpPr>
          <p:spPr bwMode="auto">
            <a:xfrm>
              <a:off x="5803900" y="2852738"/>
              <a:ext cx="1300163" cy="1319212"/>
            </a:xfrm>
            <a:custGeom>
              <a:avLst/>
              <a:gdLst>
                <a:gd name="T0" fmla="*/ 309 w 347"/>
                <a:gd name="T1" fmla="*/ 176 h 352"/>
                <a:gd name="T2" fmla="*/ 326 w 347"/>
                <a:gd name="T3" fmla="*/ 150 h 352"/>
                <a:gd name="T4" fmla="*/ 335 w 347"/>
                <a:gd name="T5" fmla="*/ 103 h 352"/>
                <a:gd name="T6" fmla="*/ 294 w 347"/>
                <a:gd name="T7" fmla="*/ 113 h 352"/>
                <a:gd name="T8" fmla="*/ 282 w 347"/>
                <a:gd name="T9" fmla="*/ 65 h 352"/>
                <a:gd name="T10" fmla="*/ 262 w 347"/>
                <a:gd name="T11" fmla="*/ 22 h 352"/>
                <a:gd name="T12" fmla="*/ 234 w 347"/>
                <a:gd name="T13" fmla="*/ 54 h 352"/>
                <a:gd name="T14" fmla="*/ 196 w 347"/>
                <a:gd name="T15" fmla="*/ 23 h 352"/>
                <a:gd name="T16" fmla="*/ 155 w 347"/>
                <a:gd name="T17" fmla="*/ 0 h 352"/>
                <a:gd name="T18" fmla="*/ 151 w 347"/>
                <a:gd name="T19" fmla="*/ 42 h 352"/>
                <a:gd name="T20" fmla="*/ 102 w 347"/>
                <a:gd name="T21" fmla="*/ 39 h 352"/>
                <a:gd name="T22" fmla="*/ 55 w 347"/>
                <a:gd name="T23" fmla="*/ 44 h 352"/>
                <a:gd name="T24" fmla="*/ 77 w 347"/>
                <a:gd name="T25" fmla="*/ 81 h 352"/>
                <a:gd name="T26" fmla="*/ 35 w 347"/>
                <a:gd name="T27" fmla="*/ 107 h 352"/>
                <a:gd name="T28" fmla="*/ 0 w 347"/>
                <a:gd name="T29" fmla="*/ 139 h 352"/>
                <a:gd name="T30" fmla="*/ 39 w 347"/>
                <a:gd name="T31" fmla="*/ 156 h 352"/>
                <a:gd name="T32" fmla="*/ 39 w 347"/>
                <a:gd name="T33" fmla="*/ 195 h 352"/>
                <a:gd name="T34" fmla="*/ 0 w 347"/>
                <a:gd name="T35" fmla="*/ 212 h 352"/>
                <a:gd name="T36" fmla="*/ 35 w 347"/>
                <a:gd name="T37" fmla="*/ 244 h 352"/>
                <a:gd name="T38" fmla="*/ 77 w 347"/>
                <a:gd name="T39" fmla="*/ 271 h 352"/>
                <a:gd name="T40" fmla="*/ 55 w 347"/>
                <a:gd name="T41" fmla="*/ 307 h 352"/>
                <a:gd name="T42" fmla="*/ 102 w 347"/>
                <a:gd name="T43" fmla="*/ 313 h 352"/>
                <a:gd name="T44" fmla="*/ 151 w 347"/>
                <a:gd name="T45" fmla="*/ 309 h 352"/>
                <a:gd name="T46" fmla="*/ 155 w 347"/>
                <a:gd name="T47" fmla="*/ 352 h 352"/>
                <a:gd name="T48" fmla="*/ 196 w 347"/>
                <a:gd name="T49" fmla="*/ 329 h 352"/>
                <a:gd name="T50" fmla="*/ 234 w 347"/>
                <a:gd name="T51" fmla="*/ 297 h 352"/>
                <a:gd name="T52" fmla="*/ 262 w 347"/>
                <a:gd name="T53" fmla="*/ 329 h 352"/>
                <a:gd name="T54" fmla="*/ 282 w 347"/>
                <a:gd name="T55" fmla="*/ 286 h 352"/>
                <a:gd name="T56" fmla="*/ 294 w 347"/>
                <a:gd name="T57" fmla="*/ 239 h 352"/>
                <a:gd name="T58" fmla="*/ 335 w 347"/>
                <a:gd name="T59" fmla="*/ 248 h 352"/>
                <a:gd name="T60" fmla="*/ 326 w 347"/>
                <a:gd name="T61" fmla="*/ 201 h 352"/>
                <a:gd name="T62" fmla="*/ 174 w 347"/>
                <a:gd name="T63" fmla="*/ 201 h 352"/>
                <a:gd name="T64" fmla="*/ 174 w 347"/>
                <a:gd name="T65" fmla="*/ 150 h 352"/>
                <a:gd name="T66" fmla="*/ 174 w 347"/>
                <a:gd name="T67" fmla="*/ 20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7" h="352">
                  <a:moveTo>
                    <a:pt x="308" y="195"/>
                  </a:moveTo>
                  <a:cubicBezTo>
                    <a:pt x="309" y="189"/>
                    <a:pt x="309" y="182"/>
                    <a:pt x="309" y="176"/>
                  </a:cubicBezTo>
                  <a:cubicBezTo>
                    <a:pt x="309" y="169"/>
                    <a:pt x="309" y="162"/>
                    <a:pt x="308" y="156"/>
                  </a:cubicBezTo>
                  <a:cubicBezTo>
                    <a:pt x="326" y="150"/>
                    <a:pt x="326" y="150"/>
                    <a:pt x="326" y="150"/>
                  </a:cubicBezTo>
                  <a:cubicBezTo>
                    <a:pt x="347" y="139"/>
                    <a:pt x="347" y="139"/>
                    <a:pt x="347" y="139"/>
                  </a:cubicBezTo>
                  <a:cubicBezTo>
                    <a:pt x="335" y="103"/>
                    <a:pt x="335" y="103"/>
                    <a:pt x="335" y="103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294" y="113"/>
                    <a:pt x="294" y="113"/>
                    <a:pt x="294" y="113"/>
                  </a:cubicBezTo>
                  <a:cubicBezTo>
                    <a:pt x="288" y="101"/>
                    <a:pt x="280" y="90"/>
                    <a:pt x="271" y="81"/>
                  </a:cubicBezTo>
                  <a:cubicBezTo>
                    <a:pt x="282" y="65"/>
                    <a:pt x="282" y="65"/>
                    <a:pt x="282" y="65"/>
                  </a:cubicBezTo>
                  <a:cubicBezTo>
                    <a:pt x="292" y="44"/>
                    <a:pt x="292" y="44"/>
                    <a:pt x="292" y="44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22" y="48"/>
                    <a:pt x="210" y="44"/>
                    <a:pt x="196" y="42"/>
                  </a:cubicBezTo>
                  <a:cubicBezTo>
                    <a:pt x="196" y="23"/>
                    <a:pt x="196" y="23"/>
                    <a:pt x="196" y="23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38" y="44"/>
                    <a:pt x="125" y="48"/>
                    <a:pt x="113" y="54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67" y="90"/>
                    <a:pt x="60" y="101"/>
                    <a:pt x="53" y="113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39" y="156"/>
                    <a:pt x="39" y="156"/>
                    <a:pt x="39" y="156"/>
                  </a:cubicBezTo>
                  <a:cubicBezTo>
                    <a:pt x="38" y="162"/>
                    <a:pt x="38" y="169"/>
                    <a:pt x="38" y="176"/>
                  </a:cubicBezTo>
                  <a:cubicBezTo>
                    <a:pt x="38" y="182"/>
                    <a:pt x="38" y="189"/>
                    <a:pt x="39" y="195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35" y="244"/>
                    <a:pt x="35" y="244"/>
                    <a:pt x="35" y="244"/>
                  </a:cubicBezTo>
                  <a:cubicBezTo>
                    <a:pt x="53" y="239"/>
                    <a:pt x="53" y="239"/>
                    <a:pt x="53" y="239"/>
                  </a:cubicBezTo>
                  <a:cubicBezTo>
                    <a:pt x="60" y="250"/>
                    <a:pt x="67" y="261"/>
                    <a:pt x="77" y="271"/>
                  </a:cubicBezTo>
                  <a:cubicBezTo>
                    <a:pt x="65" y="286"/>
                    <a:pt x="65" y="286"/>
                    <a:pt x="65" y="286"/>
                  </a:cubicBezTo>
                  <a:cubicBezTo>
                    <a:pt x="55" y="307"/>
                    <a:pt x="55" y="307"/>
                    <a:pt x="55" y="307"/>
                  </a:cubicBezTo>
                  <a:cubicBezTo>
                    <a:pt x="85" y="329"/>
                    <a:pt x="85" y="329"/>
                    <a:pt x="85" y="329"/>
                  </a:cubicBezTo>
                  <a:cubicBezTo>
                    <a:pt x="102" y="313"/>
                    <a:pt x="102" y="313"/>
                    <a:pt x="102" y="313"/>
                  </a:cubicBezTo>
                  <a:cubicBezTo>
                    <a:pt x="113" y="297"/>
                    <a:pt x="113" y="297"/>
                    <a:pt x="113" y="297"/>
                  </a:cubicBezTo>
                  <a:cubicBezTo>
                    <a:pt x="125" y="303"/>
                    <a:pt x="138" y="307"/>
                    <a:pt x="151" y="309"/>
                  </a:cubicBezTo>
                  <a:cubicBezTo>
                    <a:pt x="151" y="329"/>
                    <a:pt x="151" y="329"/>
                    <a:pt x="151" y="329"/>
                  </a:cubicBezTo>
                  <a:cubicBezTo>
                    <a:pt x="155" y="352"/>
                    <a:pt x="155" y="352"/>
                    <a:pt x="155" y="352"/>
                  </a:cubicBezTo>
                  <a:cubicBezTo>
                    <a:pt x="192" y="352"/>
                    <a:pt x="192" y="352"/>
                    <a:pt x="192" y="352"/>
                  </a:cubicBezTo>
                  <a:cubicBezTo>
                    <a:pt x="196" y="329"/>
                    <a:pt x="196" y="329"/>
                    <a:pt x="196" y="329"/>
                  </a:cubicBezTo>
                  <a:cubicBezTo>
                    <a:pt x="196" y="309"/>
                    <a:pt x="196" y="309"/>
                    <a:pt x="196" y="309"/>
                  </a:cubicBezTo>
                  <a:cubicBezTo>
                    <a:pt x="210" y="307"/>
                    <a:pt x="222" y="303"/>
                    <a:pt x="234" y="297"/>
                  </a:cubicBezTo>
                  <a:cubicBezTo>
                    <a:pt x="245" y="313"/>
                    <a:pt x="245" y="313"/>
                    <a:pt x="245" y="313"/>
                  </a:cubicBezTo>
                  <a:cubicBezTo>
                    <a:pt x="262" y="329"/>
                    <a:pt x="262" y="329"/>
                    <a:pt x="262" y="329"/>
                  </a:cubicBezTo>
                  <a:cubicBezTo>
                    <a:pt x="292" y="307"/>
                    <a:pt x="292" y="307"/>
                    <a:pt x="292" y="307"/>
                  </a:cubicBezTo>
                  <a:cubicBezTo>
                    <a:pt x="282" y="286"/>
                    <a:pt x="282" y="286"/>
                    <a:pt x="282" y="286"/>
                  </a:cubicBezTo>
                  <a:cubicBezTo>
                    <a:pt x="271" y="271"/>
                    <a:pt x="271" y="271"/>
                    <a:pt x="271" y="271"/>
                  </a:cubicBezTo>
                  <a:cubicBezTo>
                    <a:pt x="280" y="261"/>
                    <a:pt x="288" y="250"/>
                    <a:pt x="294" y="239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35" y="248"/>
                    <a:pt x="335" y="248"/>
                    <a:pt x="335" y="248"/>
                  </a:cubicBezTo>
                  <a:cubicBezTo>
                    <a:pt x="347" y="212"/>
                    <a:pt x="347" y="212"/>
                    <a:pt x="347" y="212"/>
                  </a:cubicBezTo>
                  <a:cubicBezTo>
                    <a:pt x="326" y="201"/>
                    <a:pt x="326" y="201"/>
                    <a:pt x="326" y="201"/>
                  </a:cubicBezTo>
                  <a:lnTo>
                    <a:pt x="308" y="195"/>
                  </a:lnTo>
                  <a:close/>
                  <a:moveTo>
                    <a:pt x="174" y="201"/>
                  </a:moveTo>
                  <a:cubicBezTo>
                    <a:pt x="159" y="201"/>
                    <a:pt x="148" y="190"/>
                    <a:pt x="148" y="176"/>
                  </a:cubicBezTo>
                  <a:cubicBezTo>
                    <a:pt x="148" y="162"/>
                    <a:pt x="159" y="150"/>
                    <a:pt x="174" y="150"/>
                  </a:cubicBezTo>
                  <a:cubicBezTo>
                    <a:pt x="188" y="150"/>
                    <a:pt x="199" y="162"/>
                    <a:pt x="199" y="176"/>
                  </a:cubicBezTo>
                  <a:cubicBezTo>
                    <a:pt x="199" y="190"/>
                    <a:pt x="188" y="201"/>
                    <a:pt x="174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3" name="Freeform 19"/>
            <p:cNvSpPr>
              <a:spLocks noEditPoints="1"/>
            </p:cNvSpPr>
            <p:nvPr/>
          </p:nvSpPr>
          <p:spPr bwMode="auto">
            <a:xfrm>
              <a:off x="6080125" y="3136900"/>
              <a:ext cx="747713" cy="746125"/>
            </a:xfrm>
            <a:custGeom>
              <a:avLst/>
              <a:gdLst>
                <a:gd name="T0" fmla="*/ 100 w 199"/>
                <a:gd name="T1" fmla="*/ 0 h 199"/>
                <a:gd name="T2" fmla="*/ 0 w 199"/>
                <a:gd name="T3" fmla="*/ 100 h 199"/>
                <a:gd name="T4" fmla="*/ 100 w 199"/>
                <a:gd name="T5" fmla="*/ 199 h 199"/>
                <a:gd name="T6" fmla="*/ 199 w 199"/>
                <a:gd name="T7" fmla="*/ 100 h 199"/>
                <a:gd name="T8" fmla="*/ 100 w 199"/>
                <a:gd name="T9" fmla="*/ 0 h 199"/>
                <a:gd name="T10" fmla="*/ 100 w 199"/>
                <a:gd name="T11" fmla="*/ 150 h 199"/>
                <a:gd name="T12" fmla="*/ 49 w 199"/>
                <a:gd name="T13" fmla="*/ 100 h 199"/>
                <a:gd name="T14" fmla="*/ 100 w 199"/>
                <a:gd name="T15" fmla="*/ 49 h 199"/>
                <a:gd name="T16" fmla="*/ 150 w 199"/>
                <a:gd name="T17" fmla="*/ 100 h 199"/>
                <a:gd name="T18" fmla="*/ 100 w 199"/>
                <a:gd name="T19" fmla="*/ 15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199"/>
                    <a:pt x="100" y="199"/>
                  </a:cubicBezTo>
                  <a:cubicBezTo>
                    <a:pt x="155" y="199"/>
                    <a:pt x="199" y="155"/>
                    <a:pt x="199" y="100"/>
                  </a:cubicBezTo>
                  <a:cubicBezTo>
                    <a:pt x="199" y="45"/>
                    <a:pt x="155" y="0"/>
                    <a:pt x="100" y="0"/>
                  </a:cubicBezTo>
                  <a:close/>
                  <a:moveTo>
                    <a:pt x="100" y="150"/>
                  </a:moveTo>
                  <a:cubicBezTo>
                    <a:pt x="72" y="150"/>
                    <a:pt x="49" y="128"/>
                    <a:pt x="49" y="100"/>
                  </a:cubicBezTo>
                  <a:cubicBezTo>
                    <a:pt x="49" y="72"/>
                    <a:pt x="72" y="49"/>
                    <a:pt x="100" y="49"/>
                  </a:cubicBezTo>
                  <a:cubicBezTo>
                    <a:pt x="127" y="49"/>
                    <a:pt x="150" y="72"/>
                    <a:pt x="150" y="100"/>
                  </a:cubicBezTo>
                  <a:cubicBezTo>
                    <a:pt x="150" y="128"/>
                    <a:pt x="127" y="150"/>
                    <a:pt x="100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7581009" y="3322367"/>
            <a:ext cx="1836650" cy="1794045"/>
            <a:chOff x="5305425" y="2638425"/>
            <a:chExt cx="1579563" cy="1577975"/>
          </a:xfrm>
          <a:solidFill>
            <a:srgbClr val="015672"/>
          </a:solidFill>
        </p:grpSpPr>
        <p:sp>
          <p:nvSpPr>
            <p:cNvPr id="85" name="Freeform 6"/>
            <p:cNvSpPr>
              <a:spLocks noEditPoints="1"/>
            </p:cNvSpPr>
            <p:nvPr/>
          </p:nvSpPr>
          <p:spPr bwMode="auto">
            <a:xfrm>
              <a:off x="5305425" y="2638425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6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238760" y="2351088"/>
            <a:ext cx="2559050" cy="821055"/>
          </a:xfrm>
          <a:prstGeom prst="rect">
            <a:avLst/>
          </a:prstGeom>
          <a:noFill/>
        </p:spPr>
        <p:txBody>
          <a:bodyPr wrap="square" lIns="82632" tIns="41315" rIns="82632" bIns="41315" rtlCol="0" anchor="ctr">
            <a:spAutoFit/>
          </a:bodyPr>
          <a:lstStyle/>
          <a:p>
            <a:pPr lvl="0" algn="l"/>
            <a:endParaRPr lang="en-US" altLang="zh-CN" sz="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lvl="0" algn="l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识别准确率较高，测试文档准确率在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90%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以上，原算法存在的乱码现象也得到了解决。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268730" y="2056130"/>
            <a:ext cx="1682115" cy="359410"/>
          </a:xfrm>
          <a:prstGeom prst="rect">
            <a:avLst/>
          </a:prstGeom>
        </p:spPr>
        <p:txBody>
          <a:bodyPr wrap="square" lIns="82632" tIns="41315" rIns="82632" bIns="41315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PDF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文字识别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19810" y="4958398"/>
            <a:ext cx="3006725" cy="728345"/>
          </a:xfrm>
          <a:prstGeom prst="rect">
            <a:avLst/>
          </a:prstGeom>
          <a:noFill/>
        </p:spPr>
        <p:txBody>
          <a:bodyPr wrap="square" lIns="82632" tIns="41315" rIns="82632" bIns="41315" rtlCol="0" anchor="ctr">
            <a:spAutoFit/>
          </a:bodyPr>
          <a:lstStyle/>
          <a:p>
            <a:pPr lvl="0" algn="l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经过去现场了解及后续需求的逐步清晰，剔除了我方对硬件的开发需求，减少了工作量和开发压力。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38960" y="4540885"/>
            <a:ext cx="2087880" cy="359410"/>
          </a:xfrm>
          <a:prstGeom prst="rect">
            <a:avLst/>
          </a:prstGeom>
        </p:spPr>
        <p:txBody>
          <a:bodyPr wrap="square" lIns="82632" tIns="41315" rIns="82632" bIns="41315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智能场地流程优化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791450" y="2305686"/>
            <a:ext cx="2215515" cy="728345"/>
          </a:xfrm>
          <a:prstGeom prst="rect">
            <a:avLst/>
          </a:prstGeom>
          <a:noFill/>
        </p:spPr>
        <p:txBody>
          <a:bodyPr wrap="square" lIns="82632" tIns="41315" rIns="82632" bIns="41315" rtlCol="0" anchor="ctr">
            <a:spAutoFit/>
          </a:bodyPr>
          <a:lstStyle/>
          <a:p>
            <a:pPr lvl="0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清洗数据及后端接口开发，完成对营销地图的升级工作。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703185" y="1875155"/>
            <a:ext cx="2303145" cy="359410"/>
          </a:xfrm>
          <a:prstGeom prst="rect">
            <a:avLst/>
          </a:prstGeom>
        </p:spPr>
        <p:txBody>
          <a:bodyPr wrap="square" lIns="82632" tIns="41315" rIns="82632" bIns="41315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五粮液营销地图更新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630984" y="4686977"/>
            <a:ext cx="2036223" cy="605155"/>
          </a:xfrm>
          <a:prstGeom prst="rect">
            <a:avLst/>
          </a:prstGeom>
          <a:noFill/>
        </p:spPr>
        <p:txBody>
          <a:bodyPr wrap="square" lIns="82632" tIns="41315" rIns="82632" bIns="41315" rtlCol="0" anchor="ctr">
            <a:spAutoFit/>
          </a:bodyPr>
          <a:lstStyle/>
          <a:p>
            <a:pPr lvl="0"/>
            <a:endParaRPr lang="en-US" altLang="zh-CN" sz="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lvl="0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了解其基本机制及组件，形成基本配置安装文档。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9695337" y="4169240"/>
            <a:ext cx="1457722" cy="359410"/>
          </a:xfrm>
          <a:prstGeom prst="rect">
            <a:avLst/>
          </a:prstGeom>
        </p:spPr>
        <p:txBody>
          <a:bodyPr wrap="square" lIns="82632" tIns="41315" rIns="82632" bIns="41315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JupyterHub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cxnSp>
        <p:nvCxnSpPr>
          <p:cNvPr id="95" name="肘形连接符 94"/>
          <p:cNvCxnSpPr/>
          <p:nvPr/>
        </p:nvCxnSpPr>
        <p:spPr>
          <a:xfrm rot="10800000" flipV="1">
            <a:off x="1564858" y="2560700"/>
            <a:ext cx="1932707" cy="645169"/>
          </a:xfrm>
          <a:prstGeom prst="bentConnector3">
            <a:avLst>
              <a:gd name="adj1" fmla="val 32626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/>
          <p:nvPr/>
        </p:nvCxnSpPr>
        <p:spPr>
          <a:xfrm rot="10800000">
            <a:off x="2502698" y="4982119"/>
            <a:ext cx="2080512" cy="446723"/>
          </a:xfrm>
          <a:prstGeom prst="bentConnector3">
            <a:avLst>
              <a:gd name="adj1" fmla="val 29965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/>
          <p:nvPr/>
        </p:nvCxnSpPr>
        <p:spPr>
          <a:xfrm rot="10800000" flipV="1">
            <a:off x="7139728" y="2361385"/>
            <a:ext cx="2613638" cy="616918"/>
          </a:xfrm>
          <a:prstGeom prst="bentConnector3">
            <a:avLst>
              <a:gd name="adj1" fmla="val 77024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/>
          <p:nvPr/>
        </p:nvCxnSpPr>
        <p:spPr>
          <a:xfrm rot="10800000" flipH="1">
            <a:off x="9021907" y="4588349"/>
            <a:ext cx="2080512" cy="446723"/>
          </a:xfrm>
          <a:prstGeom prst="bentConnector3">
            <a:avLst>
              <a:gd name="adj1" fmla="val 29965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957842" y="263724"/>
            <a:ext cx="46809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工作总结 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—— 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缺陷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231838"/>
            <a:ext cx="759125" cy="693420"/>
            <a:chOff x="0" y="532828"/>
            <a:chExt cx="759125" cy="568897"/>
          </a:xfrm>
          <a:solidFill>
            <a:srgbClr val="0170C1"/>
          </a:solidFill>
        </p:grpSpPr>
        <p:sp>
          <p:nvSpPr>
            <p:cNvPr id="11" name="矩形 10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0" y="922175"/>
            <a:ext cx="12190413" cy="45719"/>
            <a:chOff x="0" y="532828"/>
            <a:chExt cx="759125" cy="568897"/>
          </a:xfrm>
          <a:solidFill>
            <a:srgbClr val="F47349"/>
          </a:solidFill>
        </p:grpSpPr>
        <p:sp>
          <p:nvSpPr>
            <p:cNvPr id="17" name="矩形 1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714629" y="2594296"/>
            <a:ext cx="1370077" cy="2658704"/>
            <a:chOff x="2714629" y="2405614"/>
            <a:chExt cx="1370077" cy="2658704"/>
          </a:xfrm>
        </p:grpSpPr>
        <p:cxnSp>
          <p:nvCxnSpPr>
            <p:cNvPr id="22" name="直接箭头连接符 21"/>
            <p:cNvCxnSpPr/>
            <p:nvPr/>
          </p:nvCxnSpPr>
          <p:spPr>
            <a:xfrm flipV="1">
              <a:off x="2768082" y="2405614"/>
              <a:ext cx="1256441" cy="78197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2828265" y="3734965"/>
              <a:ext cx="1256441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2714629" y="4282346"/>
              <a:ext cx="1256441" cy="78197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4084705" y="2184574"/>
            <a:ext cx="1873946" cy="703775"/>
            <a:chOff x="4084705" y="1995892"/>
            <a:chExt cx="1873946" cy="703775"/>
          </a:xfrm>
          <a:solidFill>
            <a:srgbClr val="02918B"/>
          </a:solidFill>
        </p:grpSpPr>
        <p:sp>
          <p:nvSpPr>
            <p:cNvPr id="26" name="圆角矩形 25"/>
            <p:cNvSpPr/>
            <p:nvPr/>
          </p:nvSpPr>
          <p:spPr>
            <a:xfrm>
              <a:off x="4084705" y="1995892"/>
              <a:ext cx="1873946" cy="70377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41101" y="2136205"/>
              <a:ext cx="1706880" cy="4603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方正正中黑简体" pitchFamily="2" charset="-122"/>
                  <a:ea typeface="方正正中黑简体" pitchFamily="2" charset="-122"/>
                </a:rPr>
                <a:t>主动性不够</a:t>
              </a:r>
              <a:endParaRPr lang="zh-CN" altLang="en-US" sz="24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039635" y="2184574"/>
            <a:ext cx="5239211" cy="858501"/>
            <a:chOff x="6039635" y="1995892"/>
            <a:chExt cx="5239211" cy="858501"/>
          </a:xfrm>
        </p:grpSpPr>
        <p:sp>
          <p:nvSpPr>
            <p:cNvPr id="29" name="平行四边形 28"/>
            <p:cNvSpPr/>
            <p:nvPr/>
          </p:nvSpPr>
          <p:spPr>
            <a:xfrm>
              <a:off x="6039635" y="1995892"/>
              <a:ext cx="5239211" cy="703775"/>
            </a:xfrm>
            <a:prstGeom prst="parallelogram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72039" y="2045403"/>
              <a:ext cx="4772215" cy="808990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在龙泉项目过程中，缺乏对项目细节的了解，未积极的向同事询问；从结果来看，若做到此点可以加快项目关键节点大约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30000"/>
                </a:lnSpc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084705" y="3563308"/>
            <a:ext cx="1873946" cy="703775"/>
            <a:chOff x="4084705" y="3374626"/>
            <a:chExt cx="1873946" cy="703775"/>
          </a:xfrm>
        </p:grpSpPr>
        <p:sp>
          <p:nvSpPr>
            <p:cNvPr id="32" name="圆角矩形 31"/>
            <p:cNvSpPr/>
            <p:nvPr/>
          </p:nvSpPr>
          <p:spPr>
            <a:xfrm>
              <a:off x="4084705" y="3374626"/>
              <a:ext cx="1873946" cy="703775"/>
            </a:xfrm>
            <a:prstGeom prst="round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41101" y="3514938"/>
              <a:ext cx="1706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正中黑简体" pitchFamily="2" charset="-122"/>
                  <a:ea typeface="方正正中黑简体" pitchFamily="2" charset="-122"/>
                </a:rPr>
                <a:t>知识储备不足</a:t>
              </a:r>
              <a:endParaRPr lang="zh-CN" altLang="en-US" sz="20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039635" y="3563308"/>
            <a:ext cx="5239211" cy="703775"/>
            <a:chOff x="6039635" y="3374626"/>
            <a:chExt cx="5239211" cy="703775"/>
          </a:xfrm>
        </p:grpSpPr>
        <p:sp>
          <p:nvSpPr>
            <p:cNvPr id="35" name="平行四边形 34"/>
            <p:cNvSpPr/>
            <p:nvPr/>
          </p:nvSpPr>
          <p:spPr>
            <a:xfrm>
              <a:off x="6039635" y="3374626"/>
              <a:ext cx="5239211" cy="703775"/>
            </a:xfrm>
            <a:prstGeom prst="parallelogram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72039" y="3424137"/>
              <a:ext cx="4772215" cy="569595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ICM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的学习过程中，涉及到的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Jupyterhub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TensorFlow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OAuth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等概念均是不熟悉的框架，在学习中花费了大量时间。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084705" y="4930131"/>
            <a:ext cx="1873946" cy="703775"/>
            <a:chOff x="4084705" y="4741449"/>
            <a:chExt cx="1873946" cy="703775"/>
          </a:xfrm>
        </p:grpSpPr>
        <p:sp>
          <p:nvSpPr>
            <p:cNvPr id="38" name="圆角矩形 37"/>
            <p:cNvSpPr/>
            <p:nvPr/>
          </p:nvSpPr>
          <p:spPr>
            <a:xfrm>
              <a:off x="4084705" y="4741449"/>
              <a:ext cx="1873946" cy="703775"/>
            </a:xfrm>
            <a:prstGeom prst="roundRect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方正正中黑简体" pitchFamily="2" charset="-122"/>
                  <a:ea typeface="方正正中黑简体" pitchFamily="2" charset="-122"/>
                </a:rPr>
                <a:t>规划不合理</a:t>
              </a:r>
              <a:endParaRPr lang="zh-CN" altLang="en-US" sz="20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41101" y="4881762"/>
              <a:ext cx="309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039635" y="4930131"/>
            <a:ext cx="5239211" cy="703775"/>
            <a:chOff x="6039635" y="4741449"/>
            <a:chExt cx="5239211" cy="703775"/>
          </a:xfrm>
        </p:grpSpPr>
        <p:sp>
          <p:nvSpPr>
            <p:cNvPr id="41" name="平行四边形 40"/>
            <p:cNvSpPr/>
            <p:nvPr/>
          </p:nvSpPr>
          <p:spPr>
            <a:xfrm>
              <a:off x="6039635" y="4741449"/>
              <a:ext cx="5239211" cy="703775"/>
            </a:xfrm>
            <a:prstGeom prst="parallelogram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72039" y="4790961"/>
              <a:ext cx="4772215" cy="569595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开发期间都是按照全局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大纲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分支的思路做思考和规划，但实际情况仅需要直接考虑分支需求就可以了，过多考虑反而限制了一定效率。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51533" y="2907084"/>
            <a:ext cx="1876732" cy="1876733"/>
            <a:chOff x="951533" y="2718402"/>
            <a:chExt cx="1876732" cy="1876733"/>
          </a:xfrm>
        </p:grpSpPr>
        <p:sp>
          <p:nvSpPr>
            <p:cNvPr id="44" name="椭圆 43"/>
            <p:cNvSpPr/>
            <p:nvPr/>
          </p:nvSpPr>
          <p:spPr>
            <a:xfrm>
              <a:off x="951533" y="2718402"/>
              <a:ext cx="1876732" cy="1876733"/>
            </a:xfrm>
            <a:prstGeom prst="ellipse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个人不足</a:t>
              </a:r>
              <a:endParaRPr lang="zh-CN" altLang="en-US" sz="20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347805" y="3109388"/>
              <a:ext cx="309880" cy="553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0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873463"/>
            <a:ext cx="12190414" cy="2420758"/>
          </a:xfrm>
          <a:prstGeom prst="rect">
            <a:avLst/>
          </a:prstGeom>
          <a:solidFill>
            <a:srgbClr val="015672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02A3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96876" y="2599334"/>
            <a:ext cx="4672624" cy="920750"/>
          </a:xfrm>
          <a:prstGeom prst="rect">
            <a:avLst/>
          </a:prstGeom>
        </p:spPr>
        <p:txBody>
          <a:bodyPr wrap="square" lIns="91437" tIns="45718" rIns="91437" bIns="45718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工作思考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5"/>
          <p:cNvSpPr/>
          <p:nvPr/>
        </p:nvSpPr>
        <p:spPr bwMode="auto">
          <a:xfrm rot="10800000">
            <a:off x="3260303" y="2302446"/>
            <a:ext cx="1640032" cy="145355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015672"/>
          </a:solidFill>
          <a:ln w="15875">
            <a:noFill/>
          </a:ln>
          <a:effectLst>
            <a:innerShdw blurRad="63500" dist="25400" dir="27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25" name="原创设计师QQ5858324           _7"/>
          <p:cNvGrpSpPr/>
          <p:nvPr/>
        </p:nvGrpSpPr>
        <p:grpSpPr>
          <a:xfrm rot="5400000">
            <a:off x="3497954" y="2346741"/>
            <a:ext cx="1164734" cy="1314166"/>
            <a:chOff x="4468733" y="2771468"/>
            <a:chExt cx="1487127" cy="1677919"/>
          </a:xfrm>
        </p:grpSpPr>
        <p:sp>
          <p:nvSpPr>
            <p:cNvPr id="26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5"/>
            <p:cNvSpPr/>
            <p:nvPr/>
          </p:nvSpPr>
          <p:spPr bwMode="auto">
            <a:xfrm rot="5400000">
              <a:off x="4600909" y="3068559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15672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28" name="原创设计师QQ5858324           _6"/>
          <p:cNvSpPr/>
          <p:nvPr>
            <p:custDataLst>
              <p:tags r:id="rId3"/>
            </p:custDataLst>
          </p:nvPr>
        </p:nvSpPr>
        <p:spPr>
          <a:xfrm>
            <a:off x="3221745" y="3444718"/>
            <a:ext cx="181566" cy="181566"/>
          </a:xfrm>
          <a:prstGeom prst="ellipse">
            <a:avLst/>
          </a:prstGeom>
          <a:solidFill>
            <a:srgbClr val="02918B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原创设计师QQ5858324           _7"/>
          <p:cNvSpPr/>
          <p:nvPr>
            <p:custDataLst>
              <p:tags r:id="rId4"/>
            </p:custDataLst>
          </p:nvPr>
        </p:nvSpPr>
        <p:spPr>
          <a:xfrm>
            <a:off x="4737404" y="3477732"/>
            <a:ext cx="181566" cy="181566"/>
          </a:xfrm>
          <a:prstGeom prst="ellipse">
            <a:avLst/>
          </a:prstGeom>
          <a:solidFill>
            <a:srgbClr val="E44B42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原创设计师QQ5858324         _8"/>
          <p:cNvSpPr/>
          <p:nvPr>
            <p:custDataLst>
              <p:tags r:id="rId5"/>
            </p:custDataLst>
          </p:nvPr>
        </p:nvSpPr>
        <p:spPr>
          <a:xfrm>
            <a:off x="3089766" y="2316164"/>
            <a:ext cx="263958" cy="263958"/>
          </a:xfrm>
          <a:prstGeom prst="ellipse">
            <a:avLst/>
          </a:prstGeom>
          <a:solidFill>
            <a:srgbClr val="F47349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TextBox 42"/>
          <p:cNvSpPr txBox="1"/>
          <p:nvPr/>
        </p:nvSpPr>
        <p:spPr>
          <a:xfrm>
            <a:off x="3772347" y="2558547"/>
            <a:ext cx="637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957842" y="263724"/>
            <a:ext cx="46809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sz="3200" dirty="0">
                <a:solidFill>
                  <a:schemeClr val="bg1">
                    <a:lumMod val="50000"/>
                  </a:schemeClr>
                </a:solidFill>
              </a:rPr>
              <a:t>对自己的目标</a:t>
            </a:r>
            <a:endParaRPr lang="zh-CN" altLang="zh-CN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231838"/>
            <a:ext cx="759125" cy="693420"/>
            <a:chOff x="0" y="532828"/>
            <a:chExt cx="759125" cy="568897"/>
          </a:xfrm>
          <a:solidFill>
            <a:srgbClr val="0170C1"/>
          </a:solidFill>
        </p:grpSpPr>
        <p:sp>
          <p:nvSpPr>
            <p:cNvPr id="11" name="矩形 10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0" y="922175"/>
            <a:ext cx="12190413" cy="45719"/>
            <a:chOff x="0" y="532828"/>
            <a:chExt cx="759125" cy="568897"/>
          </a:xfrm>
          <a:solidFill>
            <a:srgbClr val="F47349"/>
          </a:solidFill>
        </p:grpSpPr>
        <p:sp>
          <p:nvSpPr>
            <p:cNvPr id="17" name="矩形 1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496135" y="1753635"/>
            <a:ext cx="7631519" cy="3980043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22" name="Freeform 12"/>
          <p:cNvSpPr/>
          <p:nvPr/>
        </p:nvSpPr>
        <p:spPr bwMode="auto">
          <a:xfrm>
            <a:off x="1558702" y="1653186"/>
            <a:ext cx="550479" cy="1101352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7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7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1661536" y="1750008"/>
            <a:ext cx="895282" cy="901659"/>
          </a:xfrm>
          <a:prstGeom prst="ellipse">
            <a:avLst/>
          </a:prstGeom>
          <a:solidFill>
            <a:srgbClr val="F47349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2109176" y="1653185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2109176" y="2754538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26" name="Freeform 16"/>
          <p:cNvSpPr/>
          <p:nvPr/>
        </p:nvSpPr>
        <p:spPr bwMode="auto">
          <a:xfrm>
            <a:off x="10166712" y="2754538"/>
            <a:ext cx="550479" cy="1107406"/>
          </a:xfrm>
          <a:custGeom>
            <a:avLst/>
            <a:gdLst>
              <a:gd name="T0" fmla="*/ 0 w 776"/>
              <a:gd name="T1" fmla="*/ 0 h 1553"/>
              <a:gd name="T2" fmla="*/ 776 w 776"/>
              <a:gd name="T3" fmla="*/ 776 h 1553"/>
              <a:gd name="T4" fmla="*/ 0 w 776"/>
              <a:gd name="T5" fmla="*/ 1553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0" y="0"/>
                </a:moveTo>
                <a:cubicBezTo>
                  <a:pt x="428" y="0"/>
                  <a:pt x="776" y="348"/>
                  <a:pt x="776" y="776"/>
                </a:cubicBezTo>
                <a:cubicBezTo>
                  <a:pt x="776" y="1205"/>
                  <a:pt x="428" y="1553"/>
                  <a:pt x="0" y="1553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27" name="Oval 17"/>
          <p:cNvSpPr>
            <a:spLocks noChangeArrowheads="1"/>
          </p:cNvSpPr>
          <p:nvPr/>
        </p:nvSpPr>
        <p:spPr bwMode="auto">
          <a:xfrm>
            <a:off x="9719071" y="2857410"/>
            <a:ext cx="901333" cy="901659"/>
          </a:xfrm>
          <a:prstGeom prst="ellipse">
            <a:avLst/>
          </a:prstGeom>
          <a:solidFill>
            <a:srgbClr val="02918B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 flipH="1">
            <a:off x="2109176" y="3861941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29" name="Freeform 19"/>
          <p:cNvSpPr/>
          <p:nvPr/>
        </p:nvSpPr>
        <p:spPr bwMode="auto">
          <a:xfrm>
            <a:off x="1558702" y="3861942"/>
            <a:ext cx="550479" cy="1101352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6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6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30" name="Oval 20"/>
          <p:cNvSpPr>
            <a:spLocks noChangeArrowheads="1"/>
          </p:cNvSpPr>
          <p:nvPr/>
        </p:nvSpPr>
        <p:spPr bwMode="auto">
          <a:xfrm>
            <a:off x="1661536" y="3958762"/>
            <a:ext cx="895282" cy="901659"/>
          </a:xfrm>
          <a:prstGeom prst="ellipse">
            <a:avLst/>
          </a:prstGeom>
          <a:solidFill>
            <a:srgbClr val="E44B42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>
            <a:off x="2109176" y="4963293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32" name="Freeform 22"/>
          <p:cNvSpPr/>
          <p:nvPr/>
        </p:nvSpPr>
        <p:spPr bwMode="auto">
          <a:xfrm>
            <a:off x="10166712" y="4963293"/>
            <a:ext cx="550479" cy="1107406"/>
          </a:xfrm>
          <a:custGeom>
            <a:avLst/>
            <a:gdLst>
              <a:gd name="T0" fmla="*/ 0 w 776"/>
              <a:gd name="T1" fmla="*/ 0 h 1553"/>
              <a:gd name="T2" fmla="*/ 776 w 776"/>
              <a:gd name="T3" fmla="*/ 776 h 1553"/>
              <a:gd name="T4" fmla="*/ 0 w 776"/>
              <a:gd name="T5" fmla="*/ 1553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0" y="0"/>
                </a:moveTo>
                <a:cubicBezTo>
                  <a:pt x="428" y="0"/>
                  <a:pt x="776" y="347"/>
                  <a:pt x="776" y="776"/>
                </a:cubicBezTo>
                <a:cubicBezTo>
                  <a:pt x="776" y="1205"/>
                  <a:pt x="428" y="1553"/>
                  <a:pt x="0" y="1553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9719071" y="5066169"/>
            <a:ext cx="901333" cy="901659"/>
          </a:xfrm>
          <a:prstGeom prst="ellipse">
            <a:avLst/>
          </a:prstGeom>
          <a:solidFill>
            <a:srgbClr val="015672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 flipH="1">
            <a:off x="2109176" y="6064645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882719" y="1883386"/>
            <a:ext cx="452914" cy="6567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300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A</a:t>
            </a:r>
            <a:endParaRPr lang="zh-CN" altLang="en-US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963598" y="2999888"/>
            <a:ext cx="452914" cy="6567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300" dirty="0">
                <a:solidFill>
                  <a:schemeClr val="bg1"/>
                </a:solidFill>
                <a:latin typeface="Adobe Gothic Std B" pitchFamily="34" charset="-128"/>
              </a:rPr>
              <a:t>B</a:t>
            </a:r>
            <a:endParaRPr lang="zh-CN" altLang="en-US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852243" y="4121869"/>
            <a:ext cx="452914" cy="6567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300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C</a:t>
            </a:r>
            <a:endParaRPr lang="zh-CN" altLang="en-US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963598" y="5247890"/>
            <a:ext cx="452914" cy="6567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300" dirty="0">
                <a:solidFill>
                  <a:schemeClr val="bg1"/>
                </a:solidFill>
                <a:latin typeface="Adobe Gothic Std B" pitchFamily="34" charset="-128"/>
              </a:rPr>
              <a:t>D </a:t>
            </a:r>
            <a:endParaRPr lang="zh-CN" altLang="en-US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26852" y="1750008"/>
            <a:ext cx="20713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更快速的产出能力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26853" y="2133350"/>
            <a:ext cx="5199134" cy="5207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强化产出的质量及效率，形成基本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/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可复用的项目基础框架，避免重复的搭建过程。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72948" y="3256838"/>
            <a:ext cx="5199134" cy="5207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强化学习过程的接收及理解能力，减少重复学习的时间，尽量提高自身学习的快速转化能力。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26852" y="3958762"/>
            <a:ext cx="20713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更清晰的工作过程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14483" y="4356074"/>
            <a:ext cx="5199134" cy="5207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加强学习、开发、部署工作过程中的问题记录，解决过程，触发原因和限制等现象及结果的记录。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72948" y="5082250"/>
            <a:ext cx="20713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更实际的切入方向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272948" y="5465592"/>
            <a:ext cx="5199134" cy="5207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以当下实际需求点作为逻辑切入点，减少大画面的构建，把精力集中在高优先级的任务，避免过度分散。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2" name="TextBox 42"/>
          <p:cNvSpPr txBox="1"/>
          <p:nvPr/>
        </p:nvSpPr>
        <p:spPr>
          <a:xfrm>
            <a:off x="4272722" y="2857672"/>
            <a:ext cx="20713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更稳定的学习效率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5"/>
          <p:cNvSpPr/>
          <p:nvPr/>
        </p:nvSpPr>
        <p:spPr bwMode="auto">
          <a:xfrm rot="10800000">
            <a:off x="3046376" y="1053616"/>
            <a:ext cx="1640032" cy="145355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47349"/>
          </a:solidFill>
          <a:ln w="15875">
            <a:noFill/>
          </a:ln>
          <a:effectLst>
            <a:innerShdw blurRad="63500" dist="25400" dir="27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48" name="原创设计师QQ5858324           _7"/>
          <p:cNvGrpSpPr/>
          <p:nvPr/>
        </p:nvGrpSpPr>
        <p:grpSpPr>
          <a:xfrm rot="5400000">
            <a:off x="3284027" y="1097911"/>
            <a:ext cx="1164734" cy="1314166"/>
            <a:chOff x="4468733" y="2771468"/>
            <a:chExt cx="1487127" cy="1677919"/>
          </a:xfrm>
        </p:grpSpPr>
        <p:sp>
          <p:nvSpPr>
            <p:cNvPr id="49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5"/>
            <p:cNvSpPr/>
            <p:nvPr/>
          </p:nvSpPr>
          <p:spPr bwMode="auto">
            <a:xfrm rot="5400000">
              <a:off x="4600909" y="3068559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47349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51" name="Freeform 5"/>
          <p:cNvSpPr/>
          <p:nvPr/>
        </p:nvSpPr>
        <p:spPr bwMode="auto">
          <a:xfrm rot="10800000">
            <a:off x="4533185" y="1521534"/>
            <a:ext cx="1615846" cy="143211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02918B"/>
          </a:solidFill>
          <a:ln w="15875">
            <a:noFill/>
          </a:ln>
          <a:effectLst>
            <a:innerShdw blurRad="63500" dist="25400" dir="27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52" name="原创设计师QQ5858324           _7"/>
          <p:cNvGrpSpPr/>
          <p:nvPr/>
        </p:nvGrpSpPr>
        <p:grpSpPr>
          <a:xfrm rot="5400000">
            <a:off x="4780030" y="1590200"/>
            <a:ext cx="1147560" cy="1294788"/>
            <a:chOff x="4468733" y="2771468"/>
            <a:chExt cx="1487127" cy="1677919"/>
          </a:xfrm>
        </p:grpSpPr>
        <p:sp>
          <p:nvSpPr>
            <p:cNvPr id="53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"/>
            <p:cNvSpPr/>
            <p:nvPr/>
          </p:nvSpPr>
          <p:spPr bwMode="auto">
            <a:xfrm rot="5400000">
              <a:off x="4600909" y="3068559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2918B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55" name="Freeform 5"/>
          <p:cNvSpPr/>
          <p:nvPr/>
        </p:nvSpPr>
        <p:spPr bwMode="auto">
          <a:xfrm rot="10800000">
            <a:off x="5941198" y="964717"/>
            <a:ext cx="1640032" cy="145355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E44B42"/>
          </a:solidFill>
          <a:ln w="15875">
            <a:noFill/>
          </a:ln>
          <a:effectLst>
            <a:innerShdw blurRad="63500" dist="25400" dir="27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56" name="原创设计师QQ5858324           _7"/>
          <p:cNvGrpSpPr/>
          <p:nvPr/>
        </p:nvGrpSpPr>
        <p:grpSpPr>
          <a:xfrm rot="5400000">
            <a:off x="6178849" y="1009012"/>
            <a:ext cx="1164734" cy="1314166"/>
            <a:chOff x="4468733" y="2771468"/>
            <a:chExt cx="1487127" cy="1677919"/>
          </a:xfrm>
        </p:grpSpPr>
        <p:sp>
          <p:nvSpPr>
            <p:cNvPr id="57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"/>
            <p:cNvSpPr/>
            <p:nvPr/>
          </p:nvSpPr>
          <p:spPr bwMode="auto">
            <a:xfrm rot="5400000">
              <a:off x="4600909" y="3068559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E44B42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59" name="Freeform 5"/>
          <p:cNvSpPr/>
          <p:nvPr/>
        </p:nvSpPr>
        <p:spPr bwMode="auto">
          <a:xfrm rot="10800000">
            <a:off x="7470741" y="1333241"/>
            <a:ext cx="1615846" cy="143211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015672"/>
          </a:solidFill>
          <a:ln w="15875">
            <a:noFill/>
          </a:ln>
          <a:effectLst>
            <a:innerShdw blurRad="63500" dist="25400" dir="27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60" name="原创设计师QQ5858324          _7"/>
          <p:cNvGrpSpPr/>
          <p:nvPr/>
        </p:nvGrpSpPr>
        <p:grpSpPr>
          <a:xfrm rot="5400000">
            <a:off x="7717586" y="1401907"/>
            <a:ext cx="1147560" cy="1294788"/>
            <a:chOff x="4468733" y="2771468"/>
            <a:chExt cx="1487127" cy="1677919"/>
          </a:xfrm>
        </p:grpSpPr>
        <p:sp>
          <p:nvSpPr>
            <p:cNvPr id="61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"/>
            <p:cNvSpPr/>
            <p:nvPr/>
          </p:nvSpPr>
          <p:spPr bwMode="auto">
            <a:xfrm rot="5400000">
              <a:off x="4600909" y="3068559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15672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63" name="原创设计师QQ5858324           _1"/>
          <p:cNvSpPr/>
          <p:nvPr>
            <p:custDataLst>
              <p:tags r:id="rId1"/>
            </p:custDataLst>
          </p:nvPr>
        </p:nvSpPr>
        <p:spPr>
          <a:xfrm>
            <a:off x="8973648" y="2412450"/>
            <a:ext cx="263958" cy="263958"/>
          </a:xfrm>
          <a:prstGeom prst="ellipse">
            <a:avLst/>
          </a:prstGeom>
          <a:solidFill>
            <a:srgbClr val="E44B42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原创设计师QQ5858324           _2"/>
          <p:cNvSpPr/>
          <p:nvPr>
            <p:custDataLst>
              <p:tags r:id="rId2"/>
            </p:custDataLst>
          </p:nvPr>
        </p:nvSpPr>
        <p:spPr>
          <a:xfrm>
            <a:off x="7278523" y="2408388"/>
            <a:ext cx="181566" cy="181566"/>
          </a:xfrm>
          <a:prstGeom prst="ellipse">
            <a:avLst/>
          </a:prstGeom>
          <a:solidFill>
            <a:srgbClr val="F47349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原创设计师QQ5858324           _3"/>
          <p:cNvSpPr/>
          <p:nvPr>
            <p:custDataLst>
              <p:tags r:id="rId3"/>
            </p:custDataLst>
          </p:nvPr>
        </p:nvSpPr>
        <p:spPr>
          <a:xfrm>
            <a:off x="5808007" y="1108379"/>
            <a:ext cx="207940" cy="207940"/>
          </a:xfrm>
          <a:prstGeom prst="ellipse">
            <a:avLst/>
          </a:prstGeom>
          <a:solidFill>
            <a:srgbClr val="F47349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原创设计师QQ5858324           _4"/>
          <p:cNvSpPr/>
          <p:nvPr>
            <p:custDataLst>
              <p:tags r:id="rId4"/>
            </p:custDataLst>
          </p:nvPr>
        </p:nvSpPr>
        <p:spPr>
          <a:xfrm>
            <a:off x="8039045" y="1045167"/>
            <a:ext cx="181566" cy="181566"/>
          </a:xfrm>
          <a:prstGeom prst="ellipse">
            <a:avLst/>
          </a:prstGeom>
          <a:solidFill>
            <a:srgbClr val="02918B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原创设计师QQ5858324           _5"/>
          <p:cNvSpPr/>
          <p:nvPr>
            <p:custDataLst>
              <p:tags r:id="rId5"/>
            </p:custDataLst>
          </p:nvPr>
        </p:nvSpPr>
        <p:spPr>
          <a:xfrm>
            <a:off x="6036971" y="2569394"/>
            <a:ext cx="219394" cy="219394"/>
          </a:xfrm>
          <a:prstGeom prst="ellipse">
            <a:avLst/>
          </a:prstGeom>
          <a:solidFill>
            <a:srgbClr val="015672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原创设计师QQ5858324           _6"/>
          <p:cNvSpPr/>
          <p:nvPr>
            <p:custDataLst>
              <p:tags r:id="rId6"/>
            </p:custDataLst>
          </p:nvPr>
        </p:nvSpPr>
        <p:spPr>
          <a:xfrm>
            <a:off x="4587428" y="1260778"/>
            <a:ext cx="181566" cy="181566"/>
          </a:xfrm>
          <a:prstGeom prst="ellipse">
            <a:avLst/>
          </a:prstGeom>
          <a:solidFill>
            <a:srgbClr val="E44B42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原创设计师QQ5858324           _7"/>
          <p:cNvSpPr/>
          <p:nvPr>
            <p:custDataLst>
              <p:tags r:id="rId7"/>
            </p:custDataLst>
          </p:nvPr>
        </p:nvSpPr>
        <p:spPr>
          <a:xfrm>
            <a:off x="4380414" y="2562908"/>
            <a:ext cx="181566" cy="181566"/>
          </a:xfrm>
          <a:prstGeom prst="ellipse">
            <a:avLst/>
          </a:prstGeom>
          <a:solidFill>
            <a:srgbClr val="02918B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0" name="原创设计师QQ5858324         _8"/>
          <p:cNvSpPr/>
          <p:nvPr>
            <p:custDataLst>
              <p:tags r:id="rId8"/>
            </p:custDataLst>
          </p:nvPr>
        </p:nvSpPr>
        <p:spPr>
          <a:xfrm>
            <a:off x="2907833" y="1147509"/>
            <a:ext cx="263958" cy="263958"/>
          </a:xfrm>
          <a:prstGeom prst="ellipse">
            <a:avLst/>
          </a:prstGeom>
          <a:solidFill>
            <a:srgbClr val="015672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1" name="TextBox 42"/>
          <p:cNvSpPr txBox="1"/>
          <p:nvPr/>
        </p:nvSpPr>
        <p:spPr>
          <a:xfrm>
            <a:off x="3558420" y="1258917"/>
            <a:ext cx="637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zh-CN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42"/>
          <p:cNvSpPr txBox="1"/>
          <p:nvPr/>
        </p:nvSpPr>
        <p:spPr>
          <a:xfrm>
            <a:off x="5047974" y="1756609"/>
            <a:ext cx="541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zh-CN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42"/>
          <p:cNvSpPr txBox="1"/>
          <p:nvPr/>
        </p:nvSpPr>
        <p:spPr>
          <a:xfrm>
            <a:off x="6420855" y="1198764"/>
            <a:ext cx="541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zh-CN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970538" y="1601018"/>
            <a:ext cx="541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zh-CN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原创设计师QQ598969553          _14"/>
          <p:cNvSpPr txBox="1">
            <a:spLocks noChangeArrowheads="1"/>
          </p:cNvSpPr>
          <p:nvPr/>
        </p:nvSpPr>
        <p:spPr bwMode="auto">
          <a:xfrm>
            <a:off x="1540836" y="3833198"/>
            <a:ext cx="9104586" cy="64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6000" b="1" dirty="0">
                <a:solidFill>
                  <a:srgbClr val="E44B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en-US" altLang="zh-CN" sz="6000" b="1" dirty="0" smtClean="0">
                <a:solidFill>
                  <a:srgbClr val="E44B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sz="6000" b="1" dirty="0">
              <a:solidFill>
                <a:srgbClr val="E44B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原创设计师QQ598969553          _15"/>
          <p:cNvSpPr txBox="1">
            <a:spLocks noChangeArrowheads="1"/>
          </p:cNvSpPr>
          <p:nvPr/>
        </p:nvSpPr>
        <p:spPr bwMode="auto">
          <a:xfrm>
            <a:off x="2684780" y="4672949"/>
            <a:ext cx="6816700" cy="48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endParaRPr lang="zh-CN" sz="1200" b="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9" name="原创设计师QQ598969553          _16"/>
          <p:cNvSpPr txBox="1">
            <a:spLocks noChangeArrowheads="1"/>
          </p:cNvSpPr>
          <p:nvPr/>
        </p:nvSpPr>
        <p:spPr bwMode="auto">
          <a:xfrm>
            <a:off x="3315794" y="3301433"/>
            <a:ext cx="5554672" cy="232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endParaRPr lang="zh-CN" altLang="zh-CN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原创设计师QQ5858324           _16"/>
          <p:cNvSpPr txBox="1">
            <a:spLocks noChangeArrowheads="1"/>
          </p:cNvSpPr>
          <p:nvPr/>
        </p:nvSpPr>
        <p:spPr bwMode="auto">
          <a:xfrm>
            <a:off x="2795193" y="5616634"/>
            <a:ext cx="6586262" cy="246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汇报人：牟青云  部门：产品创新事业部</a:t>
            </a:r>
            <a:r>
              <a:rPr lang="en-US" altLang="zh-CN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05.16 - 08.15</a:t>
            </a:r>
            <a:endParaRPr lang="en-US" altLang="zh-CN" sz="18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6161250" y="1728100"/>
            <a:ext cx="3793579" cy="592932"/>
            <a:chOff x="5180762" y="1341138"/>
            <a:chExt cx="3793579" cy="592932"/>
          </a:xfrm>
        </p:grpSpPr>
        <p:sp>
          <p:nvSpPr>
            <p:cNvPr id="51" name="Freeform 11"/>
            <p:cNvSpPr/>
            <p:nvPr/>
          </p:nvSpPr>
          <p:spPr bwMode="auto">
            <a:xfrm>
              <a:off x="5303349" y="1341138"/>
              <a:ext cx="668870" cy="84534"/>
            </a:xfrm>
            <a:custGeom>
              <a:avLst/>
              <a:gdLst>
                <a:gd name="T0" fmla="*/ 111 w 1156"/>
                <a:gd name="T1" fmla="*/ 0 h 142"/>
                <a:gd name="T2" fmla="*/ 1045 w 1156"/>
                <a:gd name="T3" fmla="*/ 0 h 142"/>
                <a:gd name="T4" fmla="*/ 1156 w 1156"/>
                <a:gd name="T5" fmla="*/ 142 h 142"/>
                <a:gd name="T6" fmla="*/ 0 w 1156"/>
                <a:gd name="T7" fmla="*/ 142 h 142"/>
                <a:gd name="T8" fmla="*/ 111 w 115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47349"/>
            </a:solidFill>
            <a:ln>
              <a:noFill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52" name="Freeform 10"/>
            <p:cNvSpPr/>
            <p:nvPr/>
          </p:nvSpPr>
          <p:spPr bwMode="auto">
            <a:xfrm>
              <a:off x="5180762" y="1407814"/>
              <a:ext cx="3793579" cy="526256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solidFill>
              <a:srgbClr val="F47349"/>
            </a:solidFill>
            <a:ln w="10" cap="flat" cmpd="sng">
              <a:solidFill>
                <a:srgbClr val="A8A9AD"/>
              </a:solidFill>
              <a:round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53" name="Rectangle 12"/>
            <p:cNvSpPr>
              <a:spLocks noChangeArrowheads="1"/>
            </p:cNvSpPr>
            <p:nvPr/>
          </p:nvSpPr>
          <p:spPr bwMode="auto">
            <a:xfrm>
              <a:off x="5367617" y="1341139"/>
              <a:ext cx="540333" cy="553640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TextBox 105"/>
            <p:cNvSpPr txBox="1">
              <a:spLocks noChangeArrowheads="1"/>
            </p:cNvSpPr>
            <p:nvPr/>
          </p:nvSpPr>
          <p:spPr bwMode="auto">
            <a:xfrm>
              <a:off x="6065051" y="1454247"/>
              <a:ext cx="1369569" cy="438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项目成果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106"/>
            <p:cNvSpPr txBox="1">
              <a:spLocks noChangeArrowheads="1"/>
            </p:cNvSpPr>
            <p:nvPr/>
          </p:nvSpPr>
          <p:spPr bwMode="auto">
            <a:xfrm>
              <a:off x="5448548" y="1373285"/>
              <a:ext cx="427004" cy="53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161250" y="2619780"/>
            <a:ext cx="3793579" cy="592931"/>
            <a:chOff x="5694561" y="2088852"/>
            <a:chExt cx="3793579" cy="592931"/>
          </a:xfrm>
        </p:grpSpPr>
        <p:sp>
          <p:nvSpPr>
            <p:cNvPr id="54" name="Freeform 11"/>
            <p:cNvSpPr/>
            <p:nvPr/>
          </p:nvSpPr>
          <p:spPr bwMode="auto">
            <a:xfrm>
              <a:off x="5817148" y="2088852"/>
              <a:ext cx="668870" cy="84535"/>
            </a:xfrm>
            <a:custGeom>
              <a:avLst/>
              <a:gdLst>
                <a:gd name="T0" fmla="*/ 111 w 1156"/>
                <a:gd name="T1" fmla="*/ 0 h 142"/>
                <a:gd name="T2" fmla="*/ 1045 w 1156"/>
                <a:gd name="T3" fmla="*/ 0 h 142"/>
                <a:gd name="T4" fmla="*/ 1156 w 1156"/>
                <a:gd name="T5" fmla="*/ 142 h 142"/>
                <a:gd name="T6" fmla="*/ 0 w 1156"/>
                <a:gd name="T7" fmla="*/ 142 h 142"/>
                <a:gd name="T8" fmla="*/ 111 w 115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02918B"/>
            </a:solidFill>
            <a:ln>
              <a:noFill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55" name="Freeform 10"/>
            <p:cNvSpPr/>
            <p:nvPr/>
          </p:nvSpPr>
          <p:spPr bwMode="auto">
            <a:xfrm>
              <a:off x="5694561" y="2155527"/>
              <a:ext cx="3793579" cy="526256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solidFill>
              <a:srgbClr val="02918B"/>
            </a:solidFill>
            <a:ln w="10" cap="flat" cmpd="sng">
              <a:solidFill>
                <a:srgbClr val="A8A9AD"/>
              </a:solidFill>
              <a:round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5881416" y="2088852"/>
              <a:ext cx="540333" cy="553641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TextBox 108"/>
            <p:cNvSpPr txBox="1">
              <a:spLocks noChangeArrowheads="1"/>
            </p:cNvSpPr>
            <p:nvPr/>
          </p:nvSpPr>
          <p:spPr bwMode="auto">
            <a:xfrm>
              <a:off x="6578850" y="2224583"/>
              <a:ext cx="1369569" cy="438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学习成果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Box 109"/>
            <p:cNvSpPr txBox="1">
              <a:spLocks noChangeArrowheads="1"/>
            </p:cNvSpPr>
            <p:nvPr/>
          </p:nvSpPr>
          <p:spPr bwMode="auto">
            <a:xfrm>
              <a:off x="5962347" y="2104330"/>
              <a:ext cx="401356" cy="53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Freeform 5"/>
          <p:cNvSpPr/>
          <p:nvPr/>
        </p:nvSpPr>
        <p:spPr bwMode="auto">
          <a:xfrm rot="10800000">
            <a:off x="2258306" y="2279387"/>
            <a:ext cx="2551826" cy="226166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47349"/>
          </a:solidFill>
          <a:ln w="15875">
            <a:noFill/>
          </a:ln>
          <a:effectLst>
            <a:innerShdw blurRad="63500" dist="25400" dir="27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38" name="原创设计师QQ5858324           _7"/>
          <p:cNvGrpSpPr/>
          <p:nvPr/>
        </p:nvGrpSpPr>
        <p:grpSpPr>
          <a:xfrm rot="5400000">
            <a:off x="2584392" y="2313135"/>
            <a:ext cx="1899658" cy="2143378"/>
            <a:chOff x="4468733" y="2771468"/>
            <a:chExt cx="1487127" cy="1677919"/>
          </a:xfrm>
        </p:grpSpPr>
        <p:sp>
          <p:nvSpPr>
            <p:cNvPr id="39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5"/>
            <p:cNvSpPr/>
            <p:nvPr/>
          </p:nvSpPr>
          <p:spPr bwMode="auto">
            <a:xfrm rot="5400000">
              <a:off x="4600909" y="3068559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47349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41" name="原创设计师QQ5858324           _6"/>
          <p:cNvSpPr/>
          <p:nvPr>
            <p:custDataLst>
              <p:tags r:id="rId1"/>
            </p:custDataLst>
          </p:nvPr>
        </p:nvSpPr>
        <p:spPr>
          <a:xfrm>
            <a:off x="2117131" y="3939566"/>
            <a:ext cx="296130" cy="296130"/>
          </a:xfrm>
          <a:prstGeom prst="ellipse">
            <a:avLst/>
          </a:prstGeom>
          <a:solidFill>
            <a:srgbClr val="E44B42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原创设计师QQ5858324           _7"/>
          <p:cNvSpPr/>
          <p:nvPr>
            <p:custDataLst>
              <p:tags r:id="rId2"/>
            </p:custDataLst>
          </p:nvPr>
        </p:nvSpPr>
        <p:spPr>
          <a:xfrm>
            <a:off x="4562051" y="4052282"/>
            <a:ext cx="296130" cy="296130"/>
          </a:xfrm>
          <a:prstGeom prst="ellipse">
            <a:avLst/>
          </a:prstGeom>
          <a:solidFill>
            <a:srgbClr val="02918B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原创设计师QQ5858324         _8"/>
          <p:cNvSpPr/>
          <p:nvPr>
            <p:custDataLst>
              <p:tags r:id="rId3"/>
            </p:custDataLst>
          </p:nvPr>
        </p:nvSpPr>
        <p:spPr>
          <a:xfrm>
            <a:off x="2019722" y="2321240"/>
            <a:ext cx="430510" cy="430510"/>
          </a:xfrm>
          <a:prstGeom prst="ellipse">
            <a:avLst/>
          </a:prstGeom>
          <a:solidFill>
            <a:srgbClr val="015672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TextBox 42"/>
          <p:cNvSpPr txBox="1"/>
          <p:nvPr/>
        </p:nvSpPr>
        <p:spPr>
          <a:xfrm>
            <a:off x="2901944" y="2970697"/>
            <a:ext cx="1421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61250" y="3452125"/>
            <a:ext cx="3793579" cy="592932"/>
            <a:chOff x="5180762" y="1341138"/>
            <a:chExt cx="3793579" cy="592932"/>
          </a:xfrm>
          <a:solidFill>
            <a:srgbClr val="E44B42"/>
          </a:solidFill>
        </p:grpSpPr>
        <p:sp>
          <p:nvSpPr>
            <p:cNvPr id="3" name="Freeform 11"/>
            <p:cNvSpPr/>
            <p:nvPr/>
          </p:nvSpPr>
          <p:spPr bwMode="auto">
            <a:xfrm>
              <a:off x="5303349" y="1341138"/>
              <a:ext cx="668870" cy="84534"/>
            </a:xfrm>
            <a:custGeom>
              <a:avLst/>
              <a:gdLst>
                <a:gd name="T0" fmla="*/ 111 w 1156"/>
                <a:gd name="T1" fmla="*/ 0 h 142"/>
                <a:gd name="T2" fmla="*/ 1045 w 1156"/>
                <a:gd name="T3" fmla="*/ 0 h 142"/>
                <a:gd name="T4" fmla="*/ 1156 w 1156"/>
                <a:gd name="T5" fmla="*/ 142 h 142"/>
                <a:gd name="T6" fmla="*/ 0 w 1156"/>
                <a:gd name="T7" fmla="*/ 142 h 142"/>
                <a:gd name="T8" fmla="*/ 111 w 115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4" name="Freeform 10"/>
            <p:cNvSpPr/>
            <p:nvPr/>
          </p:nvSpPr>
          <p:spPr bwMode="auto">
            <a:xfrm>
              <a:off x="5180762" y="1407814"/>
              <a:ext cx="3793579" cy="526256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pFill/>
            <a:ln w="10" cap="flat" cmpd="sng">
              <a:solidFill>
                <a:srgbClr val="A8A9AD"/>
              </a:solidFill>
              <a:round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367617" y="1341139"/>
              <a:ext cx="540333" cy="553640"/>
            </a:xfrm>
            <a:prstGeom prst="rect">
              <a:avLst/>
            </a:prstGeom>
            <a:grpFill/>
            <a:ln>
              <a:noFill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TextBox 105"/>
            <p:cNvSpPr txBox="1">
              <a:spLocks noChangeArrowheads="1"/>
            </p:cNvSpPr>
            <p:nvPr/>
          </p:nvSpPr>
          <p:spPr bwMode="auto">
            <a:xfrm>
              <a:off x="6065051" y="1454247"/>
              <a:ext cx="1355090" cy="436245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工作总结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106"/>
            <p:cNvSpPr txBox="1">
              <a:spLocks noChangeArrowheads="1"/>
            </p:cNvSpPr>
            <p:nvPr/>
          </p:nvSpPr>
          <p:spPr bwMode="auto">
            <a:xfrm>
              <a:off x="5448548" y="1373285"/>
              <a:ext cx="392430" cy="5289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en-US" altLang="zh-CN" sz="3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61250" y="4343805"/>
            <a:ext cx="3793579" cy="592931"/>
            <a:chOff x="5694561" y="2088852"/>
            <a:chExt cx="3793579" cy="592931"/>
          </a:xfrm>
          <a:solidFill>
            <a:srgbClr val="015672"/>
          </a:solidFill>
        </p:grpSpPr>
        <p:sp>
          <p:nvSpPr>
            <p:cNvPr id="9" name="Freeform 11"/>
            <p:cNvSpPr/>
            <p:nvPr/>
          </p:nvSpPr>
          <p:spPr bwMode="auto">
            <a:xfrm>
              <a:off x="5817148" y="2088852"/>
              <a:ext cx="668870" cy="84535"/>
            </a:xfrm>
            <a:custGeom>
              <a:avLst/>
              <a:gdLst>
                <a:gd name="T0" fmla="*/ 111 w 1156"/>
                <a:gd name="T1" fmla="*/ 0 h 142"/>
                <a:gd name="T2" fmla="*/ 1045 w 1156"/>
                <a:gd name="T3" fmla="*/ 0 h 142"/>
                <a:gd name="T4" fmla="*/ 1156 w 1156"/>
                <a:gd name="T5" fmla="*/ 142 h 142"/>
                <a:gd name="T6" fmla="*/ 0 w 1156"/>
                <a:gd name="T7" fmla="*/ 142 h 142"/>
                <a:gd name="T8" fmla="*/ 111 w 115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5694561" y="2155527"/>
              <a:ext cx="3793579" cy="526256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pFill/>
            <a:ln w="10" cap="flat" cmpd="sng">
              <a:solidFill>
                <a:srgbClr val="A8A9AD"/>
              </a:solidFill>
              <a:round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5881416" y="2088852"/>
              <a:ext cx="540333" cy="553641"/>
            </a:xfrm>
            <a:prstGeom prst="rect">
              <a:avLst/>
            </a:prstGeom>
            <a:grpFill/>
            <a:ln>
              <a:noFill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TextBox 108"/>
            <p:cNvSpPr txBox="1">
              <a:spLocks noChangeArrowheads="1"/>
            </p:cNvSpPr>
            <p:nvPr/>
          </p:nvSpPr>
          <p:spPr bwMode="auto">
            <a:xfrm>
              <a:off x="6578850" y="2224583"/>
              <a:ext cx="262890" cy="436245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09"/>
            <p:cNvSpPr txBox="1">
              <a:spLocks noChangeArrowheads="1"/>
            </p:cNvSpPr>
            <p:nvPr/>
          </p:nvSpPr>
          <p:spPr bwMode="auto">
            <a:xfrm>
              <a:off x="5962347" y="2104330"/>
              <a:ext cx="437515" cy="528955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en-US" altLang="zh-CN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Box 105"/>
          <p:cNvSpPr txBox="1">
            <a:spLocks noChangeArrowheads="1"/>
          </p:cNvSpPr>
          <p:nvPr/>
        </p:nvSpPr>
        <p:spPr bwMode="auto">
          <a:xfrm>
            <a:off x="7060144" y="4451694"/>
            <a:ext cx="1355090" cy="43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工作思考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1" y="1"/>
            <a:ext cx="121904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矩形 11"/>
          <p:cNvSpPr/>
          <p:nvPr/>
        </p:nvSpPr>
        <p:spPr>
          <a:xfrm>
            <a:off x="0" y="1873463"/>
            <a:ext cx="12190414" cy="2420758"/>
          </a:xfrm>
          <a:prstGeom prst="rect">
            <a:avLst/>
          </a:prstGeom>
          <a:solidFill>
            <a:srgbClr val="F4734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</a:rPr>
              <a:t>		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Freeform 5"/>
          <p:cNvSpPr/>
          <p:nvPr/>
        </p:nvSpPr>
        <p:spPr bwMode="auto">
          <a:xfrm rot="10800000">
            <a:off x="3260303" y="2302446"/>
            <a:ext cx="1640032" cy="145355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47349"/>
          </a:solidFill>
          <a:ln w="15875">
            <a:noFill/>
          </a:ln>
          <a:effectLst>
            <a:innerShdw blurRad="63500" dist="25400" dir="27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32" name="原创设计师QQ5858324           _7"/>
          <p:cNvGrpSpPr/>
          <p:nvPr/>
        </p:nvGrpSpPr>
        <p:grpSpPr>
          <a:xfrm rot="5400000">
            <a:off x="3497954" y="2346741"/>
            <a:ext cx="1164734" cy="1314166"/>
            <a:chOff x="4468733" y="2771468"/>
            <a:chExt cx="1487127" cy="1677919"/>
          </a:xfrm>
        </p:grpSpPr>
        <p:sp>
          <p:nvSpPr>
            <p:cNvPr id="33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5"/>
            <p:cNvSpPr/>
            <p:nvPr/>
          </p:nvSpPr>
          <p:spPr bwMode="auto">
            <a:xfrm rot="5400000">
              <a:off x="4600909" y="3068559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47349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35" name="原创设计师QQ5858324           _6"/>
          <p:cNvSpPr/>
          <p:nvPr>
            <p:custDataLst>
              <p:tags r:id="rId2"/>
            </p:custDataLst>
          </p:nvPr>
        </p:nvSpPr>
        <p:spPr>
          <a:xfrm>
            <a:off x="3221745" y="3444718"/>
            <a:ext cx="181566" cy="181566"/>
          </a:xfrm>
          <a:prstGeom prst="ellipse">
            <a:avLst/>
          </a:prstGeom>
          <a:solidFill>
            <a:srgbClr val="E44B42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原创设计师QQ5858324           _7"/>
          <p:cNvSpPr/>
          <p:nvPr>
            <p:custDataLst>
              <p:tags r:id="rId3"/>
            </p:custDataLst>
          </p:nvPr>
        </p:nvSpPr>
        <p:spPr>
          <a:xfrm>
            <a:off x="4737404" y="3477732"/>
            <a:ext cx="181566" cy="181566"/>
          </a:xfrm>
          <a:prstGeom prst="ellipse">
            <a:avLst/>
          </a:prstGeom>
          <a:solidFill>
            <a:srgbClr val="02918B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原创设计师QQ5858324         _8"/>
          <p:cNvSpPr/>
          <p:nvPr>
            <p:custDataLst>
              <p:tags r:id="rId4"/>
            </p:custDataLst>
          </p:nvPr>
        </p:nvSpPr>
        <p:spPr>
          <a:xfrm>
            <a:off x="3089766" y="2316164"/>
            <a:ext cx="263958" cy="263958"/>
          </a:xfrm>
          <a:prstGeom prst="ellipse">
            <a:avLst/>
          </a:prstGeom>
          <a:solidFill>
            <a:srgbClr val="015672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TextBox 42"/>
          <p:cNvSpPr txBox="1"/>
          <p:nvPr/>
        </p:nvSpPr>
        <p:spPr>
          <a:xfrm>
            <a:off x="3746947" y="2520447"/>
            <a:ext cx="637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96876" y="2599334"/>
            <a:ext cx="4672624" cy="923326"/>
          </a:xfrm>
          <a:prstGeom prst="rect">
            <a:avLst/>
          </a:prstGeom>
        </p:spPr>
        <p:txBody>
          <a:bodyPr wrap="square" lIns="91437" tIns="45718" rIns="91437" bIns="45718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957842" y="263724"/>
            <a:ext cx="4680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参与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项目</a:t>
            </a:r>
            <a:endParaRPr lang="zh-CN" altLang="zh-CN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231838"/>
            <a:ext cx="618721" cy="693420"/>
            <a:chOff x="0" y="532828"/>
            <a:chExt cx="618721" cy="568897"/>
          </a:xfrm>
          <a:solidFill>
            <a:srgbClr val="0170C1"/>
          </a:solidFill>
        </p:grpSpPr>
        <p:sp>
          <p:nvSpPr>
            <p:cNvPr id="11" name="矩形 10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0" y="922175"/>
            <a:ext cx="12190413" cy="45719"/>
            <a:chOff x="0" y="532828"/>
            <a:chExt cx="759125" cy="568897"/>
          </a:xfrm>
          <a:solidFill>
            <a:srgbClr val="F47349"/>
          </a:solidFill>
        </p:grpSpPr>
        <p:sp>
          <p:nvSpPr>
            <p:cNvPr id="17" name="矩形 1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梯形 6"/>
          <p:cNvSpPr/>
          <p:nvPr/>
        </p:nvSpPr>
        <p:spPr>
          <a:xfrm flipV="1">
            <a:off x="2318044" y="3557571"/>
            <a:ext cx="765041" cy="680652"/>
          </a:xfrm>
          <a:custGeom>
            <a:avLst/>
            <a:gdLst/>
            <a:ahLst/>
            <a:cxnLst/>
            <a:rect l="l" t="t" r="r" b="b"/>
            <a:pathLst>
              <a:path w="664036" h="590540">
                <a:moveTo>
                  <a:pt x="0" y="590540"/>
                </a:moveTo>
                <a:lnTo>
                  <a:pt x="664036" y="590540"/>
                </a:lnTo>
                <a:lnTo>
                  <a:pt x="664036" y="0"/>
                </a:lnTo>
                <a:lnTo>
                  <a:pt x="234846" y="0"/>
                </a:lnTo>
                <a:close/>
              </a:path>
            </a:pathLst>
          </a:custGeom>
          <a:solidFill>
            <a:srgbClr val="E44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2982110" y="3555335"/>
            <a:ext cx="1193951" cy="1027579"/>
          </a:xfrm>
          <a:custGeom>
            <a:avLst/>
            <a:gdLst>
              <a:gd name="connsiteX0" fmla="*/ 0 w 1036320"/>
              <a:gd name="connsiteY0" fmla="*/ 0 h 891540"/>
              <a:gd name="connsiteX1" fmla="*/ 0 w 1036320"/>
              <a:gd name="connsiteY1" fmla="*/ 594360 h 891540"/>
              <a:gd name="connsiteX2" fmla="*/ 1036320 w 1036320"/>
              <a:gd name="connsiteY2" fmla="*/ 891540 h 891540"/>
              <a:gd name="connsiteX3" fmla="*/ 1036320 w 1036320"/>
              <a:gd name="connsiteY3" fmla="*/ 289560 h 891540"/>
              <a:gd name="connsiteX4" fmla="*/ 0 w 1036320"/>
              <a:gd name="connsiteY4" fmla="*/ 0 h 891540"/>
              <a:gd name="connsiteX0-1" fmla="*/ 0 w 1036320"/>
              <a:gd name="connsiteY0-2" fmla="*/ 24 h 891564"/>
              <a:gd name="connsiteX1-3" fmla="*/ 0 w 1036320"/>
              <a:gd name="connsiteY1-4" fmla="*/ 594384 h 891564"/>
              <a:gd name="connsiteX2-5" fmla="*/ 1036320 w 1036320"/>
              <a:gd name="connsiteY2-6" fmla="*/ 891564 h 891564"/>
              <a:gd name="connsiteX3-7" fmla="*/ 1036320 w 1036320"/>
              <a:gd name="connsiteY3-8" fmla="*/ 289584 h 891564"/>
              <a:gd name="connsiteX4-9" fmla="*/ 0 w 1036320"/>
              <a:gd name="connsiteY4-10" fmla="*/ 24 h 891564"/>
              <a:gd name="connsiteX0-11" fmla="*/ 0 w 1036320"/>
              <a:gd name="connsiteY0-12" fmla="*/ 24 h 891564"/>
              <a:gd name="connsiteX1-13" fmla="*/ 0 w 1036320"/>
              <a:gd name="connsiteY1-14" fmla="*/ 594384 h 891564"/>
              <a:gd name="connsiteX2-15" fmla="*/ 1036320 w 1036320"/>
              <a:gd name="connsiteY2-16" fmla="*/ 891564 h 891564"/>
              <a:gd name="connsiteX3-17" fmla="*/ 1036320 w 1036320"/>
              <a:gd name="connsiteY3-18" fmla="*/ 289584 h 891564"/>
              <a:gd name="connsiteX4-19" fmla="*/ 0 w 1036320"/>
              <a:gd name="connsiteY4-20" fmla="*/ 24 h 891564"/>
              <a:gd name="connsiteX0-21" fmla="*/ 0 w 1036320"/>
              <a:gd name="connsiteY0-22" fmla="*/ 24 h 891564"/>
              <a:gd name="connsiteX1-23" fmla="*/ 0 w 1036320"/>
              <a:gd name="connsiteY1-24" fmla="*/ 594384 h 891564"/>
              <a:gd name="connsiteX2-25" fmla="*/ 1036320 w 1036320"/>
              <a:gd name="connsiteY2-26" fmla="*/ 891564 h 891564"/>
              <a:gd name="connsiteX3-27" fmla="*/ 1036320 w 1036320"/>
              <a:gd name="connsiteY3-28" fmla="*/ 289584 h 891564"/>
              <a:gd name="connsiteX4-29" fmla="*/ 0 w 1036320"/>
              <a:gd name="connsiteY4-30" fmla="*/ 24 h 891564"/>
              <a:gd name="connsiteX0-31" fmla="*/ 0 w 1036320"/>
              <a:gd name="connsiteY0-32" fmla="*/ 24 h 891564"/>
              <a:gd name="connsiteX1-33" fmla="*/ 0 w 1036320"/>
              <a:gd name="connsiteY1-34" fmla="*/ 594384 h 891564"/>
              <a:gd name="connsiteX2-35" fmla="*/ 1036320 w 1036320"/>
              <a:gd name="connsiteY2-36" fmla="*/ 891564 h 891564"/>
              <a:gd name="connsiteX3-37" fmla="*/ 1036320 w 1036320"/>
              <a:gd name="connsiteY3-38" fmla="*/ 289584 h 891564"/>
              <a:gd name="connsiteX4-39" fmla="*/ 0 w 1036320"/>
              <a:gd name="connsiteY4-40" fmla="*/ 24 h 891564"/>
              <a:gd name="connsiteX0-41" fmla="*/ 0 w 1036320"/>
              <a:gd name="connsiteY0-42" fmla="*/ 24 h 891564"/>
              <a:gd name="connsiteX1-43" fmla="*/ 0 w 1036320"/>
              <a:gd name="connsiteY1-44" fmla="*/ 594384 h 891564"/>
              <a:gd name="connsiteX2-45" fmla="*/ 1036320 w 1036320"/>
              <a:gd name="connsiteY2-46" fmla="*/ 891564 h 891564"/>
              <a:gd name="connsiteX3-47" fmla="*/ 1036320 w 1036320"/>
              <a:gd name="connsiteY3-48" fmla="*/ 289584 h 891564"/>
              <a:gd name="connsiteX4-49" fmla="*/ 0 w 1036320"/>
              <a:gd name="connsiteY4-50" fmla="*/ 24 h 891564"/>
              <a:gd name="connsiteX0-51" fmla="*/ 0 w 1036320"/>
              <a:gd name="connsiteY0-52" fmla="*/ 24 h 891564"/>
              <a:gd name="connsiteX1-53" fmla="*/ 0 w 1036320"/>
              <a:gd name="connsiteY1-54" fmla="*/ 594384 h 891564"/>
              <a:gd name="connsiteX2-55" fmla="*/ 1036320 w 1036320"/>
              <a:gd name="connsiteY2-56" fmla="*/ 891564 h 891564"/>
              <a:gd name="connsiteX3-57" fmla="*/ 1036320 w 1036320"/>
              <a:gd name="connsiteY3-58" fmla="*/ 289584 h 891564"/>
              <a:gd name="connsiteX4-59" fmla="*/ 0 w 1036320"/>
              <a:gd name="connsiteY4-60" fmla="*/ 24 h 891564"/>
              <a:gd name="connsiteX0-61" fmla="*/ 0 w 1036320"/>
              <a:gd name="connsiteY0-62" fmla="*/ 24 h 891564"/>
              <a:gd name="connsiteX1-63" fmla="*/ 0 w 1036320"/>
              <a:gd name="connsiteY1-64" fmla="*/ 594384 h 891564"/>
              <a:gd name="connsiteX2-65" fmla="*/ 1036320 w 1036320"/>
              <a:gd name="connsiteY2-66" fmla="*/ 891564 h 891564"/>
              <a:gd name="connsiteX3-67" fmla="*/ 1036320 w 1036320"/>
              <a:gd name="connsiteY3-68" fmla="*/ 289584 h 891564"/>
              <a:gd name="connsiteX4-69" fmla="*/ 0 w 1036320"/>
              <a:gd name="connsiteY4-70" fmla="*/ 24 h 891564"/>
              <a:gd name="connsiteX0-71" fmla="*/ 0 w 1036320"/>
              <a:gd name="connsiteY0-72" fmla="*/ 18 h 891558"/>
              <a:gd name="connsiteX1-73" fmla="*/ 0 w 1036320"/>
              <a:gd name="connsiteY1-74" fmla="*/ 594378 h 891558"/>
              <a:gd name="connsiteX2-75" fmla="*/ 1036320 w 1036320"/>
              <a:gd name="connsiteY2-76" fmla="*/ 891558 h 891558"/>
              <a:gd name="connsiteX3-77" fmla="*/ 1036320 w 1036320"/>
              <a:gd name="connsiteY3-78" fmla="*/ 289578 h 891558"/>
              <a:gd name="connsiteX4-79" fmla="*/ 0 w 1036320"/>
              <a:gd name="connsiteY4-80" fmla="*/ 18 h 891558"/>
              <a:gd name="connsiteX0-81" fmla="*/ 0 w 1036320"/>
              <a:gd name="connsiteY0-82" fmla="*/ 0 h 891540"/>
              <a:gd name="connsiteX1-83" fmla="*/ 0 w 1036320"/>
              <a:gd name="connsiteY1-84" fmla="*/ 594360 h 891540"/>
              <a:gd name="connsiteX2-85" fmla="*/ 1036320 w 1036320"/>
              <a:gd name="connsiteY2-86" fmla="*/ 891540 h 891540"/>
              <a:gd name="connsiteX3-87" fmla="*/ 1036320 w 1036320"/>
              <a:gd name="connsiteY3-88" fmla="*/ 289560 h 891540"/>
              <a:gd name="connsiteX4-89" fmla="*/ 0 w 1036320"/>
              <a:gd name="connsiteY4-90" fmla="*/ 0 h 891540"/>
              <a:gd name="connsiteX0-91" fmla="*/ 0 w 1036320"/>
              <a:gd name="connsiteY0-92" fmla="*/ 0 h 891540"/>
              <a:gd name="connsiteX1-93" fmla="*/ 0 w 1036320"/>
              <a:gd name="connsiteY1-94" fmla="*/ 594360 h 891540"/>
              <a:gd name="connsiteX2-95" fmla="*/ 1036320 w 1036320"/>
              <a:gd name="connsiteY2-96" fmla="*/ 891540 h 891540"/>
              <a:gd name="connsiteX3-97" fmla="*/ 1036320 w 1036320"/>
              <a:gd name="connsiteY3-98" fmla="*/ 289560 h 891540"/>
              <a:gd name="connsiteX4-99" fmla="*/ 0 w 1036320"/>
              <a:gd name="connsiteY4-100" fmla="*/ 0 h 8915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36320" h="891540">
                <a:moveTo>
                  <a:pt x="0" y="0"/>
                </a:moveTo>
                <a:lnTo>
                  <a:pt x="0" y="594360"/>
                </a:lnTo>
                <a:cubicBezTo>
                  <a:pt x="947420" y="609600"/>
                  <a:pt x="5080" y="891540"/>
                  <a:pt x="1036320" y="891540"/>
                </a:cubicBezTo>
                <a:lnTo>
                  <a:pt x="1036320" y="289560"/>
                </a:lnTo>
                <a:cubicBezTo>
                  <a:pt x="20320" y="269240"/>
                  <a:pt x="947420" y="5080"/>
                  <a:pt x="0" y="0"/>
                </a:cubicBezTo>
                <a:close/>
              </a:path>
            </a:pathLst>
          </a:custGeom>
          <a:solidFill>
            <a:srgbClr val="E44B4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37" name="五边形 36"/>
          <p:cNvSpPr/>
          <p:nvPr/>
        </p:nvSpPr>
        <p:spPr>
          <a:xfrm>
            <a:off x="4018474" y="3889057"/>
            <a:ext cx="6088214" cy="693859"/>
          </a:xfrm>
          <a:prstGeom prst="homePlate">
            <a:avLst/>
          </a:prstGeom>
          <a:solidFill>
            <a:srgbClr val="E44B42"/>
          </a:solidFill>
          <a:ln>
            <a:noFill/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25748" y="3685199"/>
            <a:ext cx="691756" cy="461768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42"/>
          <p:cNvSpPr/>
          <p:nvPr/>
        </p:nvSpPr>
        <p:spPr>
          <a:xfrm flipH="1">
            <a:off x="4090484" y="4258212"/>
            <a:ext cx="4677879" cy="32470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33" tIns="0" rIns="91433" bIns="0" rtlCol="0" anchor="t"/>
          <a:lstStyle/>
          <a:p>
            <a:pPr lvl="0">
              <a:defRPr/>
            </a:pP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协助开发演示</a:t>
            </a:r>
            <a:r>
              <a:rPr lang="en-US" altLang="zh-CN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demo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，营销地图升级。</a:t>
            </a:r>
            <a:endParaRPr lang="zh-CN" altLang="en-US" sz="14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1" name="Rectangle 42"/>
          <p:cNvSpPr/>
          <p:nvPr/>
        </p:nvSpPr>
        <p:spPr>
          <a:xfrm flipH="1">
            <a:off x="4090670" y="3945890"/>
            <a:ext cx="5146675" cy="2921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33" tIns="0" rIns="91433" bIns="0" rtlCol="0" anchor="t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五粮液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07.12 - 07.22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08.05 - 08.14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）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3008886" y="2661506"/>
            <a:ext cx="1193951" cy="1117323"/>
          </a:xfrm>
          <a:custGeom>
            <a:avLst/>
            <a:gdLst>
              <a:gd name="connsiteX0" fmla="*/ 0 w 1036320"/>
              <a:gd name="connsiteY0" fmla="*/ 0 h 891540"/>
              <a:gd name="connsiteX1" fmla="*/ 0 w 1036320"/>
              <a:gd name="connsiteY1" fmla="*/ 594360 h 891540"/>
              <a:gd name="connsiteX2" fmla="*/ 1036320 w 1036320"/>
              <a:gd name="connsiteY2" fmla="*/ 891540 h 891540"/>
              <a:gd name="connsiteX3" fmla="*/ 1036320 w 1036320"/>
              <a:gd name="connsiteY3" fmla="*/ 289560 h 891540"/>
              <a:gd name="connsiteX4" fmla="*/ 0 w 1036320"/>
              <a:gd name="connsiteY4" fmla="*/ 0 h 891540"/>
              <a:gd name="connsiteX0-1" fmla="*/ 0 w 1036320"/>
              <a:gd name="connsiteY0-2" fmla="*/ 24 h 891564"/>
              <a:gd name="connsiteX1-3" fmla="*/ 0 w 1036320"/>
              <a:gd name="connsiteY1-4" fmla="*/ 594384 h 891564"/>
              <a:gd name="connsiteX2-5" fmla="*/ 1036320 w 1036320"/>
              <a:gd name="connsiteY2-6" fmla="*/ 891564 h 891564"/>
              <a:gd name="connsiteX3-7" fmla="*/ 1036320 w 1036320"/>
              <a:gd name="connsiteY3-8" fmla="*/ 289584 h 891564"/>
              <a:gd name="connsiteX4-9" fmla="*/ 0 w 1036320"/>
              <a:gd name="connsiteY4-10" fmla="*/ 24 h 891564"/>
              <a:gd name="connsiteX0-11" fmla="*/ 0 w 1036320"/>
              <a:gd name="connsiteY0-12" fmla="*/ 24 h 891564"/>
              <a:gd name="connsiteX1-13" fmla="*/ 0 w 1036320"/>
              <a:gd name="connsiteY1-14" fmla="*/ 594384 h 891564"/>
              <a:gd name="connsiteX2-15" fmla="*/ 1036320 w 1036320"/>
              <a:gd name="connsiteY2-16" fmla="*/ 891564 h 891564"/>
              <a:gd name="connsiteX3-17" fmla="*/ 1036320 w 1036320"/>
              <a:gd name="connsiteY3-18" fmla="*/ 289584 h 891564"/>
              <a:gd name="connsiteX4-19" fmla="*/ 0 w 1036320"/>
              <a:gd name="connsiteY4-20" fmla="*/ 24 h 891564"/>
              <a:gd name="connsiteX0-21" fmla="*/ 0 w 1036320"/>
              <a:gd name="connsiteY0-22" fmla="*/ 24 h 891564"/>
              <a:gd name="connsiteX1-23" fmla="*/ 0 w 1036320"/>
              <a:gd name="connsiteY1-24" fmla="*/ 594384 h 891564"/>
              <a:gd name="connsiteX2-25" fmla="*/ 1036320 w 1036320"/>
              <a:gd name="connsiteY2-26" fmla="*/ 891564 h 891564"/>
              <a:gd name="connsiteX3-27" fmla="*/ 1036320 w 1036320"/>
              <a:gd name="connsiteY3-28" fmla="*/ 289584 h 891564"/>
              <a:gd name="connsiteX4-29" fmla="*/ 0 w 1036320"/>
              <a:gd name="connsiteY4-30" fmla="*/ 24 h 891564"/>
              <a:gd name="connsiteX0-31" fmla="*/ 0 w 1036320"/>
              <a:gd name="connsiteY0-32" fmla="*/ 24 h 891564"/>
              <a:gd name="connsiteX1-33" fmla="*/ 0 w 1036320"/>
              <a:gd name="connsiteY1-34" fmla="*/ 594384 h 891564"/>
              <a:gd name="connsiteX2-35" fmla="*/ 1036320 w 1036320"/>
              <a:gd name="connsiteY2-36" fmla="*/ 891564 h 891564"/>
              <a:gd name="connsiteX3-37" fmla="*/ 1036320 w 1036320"/>
              <a:gd name="connsiteY3-38" fmla="*/ 289584 h 891564"/>
              <a:gd name="connsiteX4-39" fmla="*/ 0 w 1036320"/>
              <a:gd name="connsiteY4-40" fmla="*/ 24 h 891564"/>
              <a:gd name="connsiteX0-41" fmla="*/ 0 w 1036320"/>
              <a:gd name="connsiteY0-42" fmla="*/ 24 h 891564"/>
              <a:gd name="connsiteX1-43" fmla="*/ 0 w 1036320"/>
              <a:gd name="connsiteY1-44" fmla="*/ 594384 h 891564"/>
              <a:gd name="connsiteX2-45" fmla="*/ 1036320 w 1036320"/>
              <a:gd name="connsiteY2-46" fmla="*/ 891564 h 891564"/>
              <a:gd name="connsiteX3-47" fmla="*/ 1036320 w 1036320"/>
              <a:gd name="connsiteY3-48" fmla="*/ 289584 h 891564"/>
              <a:gd name="connsiteX4-49" fmla="*/ 0 w 1036320"/>
              <a:gd name="connsiteY4-50" fmla="*/ 24 h 891564"/>
              <a:gd name="connsiteX0-51" fmla="*/ 0 w 1036320"/>
              <a:gd name="connsiteY0-52" fmla="*/ 24 h 891564"/>
              <a:gd name="connsiteX1-53" fmla="*/ 0 w 1036320"/>
              <a:gd name="connsiteY1-54" fmla="*/ 594384 h 891564"/>
              <a:gd name="connsiteX2-55" fmla="*/ 1036320 w 1036320"/>
              <a:gd name="connsiteY2-56" fmla="*/ 891564 h 891564"/>
              <a:gd name="connsiteX3-57" fmla="*/ 1036320 w 1036320"/>
              <a:gd name="connsiteY3-58" fmla="*/ 289584 h 891564"/>
              <a:gd name="connsiteX4-59" fmla="*/ 0 w 1036320"/>
              <a:gd name="connsiteY4-60" fmla="*/ 24 h 891564"/>
              <a:gd name="connsiteX0-61" fmla="*/ 0 w 1036320"/>
              <a:gd name="connsiteY0-62" fmla="*/ 24 h 891564"/>
              <a:gd name="connsiteX1-63" fmla="*/ 0 w 1036320"/>
              <a:gd name="connsiteY1-64" fmla="*/ 594384 h 891564"/>
              <a:gd name="connsiteX2-65" fmla="*/ 1036320 w 1036320"/>
              <a:gd name="connsiteY2-66" fmla="*/ 891564 h 891564"/>
              <a:gd name="connsiteX3-67" fmla="*/ 1036320 w 1036320"/>
              <a:gd name="connsiteY3-68" fmla="*/ 289584 h 891564"/>
              <a:gd name="connsiteX4-69" fmla="*/ 0 w 1036320"/>
              <a:gd name="connsiteY4-70" fmla="*/ 24 h 891564"/>
              <a:gd name="connsiteX0-71" fmla="*/ 0 w 1036320"/>
              <a:gd name="connsiteY0-72" fmla="*/ 18 h 891558"/>
              <a:gd name="connsiteX1-73" fmla="*/ 0 w 1036320"/>
              <a:gd name="connsiteY1-74" fmla="*/ 594378 h 891558"/>
              <a:gd name="connsiteX2-75" fmla="*/ 1036320 w 1036320"/>
              <a:gd name="connsiteY2-76" fmla="*/ 891558 h 891558"/>
              <a:gd name="connsiteX3-77" fmla="*/ 1036320 w 1036320"/>
              <a:gd name="connsiteY3-78" fmla="*/ 289578 h 891558"/>
              <a:gd name="connsiteX4-79" fmla="*/ 0 w 1036320"/>
              <a:gd name="connsiteY4-80" fmla="*/ 18 h 891558"/>
              <a:gd name="connsiteX0-81" fmla="*/ 0 w 1036320"/>
              <a:gd name="connsiteY0-82" fmla="*/ 0 h 891540"/>
              <a:gd name="connsiteX1-83" fmla="*/ 0 w 1036320"/>
              <a:gd name="connsiteY1-84" fmla="*/ 594360 h 891540"/>
              <a:gd name="connsiteX2-85" fmla="*/ 1036320 w 1036320"/>
              <a:gd name="connsiteY2-86" fmla="*/ 891540 h 891540"/>
              <a:gd name="connsiteX3-87" fmla="*/ 1036320 w 1036320"/>
              <a:gd name="connsiteY3-88" fmla="*/ 289560 h 891540"/>
              <a:gd name="connsiteX4-89" fmla="*/ 0 w 1036320"/>
              <a:gd name="connsiteY4-90" fmla="*/ 0 h 891540"/>
              <a:gd name="connsiteX0-91" fmla="*/ 0 w 1036320"/>
              <a:gd name="connsiteY0-92" fmla="*/ 0 h 891540"/>
              <a:gd name="connsiteX1-93" fmla="*/ 0 w 1036320"/>
              <a:gd name="connsiteY1-94" fmla="*/ 594360 h 891540"/>
              <a:gd name="connsiteX2-95" fmla="*/ 1036320 w 1036320"/>
              <a:gd name="connsiteY2-96" fmla="*/ 891540 h 891540"/>
              <a:gd name="connsiteX3-97" fmla="*/ 1036320 w 1036320"/>
              <a:gd name="connsiteY3-98" fmla="*/ 289560 h 891540"/>
              <a:gd name="connsiteX4-99" fmla="*/ 0 w 1036320"/>
              <a:gd name="connsiteY4-100" fmla="*/ 0 h 8915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36320" h="891540">
                <a:moveTo>
                  <a:pt x="0" y="0"/>
                </a:moveTo>
                <a:lnTo>
                  <a:pt x="0" y="594360"/>
                </a:lnTo>
                <a:cubicBezTo>
                  <a:pt x="947420" y="609600"/>
                  <a:pt x="5080" y="891540"/>
                  <a:pt x="1036320" y="891540"/>
                </a:cubicBezTo>
                <a:lnTo>
                  <a:pt x="1036320" y="289560"/>
                </a:lnTo>
                <a:cubicBezTo>
                  <a:pt x="20320" y="269240"/>
                  <a:pt x="947420" y="5080"/>
                  <a:pt x="0" y="0"/>
                </a:cubicBezTo>
                <a:close/>
              </a:path>
            </a:pathLst>
          </a:custGeom>
          <a:solidFill>
            <a:srgbClr val="02918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63" name="五边形 62"/>
          <p:cNvSpPr/>
          <p:nvPr/>
        </p:nvSpPr>
        <p:spPr>
          <a:xfrm>
            <a:off x="4018474" y="3003210"/>
            <a:ext cx="6088214" cy="774387"/>
          </a:xfrm>
          <a:prstGeom prst="homePlate">
            <a:avLst/>
          </a:prstGeom>
          <a:solidFill>
            <a:srgbClr val="02918B"/>
          </a:solidFill>
          <a:ln>
            <a:noFill/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64" name="矩形 79"/>
          <p:cNvSpPr/>
          <p:nvPr/>
        </p:nvSpPr>
        <p:spPr>
          <a:xfrm>
            <a:off x="1940415" y="2662751"/>
            <a:ext cx="1212265" cy="772149"/>
          </a:xfrm>
          <a:custGeom>
            <a:avLst/>
            <a:gdLst/>
            <a:ahLst/>
            <a:cxnLst/>
            <a:rect l="l" t="t" r="r" b="b"/>
            <a:pathLst>
              <a:path w="1052216" h="590541">
                <a:moveTo>
                  <a:pt x="528119" y="0"/>
                </a:moveTo>
                <a:lnTo>
                  <a:pt x="1052216" y="0"/>
                </a:lnTo>
                <a:lnTo>
                  <a:pt x="1052216" y="590540"/>
                </a:lnTo>
                <a:lnTo>
                  <a:pt x="664036" y="590540"/>
                </a:lnTo>
                <a:lnTo>
                  <a:pt x="664036" y="590541"/>
                </a:lnTo>
                <a:lnTo>
                  <a:pt x="234846" y="590541"/>
                </a:lnTo>
                <a:lnTo>
                  <a:pt x="0" y="1"/>
                </a:lnTo>
                <a:lnTo>
                  <a:pt x="528119" y="1"/>
                </a:lnTo>
                <a:close/>
              </a:path>
            </a:pathLst>
          </a:custGeom>
          <a:solidFill>
            <a:srgbClr val="029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725748" y="2799352"/>
            <a:ext cx="691756" cy="461768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42"/>
          <p:cNvSpPr/>
          <p:nvPr/>
        </p:nvSpPr>
        <p:spPr>
          <a:xfrm flipH="1">
            <a:off x="4090484" y="3372364"/>
            <a:ext cx="4677879" cy="32470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33" tIns="0" rIns="91433" bIns="0" rtlCol="0" anchor="t"/>
          <a:lstStyle/>
          <a:p>
            <a:pPr lvl="0">
              <a:defRPr/>
            </a:pPr>
            <a:r>
              <a:rPr lang="zh-CN" altLang="en-US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协助调研设备</a:t>
            </a:r>
            <a:r>
              <a: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SDK</a:t>
            </a:r>
            <a:r>
              <a:rPr lang="zh-CN" altLang="en-US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，需求梳理及流程设计。</a:t>
            </a:r>
            <a:endParaRPr lang="en-US" altLang="zh-CN" sz="12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zh-CN" altLang="en-US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完成对请求内容的加解密中间服务开发。</a:t>
            </a:r>
            <a:endParaRPr lang="en-US" altLang="zh-CN" sz="1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7" name="Rectangle 42"/>
          <p:cNvSpPr/>
          <p:nvPr/>
        </p:nvSpPr>
        <p:spPr>
          <a:xfrm flipH="1">
            <a:off x="4090035" y="3083560"/>
            <a:ext cx="3734435" cy="2921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33" tIns="0" rIns="91433" bIns="0" rtlCol="0" anchor="t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智能场地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06.10 - 06.28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）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任意多边形 67"/>
          <p:cNvSpPr/>
          <p:nvPr/>
        </p:nvSpPr>
        <p:spPr>
          <a:xfrm>
            <a:off x="2982110" y="1798885"/>
            <a:ext cx="1193951" cy="1027579"/>
          </a:xfrm>
          <a:custGeom>
            <a:avLst/>
            <a:gdLst>
              <a:gd name="connsiteX0" fmla="*/ 0 w 1036320"/>
              <a:gd name="connsiteY0" fmla="*/ 0 h 891540"/>
              <a:gd name="connsiteX1" fmla="*/ 0 w 1036320"/>
              <a:gd name="connsiteY1" fmla="*/ 594360 h 891540"/>
              <a:gd name="connsiteX2" fmla="*/ 1036320 w 1036320"/>
              <a:gd name="connsiteY2" fmla="*/ 891540 h 891540"/>
              <a:gd name="connsiteX3" fmla="*/ 1036320 w 1036320"/>
              <a:gd name="connsiteY3" fmla="*/ 289560 h 891540"/>
              <a:gd name="connsiteX4" fmla="*/ 0 w 1036320"/>
              <a:gd name="connsiteY4" fmla="*/ 0 h 891540"/>
              <a:gd name="connsiteX0-1" fmla="*/ 0 w 1036320"/>
              <a:gd name="connsiteY0-2" fmla="*/ 24 h 891564"/>
              <a:gd name="connsiteX1-3" fmla="*/ 0 w 1036320"/>
              <a:gd name="connsiteY1-4" fmla="*/ 594384 h 891564"/>
              <a:gd name="connsiteX2-5" fmla="*/ 1036320 w 1036320"/>
              <a:gd name="connsiteY2-6" fmla="*/ 891564 h 891564"/>
              <a:gd name="connsiteX3-7" fmla="*/ 1036320 w 1036320"/>
              <a:gd name="connsiteY3-8" fmla="*/ 289584 h 891564"/>
              <a:gd name="connsiteX4-9" fmla="*/ 0 w 1036320"/>
              <a:gd name="connsiteY4-10" fmla="*/ 24 h 891564"/>
              <a:gd name="connsiteX0-11" fmla="*/ 0 w 1036320"/>
              <a:gd name="connsiteY0-12" fmla="*/ 24 h 891564"/>
              <a:gd name="connsiteX1-13" fmla="*/ 0 w 1036320"/>
              <a:gd name="connsiteY1-14" fmla="*/ 594384 h 891564"/>
              <a:gd name="connsiteX2-15" fmla="*/ 1036320 w 1036320"/>
              <a:gd name="connsiteY2-16" fmla="*/ 891564 h 891564"/>
              <a:gd name="connsiteX3-17" fmla="*/ 1036320 w 1036320"/>
              <a:gd name="connsiteY3-18" fmla="*/ 289584 h 891564"/>
              <a:gd name="connsiteX4-19" fmla="*/ 0 w 1036320"/>
              <a:gd name="connsiteY4-20" fmla="*/ 24 h 891564"/>
              <a:gd name="connsiteX0-21" fmla="*/ 0 w 1036320"/>
              <a:gd name="connsiteY0-22" fmla="*/ 24 h 891564"/>
              <a:gd name="connsiteX1-23" fmla="*/ 0 w 1036320"/>
              <a:gd name="connsiteY1-24" fmla="*/ 594384 h 891564"/>
              <a:gd name="connsiteX2-25" fmla="*/ 1036320 w 1036320"/>
              <a:gd name="connsiteY2-26" fmla="*/ 891564 h 891564"/>
              <a:gd name="connsiteX3-27" fmla="*/ 1036320 w 1036320"/>
              <a:gd name="connsiteY3-28" fmla="*/ 289584 h 891564"/>
              <a:gd name="connsiteX4-29" fmla="*/ 0 w 1036320"/>
              <a:gd name="connsiteY4-30" fmla="*/ 24 h 891564"/>
              <a:gd name="connsiteX0-31" fmla="*/ 0 w 1036320"/>
              <a:gd name="connsiteY0-32" fmla="*/ 24 h 891564"/>
              <a:gd name="connsiteX1-33" fmla="*/ 0 w 1036320"/>
              <a:gd name="connsiteY1-34" fmla="*/ 594384 h 891564"/>
              <a:gd name="connsiteX2-35" fmla="*/ 1036320 w 1036320"/>
              <a:gd name="connsiteY2-36" fmla="*/ 891564 h 891564"/>
              <a:gd name="connsiteX3-37" fmla="*/ 1036320 w 1036320"/>
              <a:gd name="connsiteY3-38" fmla="*/ 289584 h 891564"/>
              <a:gd name="connsiteX4-39" fmla="*/ 0 w 1036320"/>
              <a:gd name="connsiteY4-40" fmla="*/ 24 h 891564"/>
              <a:gd name="connsiteX0-41" fmla="*/ 0 w 1036320"/>
              <a:gd name="connsiteY0-42" fmla="*/ 24 h 891564"/>
              <a:gd name="connsiteX1-43" fmla="*/ 0 w 1036320"/>
              <a:gd name="connsiteY1-44" fmla="*/ 594384 h 891564"/>
              <a:gd name="connsiteX2-45" fmla="*/ 1036320 w 1036320"/>
              <a:gd name="connsiteY2-46" fmla="*/ 891564 h 891564"/>
              <a:gd name="connsiteX3-47" fmla="*/ 1036320 w 1036320"/>
              <a:gd name="connsiteY3-48" fmla="*/ 289584 h 891564"/>
              <a:gd name="connsiteX4-49" fmla="*/ 0 w 1036320"/>
              <a:gd name="connsiteY4-50" fmla="*/ 24 h 891564"/>
              <a:gd name="connsiteX0-51" fmla="*/ 0 w 1036320"/>
              <a:gd name="connsiteY0-52" fmla="*/ 24 h 891564"/>
              <a:gd name="connsiteX1-53" fmla="*/ 0 w 1036320"/>
              <a:gd name="connsiteY1-54" fmla="*/ 594384 h 891564"/>
              <a:gd name="connsiteX2-55" fmla="*/ 1036320 w 1036320"/>
              <a:gd name="connsiteY2-56" fmla="*/ 891564 h 891564"/>
              <a:gd name="connsiteX3-57" fmla="*/ 1036320 w 1036320"/>
              <a:gd name="connsiteY3-58" fmla="*/ 289584 h 891564"/>
              <a:gd name="connsiteX4-59" fmla="*/ 0 w 1036320"/>
              <a:gd name="connsiteY4-60" fmla="*/ 24 h 891564"/>
              <a:gd name="connsiteX0-61" fmla="*/ 0 w 1036320"/>
              <a:gd name="connsiteY0-62" fmla="*/ 24 h 891564"/>
              <a:gd name="connsiteX1-63" fmla="*/ 0 w 1036320"/>
              <a:gd name="connsiteY1-64" fmla="*/ 594384 h 891564"/>
              <a:gd name="connsiteX2-65" fmla="*/ 1036320 w 1036320"/>
              <a:gd name="connsiteY2-66" fmla="*/ 891564 h 891564"/>
              <a:gd name="connsiteX3-67" fmla="*/ 1036320 w 1036320"/>
              <a:gd name="connsiteY3-68" fmla="*/ 289584 h 891564"/>
              <a:gd name="connsiteX4-69" fmla="*/ 0 w 1036320"/>
              <a:gd name="connsiteY4-70" fmla="*/ 24 h 891564"/>
              <a:gd name="connsiteX0-71" fmla="*/ 0 w 1036320"/>
              <a:gd name="connsiteY0-72" fmla="*/ 18 h 891558"/>
              <a:gd name="connsiteX1-73" fmla="*/ 0 w 1036320"/>
              <a:gd name="connsiteY1-74" fmla="*/ 594378 h 891558"/>
              <a:gd name="connsiteX2-75" fmla="*/ 1036320 w 1036320"/>
              <a:gd name="connsiteY2-76" fmla="*/ 891558 h 891558"/>
              <a:gd name="connsiteX3-77" fmla="*/ 1036320 w 1036320"/>
              <a:gd name="connsiteY3-78" fmla="*/ 289578 h 891558"/>
              <a:gd name="connsiteX4-79" fmla="*/ 0 w 1036320"/>
              <a:gd name="connsiteY4-80" fmla="*/ 18 h 891558"/>
              <a:gd name="connsiteX0-81" fmla="*/ 0 w 1036320"/>
              <a:gd name="connsiteY0-82" fmla="*/ 0 h 891540"/>
              <a:gd name="connsiteX1-83" fmla="*/ 0 w 1036320"/>
              <a:gd name="connsiteY1-84" fmla="*/ 594360 h 891540"/>
              <a:gd name="connsiteX2-85" fmla="*/ 1036320 w 1036320"/>
              <a:gd name="connsiteY2-86" fmla="*/ 891540 h 891540"/>
              <a:gd name="connsiteX3-87" fmla="*/ 1036320 w 1036320"/>
              <a:gd name="connsiteY3-88" fmla="*/ 289560 h 891540"/>
              <a:gd name="connsiteX4-89" fmla="*/ 0 w 1036320"/>
              <a:gd name="connsiteY4-90" fmla="*/ 0 h 891540"/>
              <a:gd name="connsiteX0-91" fmla="*/ 0 w 1036320"/>
              <a:gd name="connsiteY0-92" fmla="*/ 0 h 891540"/>
              <a:gd name="connsiteX1-93" fmla="*/ 0 w 1036320"/>
              <a:gd name="connsiteY1-94" fmla="*/ 594360 h 891540"/>
              <a:gd name="connsiteX2-95" fmla="*/ 1036320 w 1036320"/>
              <a:gd name="connsiteY2-96" fmla="*/ 891540 h 891540"/>
              <a:gd name="connsiteX3-97" fmla="*/ 1036320 w 1036320"/>
              <a:gd name="connsiteY3-98" fmla="*/ 289560 h 891540"/>
              <a:gd name="connsiteX4-99" fmla="*/ 0 w 1036320"/>
              <a:gd name="connsiteY4-100" fmla="*/ 0 h 8915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36320" h="891540">
                <a:moveTo>
                  <a:pt x="0" y="0"/>
                </a:moveTo>
                <a:lnTo>
                  <a:pt x="0" y="594360"/>
                </a:lnTo>
                <a:cubicBezTo>
                  <a:pt x="947420" y="609600"/>
                  <a:pt x="5080" y="891540"/>
                  <a:pt x="1036320" y="891540"/>
                </a:cubicBezTo>
                <a:lnTo>
                  <a:pt x="1036320" y="289560"/>
                </a:lnTo>
                <a:cubicBezTo>
                  <a:pt x="20320" y="269240"/>
                  <a:pt x="947420" y="5080"/>
                  <a:pt x="0" y="0"/>
                </a:cubicBezTo>
                <a:close/>
              </a:path>
            </a:pathLst>
          </a:custGeom>
          <a:solidFill>
            <a:srgbClr val="F4734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69" name="五边形 68"/>
          <p:cNvSpPr/>
          <p:nvPr/>
        </p:nvSpPr>
        <p:spPr>
          <a:xfrm>
            <a:off x="4018474" y="2132605"/>
            <a:ext cx="6088214" cy="693859"/>
          </a:xfrm>
          <a:prstGeom prst="homePlate">
            <a:avLst/>
          </a:prstGeom>
          <a:solidFill>
            <a:srgbClr val="F47349"/>
          </a:solidFill>
          <a:ln>
            <a:noFill/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70" name="矩形 10"/>
          <p:cNvSpPr/>
          <p:nvPr/>
        </p:nvSpPr>
        <p:spPr>
          <a:xfrm>
            <a:off x="1650370" y="1801121"/>
            <a:ext cx="1598806" cy="680651"/>
          </a:xfrm>
          <a:custGeom>
            <a:avLst/>
            <a:gdLst/>
            <a:ahLst/>
            <a:cxnLst/>
            <a:rect l="l" t="t" r="r" b="b"/>
            <a:pathLst>
              <a:path w="1387724" h="590540">
                <a:moveTo>
                  <a:pt x="0" y="0"/>
                </a:moveTo>
                <a:lnTo>
                  <a:pt x="451620" y="0"/>
                </a:lnTo>
                <a:lnTo>
                  <a:pt x="664036" y="0"/>
                </a:lnTo>
                <a:lnTo>
                  <a:pt x="1387724" y="0"/>
                </a:lnTo>
                <a:lnTo>
                  <a:pt x="1387724" y="590540"/>
                </a:lnTo>
                <a:lnTo>
                  <a:pt x="664036" y="590540"/>
                </a:lnTo>
                <a:lnTo>
                  <a:pt x="451620" y="590540"/>
                </a:lnTo>
                <a:lnTo>
                  <a:pt x="234846" y="590540"/>
                </a:lnTo>
                <a:close/>
              </a:path>
            </a:pathLst>
          </a:custGeom>
          <a:solidFill>
            <a:srgbClr val="F47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725748" y="1928748"/>
            <a:ext cx="691756" cy="461768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42"/>
          <p:cNvSpPr/>
          <p:nvPr/>
        </p:nvSpPr>
        <p:spPr>
          <a:xfrm flipH="1">
            <a:off x="4090484" y="2501760"/>
            <a:ext cx="4677879" cy="32470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33" tIns="0" rIns="91433" bIns="0" rtlCol="0" anchor="t"/>
          <a:lstStyle/>
          <a:p>
            <a:pPr lvl="0">
              <a:defRPr/>
            </a:pP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完成对</a:t>
            </a:r>
            <a:r>
              <a:rPr lang="en-US" altLang="zh-CN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word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及</a:t>
            </a:r>
            <a:r>
              <a:rPr lang="en-US" altLang="zh-CN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PDF</a:t>
            </a: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文档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格式的文字内容提取。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3" name="Rectangle 42"/>
          <p:cNvSpPr/>
          <p:nvPr/>
        </p:nvSpPr>
        <p:spPr>
          <a:xfrm flipH="1">
            <a:off x="4090035" y="2212975"/>
            <a:ext cx="4748530" cy="2921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33" tIns="0" rIns="91433" bIns="0" rtlCol="0" anchor="t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知识体系（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5.20 - 06.06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梯形 6"/>
          <p:cNvSpPr/>
          <p:nvPr/>
        </p:nvSpPr>
        <p:spPr>
          <a:xfrm flipV="1">
            <a:off x="2597150" y="4414520"/>
            <a:ext cx="485775" cy="680720"/>
          </a:xfrm>
          <a:custGeom>
            <a:avLst/>
            <a:gdLst/>
            <a:ahLst/>
            <a:cxnLst/>
            <a:rect l="l" t="t" r="r" b="b"/>
            <a:pathLst>
              <a:path w="664036" h="590540">
                <a:moveTo>
                  <a:pt x="0" y="590540"/>
                </a:moveTo>
                <a:lnTo>
                  <a:pt x="664036" y="590540"/>
                </a:lnTo>
                <a:lnTo>
                  <a:pt x="664036" y="0"/>
                </a:lnTo>
                <a:lnTo>
                  <a:pt x="234846" y="0"/>
                </a:lnTo>
                <a:close/>
              </a:path>
            </a:pathLst>
          </a:custGeom>
          <a:solidFill>
            <a:srgbClr val="015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982110" y="4412585"/>
            <a:ext cx="1193951" cy="1027579"/>
          </a:xfrm>
          <a:custGeom>
            <a:avLst/>
            <a:gdLst>
              <a:gd name="connsiteX0" fmla="*/ 0 w 1036320"/>
              <a:gd name="connsiteY0" fmla="*/ 0 h 891540"/>
              <a:gd name="connsiteX1" fmla="*/ 0 w 1036320"/>
              <a:gd name="connsiteY1" fmla="*/ 594360 h 891540"/>
              <a:gd name="connsiteX2" fmla="*/ 1036320 w 1036320"/>
              <a:gd name="connsiteY2" fmla="*/ 891540 h 891540"/>
              <a:gd name="connsiteX3" fmla="*/ 1036320 w 1036320"/>
              <a:gd name="connsiteY3" fmla="*/ 289560 h 891540"/>
              <a:gd name="connsiteX4" fmla="*/ 0 w 1036320"/>
              <a:gd name="connsiteY4" fmla="*/ 0 h 891540"/>
              <a:gd name="connsiteX0-1" fmla="*/ 0 w 1036320"/>
              <a:gd name="connsiteY0-2" fmla="*/ 24 h 891564"/>
              <a:gd name="connsiteX1-3" fmla="*/ 0 w 1036320"/>
              <a:gd name="connsiteY1-4" fmla="*/ 594384 h 891564"/>
              <a:gd name="connsiteX2-5" fmla="*/ 1036320 w 1036320"/>
              <a:gd name="connsiteY2-6" fmla="*/ 891564 h 891564"/>
              <a:gd name="connsiteX3-7" fmla="*/ 1036320 w 1036320"/>
              <a:gd name="connsiteY3-8" fmla="*/ 289584 h 891564"/>
              <a:gd name="connsiteX4-9" fmla="*/ 0 w 1036320"/>
              <a:gd name="connsiteY4-10" fmla="*/ 24 h 891564"/>
              <a:gd name="connsiteX0-11" fmla="*/ 0 w 1036320"/>
              <a:gd name="connsiteY0-12" fmla="*/ 24 h 891564"/>
              <a:gd name="connsiteX1-13" fmla="*/ 0 w 1036320"/>
              <a:gd name="connsiteY1-14" fmla="*/ 594384 h 891564"/>
              <a:gd name="connsiteX2-15" fmla="*/ 1036320 w 1036320"/>
              <a:gd name="connsiteY2-16" fmla="*/ 891564 h 891564"/>
              <a:gd name="connsiteX3-17" fmla="*/ 1036320 w 1036320"/>
              <a:gd name="connsiteY3-18" fmla="*/ 289584 h 891564"/>
              <a:gd name="connsiteX4-19" fmla="*/ 0 w 1036320"/>
              <a:gd name="connsiteY4-20" fmla="*/ 24 h 891564"/>
              <a:gd name="connsiteX0-21" fmla="*/ 0 w 1036320"/>
              <a:gd name="connsiteY0-22" fmla="*/ 24 h 891564"/>
              <a:gd name="connsiteX1-23" fmla="*/ 0 w 1036320"/>
              <a:gd name="connsiteY1-24" fmla="*/ 594384 h 891564"/>
              <a:gd name="connsiteX2-25" fmla="*/ 1036320 w 1036320"/>
              <a:gd name="connsiteY2-26" fmla="*/ 891564 h 891564"/>
              <a:gd name="connsiteX3-27" fmla="*/ 1036320 w 1036320"/>
              <a:gd name="connsiteY3-28" fmla="*/ 289584 h 891564"/>
              <a:gd name="connsiteX4-29" fmla="*/ 0 w 1036320"/>
              <a:gd name="connsiteY4-30" fmla="*/ 24 h 891564"/>
              <a:gd name="connsiteX0-31" fmla="*/ 0 w 1036320"/>
              <a:gd name="connsiteY0-32" fmla="*/ 24 h 891564"/>
              <a:gd name="connsiteX1-33" fmla="*/ 0 w 1036320"/>
              <a:gd name="connsiteY1-34" fmla="*/ 594384 h 891564"/>
              <a:gd name="connsiteX2-35" fmla="*/ 1036320 w 1036320"/>
              <a:gd name="connsiteY2-36" fmla="*/ 891564 h 891564"/>
              <a:gd name="connsiteX3-37" fmla="*/ 1036320 w 1036320"/>
              <a:gd name="connsiteY3-38" fmla="*/ 289584 h 891564"/>
              <a:gd name="connsiteX4-39" fmla="*/ 0 w 1036320"/>
              <a:gd name="connsiteY4-40" fmla="*/ 24 h 891564"/>
              <a:gd name="connsiteX0-41" fmla="*/ 0 w 1036320"/>
              <a:gd name="connsiteY0-42" fmla="*/ 24 h 891564"/>
              <a:gd name="connsiteX1-43" fmla="*/ 0 w 1036320"/>
              <a:gd name="connsiteY1-44" fmla="*/ 594384 h 891564"/>
              <a:gd name="connsiteX2-45" fmla="*/ 1036320 w 1036320"/>
              <a:gd name="connsiteY2-46" fmla="*/ 891564 h 891564"/>
              <a:gd name="connsiteX3-47" fmla="*/ 1036320 w 1036320"/>
              <a:gd name="connsiteY3-48" fmla="*/ 289584 h 891564"/>
              <a:gd name="connsiteX4-49" fmla="*/ 0 w 1036320"/>
              <a:gd name="connsiteY4-50" fmla="*/ 24 h 891564"/>
              <a:gd name="connsiteX0-51" fmla="*/ 0 w 1036320"/>
              <a:gd name="connsiteY0-52" fmla="*/ 24 h 891564"/>
              <a:gd name="connsiteX1-53" fmla="*/ 0 w 1036320"/>
              <a:gd name="connsiteY1-54" fmla="*/ 594384 h 891564"/>
              <a:gd name="connsiteX2-55" fmla="*/ 1036320 w 1036320"/>
              <a:gd name="connsiteY2-56" fmla="*/ 891564 h 891564"/>
              <a:gd name="connsiteX3-57" fmla="*/ 1036320 w 1036320"/>
              <a:gd name="connsiteY3-58" fmla="*/ 289584 h 891564"/>
              <a:gd name="connsiteX4-59" fmla="*/ 0 w 1036320"/>
              <a:gd name="connsiteY4-60" fmla="*/ 24 h 891564"/>
              <a:gd name="connsiteX0-61" fmla="*/ 0 w 1036320"/>
              <a:gd name="connsiteY0-62" fmla="*/ 24 h 891564"/>
              <a:gd name="connsiteX1-63" fmla="*/ 0 w 1036320"/>
              <a:gd name="connsiteY1-64" fmla="*/ 594384 h 891564"/>
              <a:gd name="connsiteX2-65" fmla="*/ 1036320 w 1036320"/>
              <a:gd name="connsiteY2-66" fmla="*/ 891564 h 891564"/>
              <a:gd name="connsiteX3-67" fmla="*/ 1036320 w 1036320"/>
              <a:gd name="connsiteY3-68" fmla="*/ 289584 h 891564"/>
              <a:gd name="connsiteX4-69" fmla="*/ 0 w 1036320"/>
              <a:gd name="connsiteY4-70" fmla="*/ 24 h 891564"/>
              <a:gd name="connsiteX0-71" fmla="*/ 0 w 1036320"/>
              <a:gd name="connsiteY0-72" fmla="*/ 18 h 891558"/>
              <a:gd name="connsiteX1-73" fmla="*/ 0 w 1036320"/>
              <a:gd name="connsiteY1-74" fmla="*/ 594378 h 891558"/>
              <a:gd name="connsiteX2-75" fmla="*/ 1036320 w 1036320"/>
              <a:gd name="connsiteY2-76" fmla="*/ 891558 h 891558"/>
              <a:gd name="connsiteX3-77" fmla="*/ 1036320 w 1036320"/>
              <a:gd name="connsiteY3-78" fmla="*/ 289578 h 891558"/>
              <a:gd name="connsiteX4-79" fmla="*/ 0 w 1036320"/>
              <a:gd name="connsiteY4-80" fmla="*/ 18 h 891558"/>
              <a:gd name="connsiteX0-81" fmla="*/ 0 w 1036320"/>
              <a:gd name="connsiteY0-82" fmla="*/ 0 h 891540"/>
              <a:gd name="connsiteX1-83" fmla="*/ 0 w 1036320"/>
              <a:gd name="connsiteY1-84" fmla="*/ 594360 h 891540"/>
              <a:gd name="connsiteX2-85" fmla="*/ 1036320 w 1036320"/>
              <a:gd name="connsiteY2-86" fmla="*/ 891540 h 891540"/>
              <a:gd name="connsiteX3-87" fmla="*/ 1036320 w 1036320"/>
              <a:gd name="connsiteY3-88" fmla="*/ 289560 h 891540"/>
              <a:gd name="connsiteX4-89" fmla="*/ 0 w 1036320"/>
              <a:gd name="connsiteY4-90" fmla="*/ 0 h 891540"/>
              <a:gd name="connsiteX0-91" fmla="*/ 0 w 1036320"/>
              <a:gd name="connsiteY0-92" fmla="*/ 0 h 891540"/>
              <a:gd name="connsiteX1-93" fmla="*/ 0 w 1036320"/>
              <a:gd name="connsiteY1-94" fmla="*/ 594360 h 891540"/>
              <a:gd name="connsiteX2-95" fmla="*/ 1036320 w 1036320"/>
              <a:gd name="connsiteY2-96" fmla="*/ 891540 h 891540"/>
              <a:gd name="connsiteX3-97" fmla="*/ 1036320 w 1036320"/>
              <a:gd name="connsiteY3-98" fmla="*/ 289560 h 891540"/>
              <a:gd name="connsiteX4-99" fmla="*/ 0 w 1036320"/>
              <a:gd name="connsiteY4-100" fmla="*/ 0 h 8915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36320" h="891540">
                <a:moveTo>
                  <a:pt x="0" y="0"/>
                </a:moveTo>
                <a:lnTo>
                  <a:pt x="0" y="594360"/>
                </a:lnTo>
                <a:cubicBezTo>
                  <a:pt x="947420" y="609600"/>
                  <a:pt x="5080" y="891540"/>
                  <a:pt x="1036320" y="891540"/>
                </a:cubicBezTo>
                <a:lnTo>
                  <a:pt x="1036320" y="289560"/>
                </a:lnTo>
                <a:cubicBezTo>
                  <a:pt x="20320" y="269240"/>
                  <a:pt x="947420" y="5080"/>
                  <a:pt x="0" y="0"/>
                </a:cubicBezTo>
                <a:close/>
              </a:path>
            </a:pathLst>
          </a:custGeom>
          <a:solidFill>
            <a:srgbClr val="01567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p>
            <a:pPr algn="ctr"/>
            <a:endParaRPr lang="zh-CN" altLang="en-US"/>
          </a:p>
        </p:txBody>
      </p:sp>
      <p:sp>
        <p:nvSpPr>
          <p:cNvPr id="4" name="五边形 3"/>
          <p:cNvSpPr/>
          <p:nvPr/>
        </p:nvSpPr>
        <p:spPr>
          <a:xfrm>
            <a:off x="4018474" y="4746307"/>
            <a:ext cx="6088214" cy="693859"/>
          </a:xfrm>
          <a:prstGeom prst="homePlate">
            <a:avLst/>
          </a:prstGeom>
          <a:solidFill>
            <a:srgbClr val="015672"/>
          </a:solidFill>
          <a:ln>
            <a:noFill/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p>
            <a:pPr algn="ctr"/>
            <a:endParaRPr lang="zh-CN" altLang="en-US"/>
          </a:p>
        </p:txBody>
      </p:sp>
      <p:sp>
        <p:nvSpPr>
          <p:cNvPr id="5" name="TextBox 58"/>
          <p:cNvSpPr txBox="1"/>
          <p:nvPr/>
        </p:nvSpPr>
        <p:spPr>
          <a:xfrm>
            <a:off x="2725748" y="4542449"/>
            <a:ext cx="691756" cy="459105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42"/>
          <p:cNvSpPr/>
          <p:nvPr/>
        </p:nvSpPr>
        <p:spPr>
          <a:xfrm flipH="1">
            <a:off x="4090484" y="5115462"/>
            <a:ext cx="4677879" cy="32470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33" tIns="0" rIns="91433" bIns="0" rtlCol="0" anchor="t"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雷达项目：阅读架构，修改目标功能，整合</a:t>
            </a:r>
            <a:r>
              <a:rPr lang="en-US" altLang="zh-CN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JupyterHub</a:t>
            </a: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42"/>
          <p:cNvSpPr/>
          <p:nvPr/>
        </p:nvSpPr>
        <p:spPr>
          <a:xfrm flipH="1">
            <a:off x="4090670" y="4803140"/>
            <a:ext cx="4625975" cy="2921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33" tIns="0" rIns="91433" bIns="0" rtlCol="0" anchor="t"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ICM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7.22 ~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Freeform 12"/>
          <p:cNvSpPr/>
          <p:nvPr/>
        </p:nvSpPr>
        <p:spPr bwMode="auto">
          <a:xfrm>
            <a:off x="1524412" y="2091336"/>
            <a:ext cx="550479" cy="1101352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7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7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1627246" y="2188158"/>
            <a:ext cx="895282" cy="901659"/>
          </a:xfrm>
          <a:prstGeom prst="ellipse">
            <a:avLst/>
          </a:prstGeom>
          <a:solidFill>
            <a:srgbClr val="F47349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2074886" y="2091335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2074886" y="3192053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848429" y="2321536"/>
            <a:ext cx="452914" cy="656743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ctr"/>
            <a:r>
              <a:rPr lang="en-US" altLang="zh-CN" sz="4300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A</a:t>
            </a:r>
            <a:endParaRPr lang="zh-CN" altLang="en-US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92562" y="2188158"/>
            <a:ext cx="29857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社区反馈良好的第三方组件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92563" y="2571500"/>
            <a:ext cx="5199134" cy="5207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p>
            <a:pPr algn="l">
              <a:buClrTx/>
              <a:buSzTx/>
              <a:buFontTx/>
            </a:pP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POI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实现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对word文字提取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Tesseract-ocr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实现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对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pdf文字提取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2" name="Freeform 12"/>
          <p:cNvSpPr/>
          <p:nvPr/>
        </p:nvSpPr>
        <p:spPr bwMode="auto">
          <a:xfrm>
            <a:off x="1474882" y="3882671"/>
            <a:ext cx="550479" cy="1101352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7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7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3" name="Oval 13"/>
          <p:cNvSpPr>
            <a:spLocks noChangeArrowheads="1"/>
          </p:cNvSpPr>
          <p:nvPr/>
        </p:nvSpPr>
        <p:spPr bwMode="auto">
          <a:xfrm>
            <a:off x="1577716" y="3979493"/>
            <a:ext cx="895282" cy="901659"/>
          </a:xfrm>
          <a:prstGeom prst="ellipse">
            <a:avLst/>
          </a:prstGeom>
          <a:solidFill>
            <a:srgbClr val="02918B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2025356" y="3882670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025356" y="4984023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89374" y="4112871"/>
            <a:ext cx="452914" cy="66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300" dirty="0">
                <a:solidFill>
                  <a:schemeClr val="bg1"/>
                </a:solidFill>
                <a:latin typeface="Adobe Gothic Std B" pitchFamily="34" charset="-128"/>
              </a:rPr>
              <a:t>B</a:t>
            </a:r>
            <a:endParaRPr lang="en-US" altLang="zh-CN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7" name="TextBox 38"/>
          <p:cNvSpPr txBox="1"/>
          <p:nvPr/>
        </p:nvSpPr>
        <p:spPr>
          <a:xfrm>
            <a:off x="2943032" y="3979493"/>
            <a:ext cx="18427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更加稳定的表现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42590" y="4392930"/>
            <a:ext cx="6322695" cy="5207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调研的结果证明对原有PDF文字提取方案有了较大优化，解决了乱码问题，并提高了文字识别的准确率；WORD文字提取能够提取到段落，格式提取更为准确。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7842" y="263724"/>
            <a:ext cx="46809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知识体系</a:t>
            </a:r>
            <a:endParaRPr lang="zh-CN" altLang="zh-CN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0" y="231838"/>
            <a:ext cx="759125" cy="693420"/>
            <a:chOff x="0" y="532828"/>
            <a:chExt cx="759125" cy="568897"/>
          </a:xfrm>
          <a:solidFill>
            <a:srgbClr val="0170C1"/>
          </a:solidFill>
        </p:grpSpPr>
        <p:sp>
          <p:nvSpPr>
            <p:cNvPr id="18" name="矩形 17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0" y="925350"/>
            <a:ext cx="12190413" cy="45719"/>
            <a:chOff x="0" y="532828"/>
            <a:chExt cx="759125" cy="568897"/>
          </a:xfrm>
          <a:solidFill>
            <a:srgbClr val="F47349"/>
          </a:solidFill>
        </p:grpSpPr>
        <p:sp>
          <p:nvSpPr>
            <p:cNvPr id="27" name="矩形 2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Freeform 12"/>
          <p:cNvSpPr/>
          <p:nvPr/>
        </p:nvSpPr>
        <p:spPr bwMode="auto">
          <a:xfrm>
            <a:off x="1516157" y="1376961"/>
            <a:ext cx="550479" cy="1101352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7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7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1618991" y="1473783"/>
            <a:ext cx="895282" cy="901659"/>
          </a:xfrm>
          <a:prstGeom prst="ellipse">
            <a:avLst/>
          </a:prstGeom>
          <a:solidFill>
            <a:srgbClr val="F47349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2066631" y="1376960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2066631" y="2477678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840174" y="1607161"/>
            <a:ext cx="452914" cy="656743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ctr"/>
            <a:r>
              <a:rPr lang="en-US" altLang="zh-CN" sz="4300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A</a:t>
            </a:r>
            <a:endParaRPr lang="zh-CN" altLang="en-US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84307" y="1473783"/>
            <a:ext cx="19570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评估测试硬件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SDK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84308" y="1857125"/>
            <a:ext cx="5199134" cy="5207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p>
            <a:pPr algn="l">
              <a:buClrTx/>
              <a:buSzTx/>
              <a:buFontTx/>
            </a:pP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神思身份证读卡器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SDK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测试。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汉王考勤机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SDK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测试。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2" name="Freeform 12"/>
          <p:cNvSpPr/>
          <p:nvPr/>
        </p:nvSpPr>
        <p:spPr bwMode="auto">
          <a:xfrm>
            <a:off x="1474247" y="2730146"/>
            <a:ext cx="550479" cy="1101352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7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7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3" name="Oval 13"/>
          <p:cNvSpPr>
            <a:spLocks noChangeArrowheads="1"/>
          </p:cNvSpPr>
          <p:nvPr/>
        </p:nvSpPr>
        <p:spPr bwMode="auto">
          <a:xfrm>
            <a:off x="1577081" y="2826968"/>
            <a:ext cx="895282" cy="901659"/>
          </a:xfrm>
          <a:prstGeom prst="ellipse">
            <a:avLst/>
          </a:prstGeom>
          <a:solidFill>
            <a:srgbClr val="02918B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2024721" y="2730145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024721" y="3831498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88739" y="2960346"/>
            <a:ext cx="452914" cy="66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300" dirty="0">
                <a:solidFill>
                  <a:schemeClr val="bg1"/>
                </a:solidFill>
                <a:latin typeface="Adobe Gothic Std B" pitchFamily="34" charset="-128"/>
              </a:rPr>
              <a:t>B</a:t>
            </a:r>
            <a:endParaRPr lang="en-US" altLang="zh-CN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7" name="TextBox 38"/>
          <p:cNvSpPr txBox="1"/>
          <p:nvPr/>
        </p:nvSpPr>
        <p:spPr>
          <a:xfrm>
            <a:off x="2942397" y="2826968"/>
            <a:ext cx="18427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与客户良好沟通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41955" y="3240405"/>
            <a:ext cx="6322695" cy="5207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明确使用场景，确定设计目的。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现场交流系统流程，设计解决方案。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9" name="Freeform 12"/>
          <p:cNvSpPr/>
          <p:nvPr/>
        </p:nvSpPr>
        <p:spPr bwMode="auto">
          <a:xfrm>
            <a:off x="1474247" y="4094761"/>
            <a:ext cx="550479" cy="1101352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7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7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1577081" y="4191583"/>
            <a:ext cx="895282" cy="901659"/>
          </a:xfrm>
          <a:prstGeom prst="ellipse">
            <a:avLst/>
          </a:prstGeom>
          <a:solidFill>
            <a:srgbClr val="E44B42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024721" y="4094760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024721" y="5196113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798264" y="4324961"/>
            <a:ext cx="452914" cy="66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4300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C</a:t>
            </a:r>
            <a:endParaRPr lang="en-US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14" name="TextBox 38"/>
          <p:cNvSpPr txBox="1"/>
          <p:nvPr/>
        </p:nvSpPr>
        <p:spPr>
          <a:xfrm>
            <a:off x="2942397" y="4191583"/>
            <a:ext cx="16141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系统流程优化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42590" y="4575175"/>
            <a:ext cx="6963410" cy="5207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通过与客户交流得到的反馈，剔除了硬件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SDK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的交互设计，简化流程。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  <a:p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明确各个功能节点的输入输出，清晰视频识别的交互流程，并准确表达到算法人员。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7842" y="263724"/>
            <a:ext cx="46809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智能场地</a:t>
            </a:r>
            <a:endParaRPr lang="zh-CN" altLang="zh-CN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0" y="231838"/>
            <a:ext cx="759125" cy="693420"/>
            <a:chOff x="0" y="532828"/>
            <a:chExt cx="759125" cy="568897"/>
          </a:xfrm>
          <a:solidFill>
            <a:srgbClr val="0170C1"/>
          </a:solidFill>
        </p:grpSpPr>
        <p:sp>
          <p:nvSpPr>
            <p:cNvPr id="18" name="矩形 17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0" y="925350"/>
            <a:ext cx="12190413" cy="45719"/>
            <a:chOff x="0" y="532828"/>
            <a:chExt cx="759125" cy="568897"/>
          </a:xfrm>
          <a:solidFill>
            <a:srgbClr val="F47349"/>
          </a:solidFill>
        </p:grpSpPr>
        <p:sp>
          <p:nvSpPr>
            <p:cNvPr id="27" name="矩形 2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8" name="Freeform 12"/>
          <p:cNvSpPr/>
          <p:nvPr/>
        </p:nvSpPr>
        <p:spPr bwMode="auto">
          <a:xfrm>
            <a:off x="1474247" y="5479061"/>
            <a:ext cx="550479" cy="1101352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7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7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49" name="Oval 13"/>
          <p:cNvSpPr>
            <a:spLocks noChangeArrowheads="1"/>
          </p:cNvSpPr>
          <p:nvPr/>
        </p:nvSpPr>
        <p:spPr bwMode="auto">
          <a:xfrm>
            <a:off x="1577081" y="5575883"/>
            <a:ext cx="895282" cy="901659"/>
          </a:xfrm>
          <a:prstGeom prst="ellipse">
            <a:avLst/>
          </a:prstGeom>
          <a:solidFill>
            <a:srgbClr val="015672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50" name="Line 14"/>
          <p:cNvSpPr>
            <a:spLocks noChangeShapeType="1"/>
          </p:cNvSpPr>
          <p:nvPr/>
        </p:nvSpPr>
        <p:spPr bwMode="auto">
          <a:xfrm>
            <a:off x="2024721" y="5479060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51" name="Line 15"/>
          <p:cNvSpPr>
            <a:spLocks noChangeShapeType="1"/>
          </p:cNvSpPr>
          <p:nvPr/>
        </p:nvSpPr>
        <p:spPr bwMode="auto">
          <a:xfrm>
            <a:off x="2024721" y="6580413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798264" y="5709261"/>
            <a:ext cx="452914" cy="66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ctr"/>
            <a:r>
              <a:rPr lang="en-US" sz="4300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D</a:t>
            </a:r>
            <a:endParaRPr lang="en-US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53" name="TextBox 38"/>
          <p:cNvSpPr txBox="1"/>
          <p:nvPr/>
        </p:nvSpPr>
        <p:spPr>
          <a:xfrm>
            <a:off x="2942397" y="5575883"/>
            <a:ext cx="11569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密文服务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942398" y="5959225"/>
            <a:ext cx="5199134" cy="32067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p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提供加解密的中间服务，用于满足第三方的交互要求。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Freeform 12"/>
          <p:cNvSpPr/>
          <p:nvPr/>
        </p:nvSpPr>
        <p:spPr bwMode="auto">
          <a:xfrm>
            <a:off x="1516792" y="2062761"/>
            <a:ext cx="550479" cy="1101352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7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7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1619626" y="2159583"/>
            <a:ext cx="895282" cy="901659"/>
          </a:xfrm>
          <a:prstGeom prst="ellipse">
            <a:avLst/>
          </a:prstGeom>
          <a:solidFill>
            <a:srgbClr val="F47349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2067266" y="2062760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2067266" y="3163478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840809" y="2292961"/>
            <a:ext cx="452914" cy="656743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ctr"/>
            <a:r>
              <a:rPr lang="en-US" altLang="zh-CN" sz="4300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A</a:t>
            </a:r>
            <a:endParaRPr lang="zh-CN" altLang="en-US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84942" y="2159583"/>
            <a:ext cx="22999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酒业大数据平台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Demo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84943" y="2542925"/>
            <a:ext cx="5199134" cy="5207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p>
            <a:pPr algn="l">
              <a:buClrTx/>
              <a:buSzTx/>
              <a:buFontTx/>
            </a:pP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Demo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所需的后端服务开发。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Demo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所需的真实数据收集。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2" name="Freeform 12"/>
          <p:cNvSpPr/>
          <p:nvPr/>
        </p:nvSpPr>
        <p:spPr bwMode="auto">
          <a:xfrm>
            <a:off x="1467262" y="3854096"/>
            <a:ext cx="550479" cy="1101352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7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7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3" name="Oval 13"/>
          <p:cNvSpPr>
            <a:spLocks noChangeArrowheads="1"/>
          </p:cNvSpPr>
          <p:nvPr/>
        </p:nvSpPr>
        <p:spPr bwMode="auto">
          <a:xfrm>
            <a:off x="1570096" y="3950918"/>
            <a:ext cx="895282" cy="901659"/>
          </a:xfrm>
          <a:prstGeom prst="ellipse">
            <a:avLst/>
          </a:prstGeom>
          <a:solidFill>
            <a:srgbClr val="02918B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2017736" y="3854095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017736" y="4955448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81754" y="4084296"/>
            <a:ext cx="452914" cy="66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300" dirty="0">
                <a:solidFill>
                  <a:schemeClr val="bg1"/>
                </a:solidFill>
                <a:latin typeface="Adobe Gothic Std B" pitchFamily="34" charset="-128"/>
              </a:rPr>
              <a:t>B</a:t>
            </a:r>
            <a:endParaRPr lang="en-US" altLang="zh-CN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7" name="TextBox 38"/>
          <p:cNvSpPr txBox="1"/>
          <p:nvPr/>
        </p:nvSpPr>
        <p:spPr>
          <a:xfrm>
            <a:off x="2935412" y="3950918"/>
            <a:ext cx="11569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营销地图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34970" y="4364355"/>
            <a:ext cx="6322695" cy="5207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完成对原数据的清洗工作，对新数据的导入工作。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完成对营销地图后端数据接口的开发工作，总计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24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个接口。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7842" y="263724"/>
            <a:ext cx="46809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sz="3200" dirty="0">
                <a:solidFill>
                  <a:schemeClr val="bg1">
                    <a:lumMod val="50000"/>
                  </a:schemeClr>
                </a:solidFill>
              </a:rPr>
              <a:t>五粮液</a:t>
            </a:r>
            <a:endParaRPr lang="zh-CN" altLang="zh-CN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0" y="231838"/>
            <a:ext cx="759125" cy="693420"/>
            <a:chOff x="0" y="532828"/>
            <a:chExt cx="759125" cy="568897"/>
          </a:xfrm>
          <a:solidFill>
            <a:srgbClr val="0170C1"/>
          </a:solidFill>
        </p:grpSpPr>
        <p:sp>
          <p:nvSpPr>
            <p:cNvPr id="18" name="矩形 17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0" y="925350"/>
            <a:ext cx="12190413" cy="45719"/>
            <a:chOff x="0" y="532828"/>
            <a:chExt cx="759125" cy="568897"/>
          </a:xfrm>
          <a:solidFill>
            <a:srgbClr val="F47349"/>
          </a:solidFill>
        </p:grpSpPr>
        <p:sp>
          <p:nvSpPr>
            <p:cNvPr id="27" name="矩形 2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Freeform 12"/>
          <p:cNvSpPr/>
          <p:nvPr/>
        </p:nvSpPr>
        <p:spPr bwMode="auto">
          <a:xfrm>
            <a:off x="1516792" y="1367436"/>
            <a:ext cx="550479" cy="1101352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7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7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1619626" y="1464258"/>
            <a:ext cx="895282" cy="901659"/>
          </a:xfrm>
          <a:prstGeom prst="ellipse">
            <a:avLst/>
          </a:prstGeom>
          <a:solidFill>
            <a:srgbClr val="F47349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2067266" y="1367435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2067266" y="2468153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840809" y="1597636"/>
            <a:ext cx="452914" cy="656743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ctr"/>
            <a:r>
              <a:rPr lang="en-US" altLang="zh-CN" sz="4300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A</a:t>
            </a:r>
            <a:endParaRPr lang="zh-CN" altLang="en-US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84942" y="1464258"/>
            <a:ext cx="11569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阅读框架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84943" y="1847600"/>
            <a:ext cx="5199134" cy="32067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p>
            <a:pPr algn="l">
              <a:buClrTx/>
              <a:buSzTx/>
              <a:buFontTx/>
            </a:pP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熟悉架构的内部结构及功能组件。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2" name="Freeform 12"/>
          <p:cNvSpPr/>
          <p:nvPr/>
        </p:nvSpPr>
        <p:spPr bwMode="auto">
          <a:xfrm>
            <a:off x="1474882" y="2720621"/>
            <a:ext cx="550479" cy="1101352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7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7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3" name="Oval 13"/>
          <p:cNvSpPr>
            <a:spLocks noChangeArrowheads="1"/>
          </p:cNvSpPr>
          <p:nvPr/>
        </p:nvSpPr>
        <p:spPr bwMode="auto">
          <a:xfrm>
            <a:off x="1577716" y="2817443"/>
            <a:ext cx="895282" cy="901659"/>
          </a:xfrm>
          <a:prstGeom prst="ellipse">
            <a:avLst/>
          </a:prstGeom>
          <a:solidFill>
            <a:srgbClr val="02918B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2025356" y="2720620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025356" y="3821973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89374" y="2950821"/>
            <a:ext cx="452914" cy="66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300" dirty="0">
                <a:solidFill>
                  <a:schemeClr val="bg1"/>
                </a:solidFill>
                <a:latin typeface="Adobe Gothic Std B" pitchFamily="34" charset="-128"/>
              </a:rPr>
              <a:t>B</a:t>
            </a:r>
            <a:endParaRPr lang="en-US" altLang="zh-CN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7" name="TextBox 38"/>
          <p:cNvSpPr txBox="1"/>
          <p:nvPr/>
        </p:nvSpPr>
        <p:spPr>
          <a:xfrm>
            <a:off x="2943032" y="2817443"/>
            <a:ext cx="19570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License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生成工具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42590" y="3230880"/>
            <a:ext cx="6322695" cy="32067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逆向License的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解析过程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，形成合法license生成工具，原代码是由scala编写。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9" name="Freeform 12"/>
          <p:cNvSpPr/>
          <p:nvPr/>
        </p:nvSpPr>
        <p:spPr bwMode="auto">
          <a:xfrm>
            <a:off x="1474882" y="4085236"/>
            <a:ext cx="550479" cy="1101352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7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7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1577716" y="4182058"/>
            <a:ext cx="895282" cy="901659"/>
          </a:xfrm>
          <a:prstGeom prst="ellipse">
            <a:avLst/>
          </a:prstGeom>
          <a:solidFill>
            <a:srgbClr val="E44B42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025356" y="4085235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025356" y="5186588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798899" y="4315436"/>
            <a:ext cx="452914" cy="66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4300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C</a:t>
            </a:r>
            <a:endParaRPr lang="en-US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14" name="TextBox 38"/>
          <p:cNvSpPr txBox="1"/>
          <p:nvPr/>
        </p:nvSpPr>
        <p:spPr>
          <a:xfrm>
            <a:off x="2943032" y="4182058"/>
            <a:ext cx="18427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JupyterHub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学习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42590" y="4563110"/>
            <a:ext cx="7448550" cy="5207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学习基础机制及运行原理，形成安装手册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，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配置文档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，主要官方文档翻译笔记。</a:t>
            </a:r>
            <a:endParaRPr lang="en-US" altLang="zh-CN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  <a:sym typeface="+mn-ea"/>
            </a:endParaRPr>
          </a:p>
          <a:p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  <a:sym typeface="+mn-ea"/>
              </a:rPr>
              <a:t>整合ICM的交互，引入OAuth2协议认证机制。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7842" y="263724"/>
            <a:ext cx="46809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ICM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0" y="231838"/>
            <a:ext cx="759125" cy="693420"/>
            <a:chOff x="0" y="532828"/>
            <a:chExt cx="759125" cy="568897"/>
          </a:xfrm>
          <a:solidFill>
            <a:srgbClr val="0170C1"/>
          </a:solidFill>
        </p:grpSpPr>
        <p:sp>
          <p:nvSpPr>
            <p:cNvPr id="18" name="矩形 17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0" y="925350"/>
            <a:ext cx="12190413" cy="45719"/>
            <a:chOff x="0" y="532828"/>
            <a:chExt cx="759125" cy="568897"/>
          </a:xfrm>
          <a:solidFill>
            <a:srgbClr val="F47349"/>
          </a:solidFill>
        </p:grpSpPr>
        <p:sp>
          <p:nvSpPr>
            <p:cNvPr id="27" name="矩形 2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1" name="Freeform 12"/>
          <p:cNvSpPr/>
          <p:nvPr/>
        </p:nvSpPr>
        <p:spPr bwMode="auto">
          <a:xfrm>
            <a:off x="1474247" y="5450486"/>
            <a:ext cx="550479" cy="1101352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7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7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1577081" y="5547308"/>
            <a:ext cx="895282" cy="901659"/>
          </a:xfrm>
          <a:prstGeom prst="ellipse">
            <a:avLst/>
          </a:prstGeom>
          <a:solidFill>
            <a:srgbClr val="015672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2024721" y="5450485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2024721" y="6551838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p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798264" y="5680686"/>
            <a:ext cx="452914" cy="66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ctr"/>
            <a:r>
              <a:rPr lang="en-US" sz="4300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D</a:t>
            </a:r>
            <a:endParaRPr lang="en-US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37" name="TextBox 38"/>
          <p:cNvSpPr txBox="1"/>
          <p:nvPr/>
        </p:nvSpPr>
        <p:spPr>
          <a:xfrm>
            <a:off x="2942397" y="5547308"/>
            <a:ext cx="18427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TensorFlow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学习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42398" y="5930650"/>
            <a:ext cx="5199134" cy="32067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p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了解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TensorFlow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框架的基础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API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及各自功能特性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1873463"/>
            <a:ext cx="12190414" cy="2420758"/>
          </a:xfrm>
          <a:prstGeom prst="rect">
            <a:avLst/>
          </a:prstGeom>
          <a:solidFill>
            <a:srgbClr val="02918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02A36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6876" y="2599334"/>
            <a:ext cx="4672624" cy="923326"/>
          </a:xfrm>
          <a:prstGeom prst="rect">
            <a:avLst/>
          </a:prstGeom>
        </p:spPr>
        <p:txBody>
          <a:bodyPr wrap="square" lIns="91437" tIns="45718" rIns="91437" bIns="45718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学习成果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5"/>
          <p:cNvSpPr/>
          <p:nvPr/>
        </p:nvSpPr>
        <p:spPr bwMode="auto">
          <a:xfrm rot="10800000">
            <a:off x="3260303" y="2302446"/>
            <a:ext cx="1640032" cy="145355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02918B"/>
          </a:solidFill>
          <a:ln w="15875">
            <a:noFill/>
          </a:ln>
          <a:effectLst>
            <a:innerShdw blurRad="63500" dist="25400" dir="27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17" name="原创设计师QQ5858324           _7"/>
          <p:cNvGrpSpPr/>
          <p:nvPr/>
        </p:nvGrpSpPr>
        <p:grpSpPr>
          <a:xfrm rot="5400000">
            <a:off x="3497954" y="2346741"/>
            <a:ext cx="1164734" cy="1314166"/>
            <a:chOff x="4468733" y="2771468"/>
            <a:chExt cx="1487127" cy="1677919"/>
          </a:xfrm>
        </p:grpSpPr>
        <p:sp>
          <p:nvSpPr>
            <p:cNvPr id="18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5"/>
            <p:cNvSpPr/>
            <p:nvPr/>
          </p:nvSpPr>
          <p:spPr bwMode="auto">
            <a:xfrm rot="5400000">
              <a:off x="4600909" y="3068559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2918B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20" name="原创设计师QQ5858324           _6"/>
          <p:cNvSpPr/>
          <p:nvPr>
            <p:custDataLst>
              <p:tags r:id="rId3"/>
            </p:custDataLst>
          </p:nvPr>
        </p:nvSpPr>
        <p:spPr>
          <a:xfrm>
            <a:off x="3221745" y="3444718"/>
            <a:ext cx="181566" cy="181566"/>
          </a:xfrm>
          <a:prstGeom prst="ellipse">
            <a:avLst/>
          </a:prstGeom>
          <a:solidFill>
            <a:srgbClr val="015672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原创设计师QQ5858324           _7"/>
          <p:cNvSpPr/>
          <p:nvPr>
            <p:custDataLst>
              <p:tags r:id="rId4"/>
            </p:custDataLst>
          </p:nvPr>
        </p:nvSpPr>
        <p:spPr>
          <a:xfrm>
            <a:off x="4737404" y="3477732"/>
            <a:ext cx="181566" cy="181566"/>
          </a:xfrm>
          <a:prstGeom prst="ellipse">
            <a:avLst/>
          </a:prstGeom>
          <a:solidFill>
            <a:srgbClr val="E44B42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原创设计师QQ5858324         _8"/>
          <p:cNvSpPr/>
          <p:nvPr>
            <p:custDataLst>
              <p:tags r:id="rId5"/>
            </p:custDataLst>
          </p:nvPr>
        </p:nvSpPr>
        <p:spPr>
          <a:xfrm>
            <a:off x="3089766" y="2316164"/>
            <a:ext cx="263958" cy="263958"/>
          </a:xfrm>
          <a:prstGeom prst="ellipse">
            <a:avLst/>
          </a:prstGeom>
          <a:solidFill>
            <a:srgbClr val="F47349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TextBox 42"/>
          <p:cNvSpPr txBox="1"/>
          <p:nvPr/>
        </p:nvSpPr>
        <p:spPr>
          <a:xfrm>
            <a:off x="3772347" y="2558547"/>
            <a:ext cx="637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10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11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12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13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14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15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16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17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18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19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2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20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21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22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23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24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25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26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27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28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29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3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30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31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4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5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6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7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8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ags/tag9.xml><?xml version="1.0" encoding="utf-8"?>
<p:tagLst xmlns:p="http://schemas.openxmlformats.org/presentationml/2006/main">
  <p:tag name="MH" val="20151223201907"/>
  <p:tag name="MH_LIBRARY" val="GRAPHIC"/>
  <p:tag name="MH_ORDER" val="Diamond 15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2138</Words>
  <Application>WPS 演示</Application>
  <PresentationFormat>宽屏</PresentationFormat>
  <Paragraphs>306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Agency FB Bold</vt:lpstr>
      <vt:lpstr>微软雅黑</vt:lpstr>
      <vt:lpstr>仿宋_GB2312</vt:lpstr>
      <vt:lpstr>华文细黑</vt:lpstr>
      <vt:lpstr>Adobe Gothic Std B</vt:lpstr>
      <vt:lpstr>MS Mincho</vt:lpstr>
      <vt:lpstr>方正正中黑简体</vt:lpstr>
      <vt:lpstr>方正黑体简体</vt:lpstr>
      <vt:lpstr>黑体</vt:lpstr>
      <vt:lpstr>方正大黑_GBK</vt:lpstr>
      <vt:lpstr>华文黑体</vt:lpstr>
      <vt:lpstr>等线</vt:lpstr>
      <vt:lpstr>Vijaya</vt:lpstr>
      <vt:lpstr>Arial Unicode MS</vt:lpstr>
      <vt:lpstr>等线 Light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通用商务</dc:title>
  <dc:creator>第一PPT</dc:creator>
  <cp:keywords>www.1ppt.com</cp:keywords>
  <cp:lastModifiedBy>Administrator</cp:lastModifiedBy>
  <cp:revision>731</cp:revision>
  <dcterms:created xsi:type="dcterms:W3CDTF">2015-12-01T09:06:00Z</dcterms:created>
  <dcterms:modified xsi:type="dcterms:W3CDTF">2019-09-29T06:17:12Z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