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A7"/>
    <a:srgbClr val="AAE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276" y="40"/>
      </p:cViewPr>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96EA6-05C9-451D-AFFE-E61A7ABB7FAC}" type="datetimeFigureOut">
              <a:rPr lang="pl-PL" smtClean="0"/>
              <a:t>18.03.2024</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CCF8A-CE48-48F8-A98F-AC34C5662C9A}" type="slidenum">
              <a:rPr lang="pl-PL" smtClean="0"/>
              <a:t>‹#›</a:t>
            </a:fld>
            <a:endParaRPr lang="pl-PL"/>
          </a:p>
        </p:txBody>
      </p:sp>
    </p:spTree>
    <p:extLst>
      <p:ext uri="{BB962C8B-B14F-4D97-AF65-F5344CB8AC3E}">
        <p14:creationId xmlns:p14="http://schemas.microsoft.com/office/powerpoint/2010/main" val="260727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B2055A-1BF6-4EC4-B9C0-667D5D960F0E}" type="datetimeFigureOut">
              <a:rPr lang="pl-PL" smtClean="0"/>
              <a:t>18.03.2024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9FA30A0-199B-448D-B203-5588A761FC39}" type="slidenum">
              <a:rPr lang="pl-PL" smtClean="0"/>
              <a:t>‹#›</a:t>
            </a:fld>
            <a:endParaRPr lang="pl-PL"/>
          </a:p>
        </p:txBody>
      </p:sp>
      <p:sp>
        <p:nvSpPr>
          <p:cNvPr id="9" name="Google Shape;50;p8"/>
          <p:cNvSpPr/>
          <p:nvPr userDrawn="1"/>
        </p:nvSpPr>
        <p:spPr>
          <a:xfrm>
            <a:off x="0" y="6229350"/>
            <a:ext cx="6260346" cy="628650"/>
          </a:xfrm>
          <a:prstGeom prst="roundRect">
            <a:avLst>
              <a:gd name="adj" fmla="val 0"/>
            </a:avLst>
          </a:prstGeom>
          <a:solidFill>
            <a:srgbClr val="0057A7"/>
          </a:solidFill>
          <a:ln w="12700" cap="flat" cmpd="sng">
            <a:solidFill>
              <a:schemeClr val="accent1"/>
            </a:solid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0" name="Google Shape;52;p8"/>
          <p:cNvSpPr/>
          <p:nvPr userDrawn="1"/>
        </p:nvSpPr>
        <p:spPr>
          <a:xfrm>
            <a:off x="8362951" y="4027487"/>
            <a:ext cx="3416300" cy="2830513"/>
          </a:xfrm>
          <a:custGeom>
            <a:avLst/>
            <a:gdLst/>
            <a:ahLst/>
            <a:cxnLst/>
            <a:rect l="l" t="t" r="r" b="b"/>
            <a:pathLst>
              <a:path w="2152" h="1783" extrusionOk="0">
                <a:moveTo>
                  <a:pt x="112" y="0"/>
                </a:moveTo>
                <a:lnTo>
                  <a:pt x="0" y="97"/>
                </a:lnTo>
                <a:lnTo>
                  <a:pt x="1938" y="1783"/>
                </a:lnTo>
                <a:lnTo>
                  <a:pt x="2152" y="1783"/>
                </a:lnTo>
                <a:lnTo>
                  <a:pt x="112" y="0"/>
                </a:ln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1" name="Google Shape;53;p8"/>
          <p:cNvSpPr/>
          <p:nvPr userDrawn="1"/>
        </p:nvSpPr>
        <p:spPr>
          <a:xfrm>
            <a:off x="5264151" y="4508500"/>
            <a:ext cx="5468938" cy="2349500"/>
          </a:xfrm>
          <a:custGeom>
            <a:avLst/>
            <a:gdLst/>
            <a:ahLst/>
            <a:cxnLst/>
            <a:rect l="l" t="t" r="r" b="b"/>
            <a:pathLst>
              <a:path w="3445" h="1480" extrusionOk="0">
                <a:moveTo>
                  <a:pt x="1721" y="0"/>
                </a:moveTo>
                <a:lnTo>
                  <a:pt x="0" y="1480"/>
                </a:lnTo>
                <a:lnTo>
                  <a:pt x="3445" y="1480"/>
                </a:lnTo>
                <a:lnTo>
                  <a:pt x="1721" y="0"/>
                </a:lnTo>
                <a:close/>
              </a:path>
            </a:pathLst>
          </a:custGeom>
          <a:solidFill>
            <a:srgbClr val="0057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2" name="Google Shape;54;p8"/>
          <p:cNvSpPr/>
          <p:nvPr userDrawn="1"/>
        </p:nvSpPr>
        <p:spPr>
          <a:xfrm>
            <a:off x="8731250" y="887412"/>
            <a:ext cx="3460750" cy="5932488"/>
          </a:xfrm>
          <a:custGeom>
            <a:avLst/>
            <a:gdLst/>
            <a:ahLst/>
            <a:cxnLst/>
            <a:rect l="l" t="t" r="r" b="b"/>
            <a:pathLst>
              <a:path w="2180" h="3737" extrusionOk="0">
                <a:moveTo>
                  <a:pt x="2180" y="0"/>
                </a:moveTo>
                <a:lnTo>
                  <a:pt x="0" y="1867"/>
                </a:lnTo>
                <a:lnTo>
                  <a:pt x="2180" y="3737"/>
                </a:lnTo>
                <a:lnTo>
                  <a:pt x="2180" y="0"/>
                </a:lnTo>
                <a:close/>
              </a:path>
            </a:pathLst>
          </a:custGeom>
          <a:solidFill>
            <a:srgbClr val="AAE0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24031"/>
          <a:stretch/>
        </p:blipFill>
        <p:spPr>
          <a:xfrm>
            <a:off x="-1478567" y="870857"/>
            <a:ext cx="7143750" cy="4073916"/>
          </a:xfrm>
          <a:prstGeom prst="rect">
            <a:avLst/>
          </a:prstGeom>
        </p:spPr>
      </p:pic>
      <p:sp>
        <p:nvSpPr>
          <p:cNvPr id="15" name="Title 14"/>
          <p:cNvSpPr>
            <a:spLocks noGrp="1"/>
          </p:cNvSpPr>
          <p:nvPr>
            <p:ph type="title" hasCustomPrompt="1"/>
          </p:nvPr>
        </p:nvSpPr>
        <p:spPr>
          <a:xfrm>
            <a:off x="4170174" y="1178718"/>
            <a:ext cx="6056086" cy="1325563"/>
          </a:xfrm>
        </p:spPr>
        <p:txBody>
          <a:bodyPr/>
          <a:lstStyle>
            <a:lvl1pPr>
              <a:defRPr b="1">
                <a:solidFill>
                  <a:srgbClr val="0057A7"/>
                </a:solidFill>
                <a:latin typeface="+mn-lt"/>
              </a:defRPr>
            </a:lvl1pPr>
          </a:lstStyle>
          <a:p>
            <a:r>
              <a:rPr lang="en-US"/>
              <a:t>CLICK TO EDIT MASTER TITLE STYLE</a:t>
            </a:r>
            <a:endParaRPr lang="pl-PL"/>
          </a:p>
        </p:txBody>
      </p:sp>
      <p:sp>
        <p:nvSpPr>
          <p:cNvPr id="18" name="Rectangle 17"/>
          <p:cNvSpPr/>
          <p:nvPr userDrawn="1"/>
        </p:nvSpPr>
        <p:spPr>
          <a:xfrm>
            <a:off x="628649" y="6308079"/>
            <a:ext cx="2925801" cy="461665"/>
          </a:xfrm>
          <a:prstGeom prst="rect">
            <a:avLst/>
          </a:prstGeom>
        </p:spPr>
        <p:txBody>
          <a:bodyPr wrap="none">
            <a:spAutoFit/>
          </a:bodyPr>
          <a:lstStyle/>
          <a:p>
            <a:pPr algn="l"/>
            <a:r>
              <a:rPr lang="pl-PL" sz="2400" b="0" i="0">
                <a:solidFill>
                  <a:schemeClr val="bg1"/>
                </a:solidFill>
                <a:effectLst/>
                <a:latin typeface="Open Sans"/>
              </a:rPr>
              <a:t>Columbia University</a:t>
            </a:r>
          </a:p>
        </p:txBody>
      </p:sp>
    </p:spTree>
    <p:extLst>
      <p:ext uri="{BB962C8B-B14F-4D97-AF65-F5344CB8AC3E}">
        <p14:creationId xmlns:p14="http://schemas.microsoft.com/office/powerpoint/2010/main" val="62353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B2055A-1BF6-4EC4-B9C0-667D5D960F0E}" type="datetimeFigureOut">
              <a:rPr lang="pl-PL" smtClean="0"/>
              <a:t>18.03.2024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77123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8CB2055A-1BF6-4EC4-B9C0-667D5D960F0E}" type="datetimeFigureOut">
              <a:rPr lang="pl-PL" smtClean="0"/>
              <a:t>18.03.2024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30800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10"/>
          </p:nvPr>
        </p:nvSpPr>
        <p:spPr/>
        <p:txBody>
          <a:bodyPr/>
          <a:lstStyle/>
          <a:p>
            <a:fld id="{8CB2055A-1BF6-4EC4-B9C0-667D5D960F0E}" type="datetimeFigureOut">
              <a:rPr lang="pl-PL" smtClean="0"/>
              <a:t>18.03.2024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35371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2" name="Right Triangle 21"/>
          <p:cNvSpPr/>
          <p:nvPr userDrawn="1"/>
        </p:nvSpPr>
        <p:spPr>
          <a:xfrm rot="16200000">
            <a:off x="8511947" y="3041422"/>
            <a:ext cx="4283075" cy="3077029"/>
          </a:xfrm>
          <a:prstGeom prst="rtTriangle">
            <a:avLst/>
          </a:prstGeom>
          <a:solidFill>
            <a:srgbClr val="005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Google Shape;54;p8"/>
          <p:cNvSpPr/>
          <p:nvPr userDrawn="1"/>
        </p:nvSpPr>
        <p:spPr>
          <a:xfrm flipV="1">
            <a:off x="10991850" y="-1"/>
            <a:ext cx="1200150" cy="4553107"/>
          </a:xfrm>
          <a:custGeom>
            <a:avLst/>
            <a:gdLst/>
            <a:ahLst/>
            <a:cxnLst/>
            <a:rect l="l" t="t" r="r" b="b"/>
            <a:pathLst>
              <a:path w="2180" h="3737" extrusionOk="0">
                <a:moveTo>
                  <a:pt x="2180" y="0"/>
                </a:moveTo>
                <a:lnTo>
                  <a:pt x="0" y="1867"/>
                </a:lnTo>
                <a:lnTo>
                  <a:pt x="2180" y="3737"/>
                </a:lnTo>
                <a:lnTo>
                  <a:pt x="2180" y="0"/>
                </a:lnTo>
                <a:close/>
              </a:path>
            </a:pathLst>
          </a:custGeom>
          <a:solidFill>
            <a:srgbClr val="AAE0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 name="Content Placeholder 2"/>
          <p:cNvSpPr>
            <a:spLocks noGrp="1"/>
          </p:cNvSpPr>
          <p:nvPr>
            <p:ph idx="1"/>
          </p:nvPr>
        </p:nvSpPr>
        <p:spPr>
          <a:xfrm>
            <a:off x="657225" y="153419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pl-P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B2055A-1BF6-4EC4-B9C0-667D5D960F0E}" type="datetimeFigureOut">
              <a:rPr lang="pl-PL" smtClean="0"/>
              <a:pPr/>
              <a:t>18.03.2024</a:t>
            </a:fld>
            <a:endParaRPr lang="pl-PL"/>
          </a:p>
        </p:txBody>
      </p:sp>
      <p:sp>
        <p:nvSpPr>
          <p:cNvPr id="8"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A30A0-199B-448D-B203-5588A761FC39}" type="slidenum">
              <a:rPr lang="pl-PL" smtClean="0"/>
              <a:pPr/>
              <a:t>‹#›</a:t>
            </a:fld>
            <a:endParaRPr lang="pl-PL"/>
          </a:p>
        </p:txBody>
      </p:sp>
      <p:sp>
        <p:nvSpPr>
          <p:cNvPr id="9" name="Google Shape;50;p8"/>
          <p:cNvSpPr/>
          <p:nvPr userDrawn="1"/>
        </p:nvSpPr>
        <p:spPr>
          <a:xfrm>
            <a:off x="0" y="6229350"/>
            <a:ext cx="12192000" cy="628650"/>
          </a:xfrm>
          <a:prstGeom prst="roundRect">
            <a:avLst>
              <a:gd name="adj" fmla="val 0"/>
            </a:avLst>
          </a:prstGeom>
          <a:solidFill>
            <a:srgbClr val="0057A7"/>
          </a:solidFill>
          <a:ln w="12700" cap="flat" cmpd="sng">
            <a:no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1898" y="4629223"/>
            <a:ext cx="2143125" cy="2143125"/>
          </a:xfrm>
          <a:prstGeom prst="rect">
            <a:avLst/>
          </a:prstGeom>
        </p:spPr>
      </p:pic>
      <p:sp>
        <p:nvSpPr>
          <p:cNvPr id="19" name="Title 18"/>
          <p:cNvSpPr>
            <a:spLocks noGrp="1"/>
          </p:cNvSpPr>
          <p:nvPr>
            <p:ph type="title"/>
          </p:nvPr>
        </p:nvSpPr>
        <p:spPr/>
        <p:txBody>
          <a:bodyPr>
            <a:normAutofit/>
          </a:bodyPr>
          <a:lstStyle>
            <a:lvl1pPr>
              <a:defRPr sz="4800" b="1">
                <a:solidFill>
                  <a:srgbClr val="0057A7"/>
                </a:solidFill>
                <a:effectLst>
                  <a:outerShdw blurRad="38100" dist="38100" dir="2700000" algn="tl">
                    <a:srgbClr val="000000">
                      <a:alpha val="43137"/>
                    </a:srgbClr>
                  </a:outerShdw>
                </a:effectLst>
              </a:defRPr>
            </a:lvl1pPr>
          </a:lstStyle>
          <a:p>
            <a:r>
              <a:rPr lang="en-US"/>
              <a:t>Click to edit Master title style</a:t>
            </a:r>
            <a:endParaRPr lang="pl-PL"/>
          </a:p>
        </p:txBody>
      </p:sp>
      <p:sp>
        <p:nvSpPr>
          <p:cNvPr id="23" name="Rectangle 22"/>
          <p:cNvSpPr/>
          <p:nvPr userDrawn="1"/>
        </p:nvSpPr>
        <p:spPr>
          <a:xfrm>
            <a:off x="9190583" y="6312842"/>
            <a:ext cx="2925801" cy="461665"/>
          </a:xfrm>
          <a:prstGeom prst="rect">
            <a:avLst/>
          </a:prstGeom>
        </p:spPr>
        <p:txBody>
          <a:bodyPr wrap="none">
            <a:spAutoFit/>
          </a:bodyPr>
          <a:lstStyle/>
          <a:p>
            <a:pPr algn="l"/>
            <a:r>
              <a:rPr lang="pl-PL" sz="2400" b="0" i="0">
                <a:solidFill>
                  <a:schemeClr val="bg1"/>
                </a:solidFill>
                <a:effectLst/>
                <a:latin typeface="Open Sans"/>
              </a:rPr>
              <a:t>Columbia University</a:t>
            </a:r>
          </a:p>
        </p:txBody>
      </p:sp>
    </p:spTree>
    <p:extLst>
      <p:ext uri="{BB962C8B-B14F-4D97-AF65-F5344CB8AC3E}">
        <p14:creationId xmlns:p14="http://schemas.microsoft.com/office/powerpoint/2010/main" val="213009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4383"/>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pl-P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B2055A-1BF6-4EC4-B9C0-667D5D960F0E}" type="datetimeFigureOut">
              <a:rPr lang="pl-PL" smtClean="0"/>
              <a:pPr/>
              <a:t>18.03.2024</a:t>
            </a:fld>
            <a:endParaRPr lang="pl-PL"/>
          </a:p>
        </p:txBody>
      </p:sp>
      <p:sp>
        <p:nvSpPr>
          <p:cNvPr id="8"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A30A0-199B-448D-B203-5588A761FC39}" type="slidenum">
              <a:rPr lang="pl-PL" smtClean="0"/>
              <a:pPr/>
              <a:t>‹#›</a:t>
            </a:fld>
            <a:endParaRPr lang="pl-PL"/>
          </a:p>
        </p:txBody>
      </p:sp>
      <p:sp>
        <p:nvSpPr>
          <p:cNvPr id="9" name="Google Shape;50;p8"/>
          <p:cNvSpPr/>
          <p:nvPr userDrawn="1"/>
        </p:nvSpPr>
        <p:spPr>
          <a:xfrm>
            <a:off x="0" y="6229350"/>
            <a:ext cx="12192000" cy="628650"/>
          </a:xfrm>
          <a:prstGeom prst="roundRect">
            <a:avLst>
              <a:gd name="adj" fmla="val 0"/>
            </a:avLst>
          </a:prstGeom>
          <a:solidFill>
            <a:srgbClr val="0057A7"/>
          </a:solidFill>
          <a:ln w="12700" cap="flat" cmpd="sng">
            <a:solidFill>
              <a:schemeClr val="accent1"/>
            </a:solid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5" name="Rectangle 14"/>
          <p:cNvSpPr/>
          <p:nvPr userDrawn="1"/>
        </p:nvSpPr>
        <p:spPr>
          <a:xfrm>
            <a:off x="1542992" y="6356350"/>
            <a:ext cx="2925801" cy="461665"/>
          </a:xfrm>
          <a:prstGeom prst="rect">
            <a:avLst/>
          </a:prstGeom>
        </p:spPr>
        <p:txBody>
          <a:bodyPr wrap="none">
            <a:spAutoFit/>
          </a:bodyPr>
          <a:lstStyle/>
          <a:p>
            <a:pPr algn="l"/>
            <a:r>
              <a:rPr lang="pl-PL" sz="2400" b="0" i="0">
                <a:solidFill>
                  <a:schemeClr val="bg1"/>
                </a:solidFill>
                <a:effectLst/>
                <a:latin typeface="Open Sans"/>
              </a:rPr>
              <a:t>Columbia University</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186489"/>
            <a:ext cx="748490" cy="748490"/>
          </a:xfrm>
          <a:prstGeom prst="rect">
            <a:avLst/>
          </a:prstGeom>
        </p:spPr>
      </p:pic>
      <p:sp>
        <p:nvSpPr>
          <p:cNvPr id="19" name="Title 18"/>
          <p:cNvSpPr>
            <a:spLocks noGrp="1"/>
          </p:cNvSpPr>
          <p:nvPr>
            <p:ph type="title"/>
          </p:nvPr>
        </p:nvSpPr>
        <p:spPr/>
        <p:txBody>
          <a:bodyPr>
            <a:normAutofit/>
          </a:bodyPr>
          <a:lstStyle>
            <a:lvl1pPr>
              <a:defRPr sz="4800" b="1">
                <a:solidFill>
                  <a:srgbClr val="0057A7"/>
                </a:solidFill>
                <a:effectLst>
                  <a:outerShdw blurRad="38100" dist="38100" dir="2700000" algn="tl">
                    <a:srgbClr val="000000">
                      <a:alpha val="43137"/>
                    </a:srgbClr>
                  </a:outerShdw>
                </a:effectLst>
              </a:defRPr>
            </a:lvl1pPr>
          </a:lstStyle>
          <a:p>
            <a:r>
              <a:rPr lang="en-US"/>
              <a:t>Click to edit Master title style</a:t>
            </a:r>
            <a:endParaRPr lang="pl-PL"/>
          </a:p>
        </p:txBody>
      </p:sp>
    </p:spTree>
    <p:extLst>
      <p:ext uri="{BB962C8B-B14F-4D97-AF65-F5344CB8AC3E}">
        <p14:creationId xmlns:p14="http://schemas.microsoft.com/office/powerpoint/2010/main" val="367462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30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p:cNvSpPr>
            <a:spLocks noGrp="1"/>
          </p:cNvSpPr>
          <p:nvPr>
            <p:ph type="dt" sz="half" idx="10"/>
          </p:nvPr>
        </p:nvSpPr>
        <p:spPr/>
        <p:txBody>
          <a:bodyPr/>
          <a:lstStyle/>
          <a:p>
            <a:fld id="{8CB2055A-1BF6-4EC4-B9C0-667D5D960F0E}" type="datetimeFigureOut">
              <a:rPr lang="pl-PL" smtClean="0"/>
              <a:t>18.03.2024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2211373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p:cNvSpPr>
            <a:spLocks noGrp="1"/>
          </p:cNvSpPr>
          <p:nvPr>
            <p:ph type="dt" sz="half" idx="10"/>
          </p:nvPr>
        </p:nvSpPr>
        <p:spPr/>
        <p:txBody>
          <a:bodyPr/>
          <a:lstStyle/>
          <a:p>
            <a:fld id="{8CB2055A-1BF6-4EC4-B9C0-667D5D960F0E}" type="datetimeFigureOut">
              <a:rPr lang="pl-PL" smtClean="0"/>
              <a:t>18.03.2024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21015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3" name="Date Placeholder 2"/>
          <p:cNvSpPr>
            <a:spLocks noGrp="1"/>
          </p:cNvSpPr>
          <p:nvPr>
            <p:ph type="dt" sz="half" idx="10"/>
          </p:nvPr>
        </p:nvSpPr>
        <p:spPr/>
        <p:txBody>
          <a:bodyPr/>
          <a:lstStyle/>
          <a:p>
            <a:fld id="{8CB2055A-1BF6-4EC4-B9C0-667D5D960F0E}" type="datetimeFigureOut">
              <a:rPr lang="pl-PL" smtClean="0"/>
              <a:t>18.03.2024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309552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48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B2055A-1BF6-4EC4-B9C0-667D5D960F0E}" type="datetimeFigureOut">
              <a:rPr lang="pl-PL" smtClean="0"/>
              <a:t>18.03.2024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136508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2055A-1BF6-4EC4-B9C0-667D5D960F0E}" type="datetimeFigureOut">
              <a:rPr lang="pl-PL" smtClean="0"/>
              <a:t>18.03.2024</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A30A0-199B-448D-B203-5588A761FC39}" type="slidenum">
              <a:rPr lang="pl-PL" smtClean="0"/>
              <a:t>‹#›</a:t>
            </a:fld>
            <a:endParaRPr lang="pl-PL"/>
          </a:p>
        </p:txBody>
      </p:sp>
    </p:spTree>
    <p:extLst>
      <p:ext uri="{BB962C8B-B14F-4D97-AF65-F5344CB8AC3E}">
        <p14:creationId xmlns:p14="http://schemas.microsoft.com/office/powerpoint/2010/main" val="83515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3.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5.png"/><Relationship Id="rId5" Type="http://schemas.openxmlformats.org/officeDocument/2006/relationships/tags" Target="../tags/tag11.xml"/><Relationship Id="rId10" Type="http://schemas.openxmlformats.org/officeDocument/2006/relationships/image" Target="../media/image9.png"/><Relationship Id="rId4" Type="http://schemas.openxmlformats.org/officeDocument/2006/relationships/tags" Target="../tags/tag10.xml"/><Relationship Id="rId9"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1028" y="376499"/>
            <a:ext cx="8092803" cy="1335314"/>
          </a:xfrm>
        </p:spPr>
        <p:txBody>
          <a:bodyPr>
            <a:noAutofit/>
          </a:bodyPr>
          <a:lstStyle/>
          <a:p>
            <a:pPr lvl="0" algn="ctr"/>
            <a:r>
              <a:rPr lang="en-US" sz="5400" noProof="0" dirty="0">
                <a:effectLst>
                  <a:outerShdw blurRad="38100" dist="38100" dir="2700000" algn="tl">
                    <a:srgbClr val="000000">
                      <a:alpha val="43137"/>
                    </a:srgbClr>
                  </a:outerShdw>
                </a:effectLst>
                <a:sym typeface="Century Gothic"/>
              </a:rPr>
              <a:t>Weakly supervised learning</a:t>
            </a:r>
            <a:br>
              <a:rPr lang="en-US" sz="5400" noProof="0" dirty="0">
                <a:effectLst>
                  <a:outerShdw blurRad="38100" dist="38100" dir="2700000" algn="tl">
                    <a:srgbClr val="000000">
                      <a:alpha val="43137"/>
                    </a:srgbClr>
                  </a:outerShdw>
                </a:effectLst>
                <a:sym typeface="Century Gothic"/>
              </a:rPr>
            </a:br>
            <a:r>
              <a:rPr lang="en-US" sz="2800" noProof="0" dirty="0">
                <a:effectLst>
                  <a:outerShdw blurRad="38100" dist="38100" dir="2700000" algn="tl">
                    <a:srgbClr val="000000">
                      <a:alpha val="43137"/>
                    </a:srgbClr>
                  </a:outerShdw>
                </a:effectLst>
                <a:sym typeface="Century Gothic"/>
              </a:rPr>
              <a:t>label noise and correction</a:t>
            </a:r>
            <a:endParaRPr lang="pl-PL" sz="2800" dirty="0"/>
          </a:p>
        </p:txBody>
      </p:sp>
      <p:sp>
        <p:nvSpPr>
          <p:cNvPr id="5" name="TextBox 4"/>
          <p:cNvSpPr txBox="1"/>
          <p:nvPr/>
        </p:nvSpPr>
        <p:spPr>
          <a:xfrm flipH="1">
            <a:off x="5486688" y="1711813"/>
            <a:ext cx="4221481" cy="2677656"/>
          </a:xfrm>
          <a:prstGeom prst="rect">
            <a:avLst/>
          </a:prstGeom>
          <a:noFill/>
        </p:spPr>
        <p:txBody>
          <a:bodyPr wrap="square" rtlCol="0">
            <a:spAutoFit/>
          </a:bodyPr>
          <a:lstStyle/>
          <a:p>
            <a:pPr algn="ctr"/>
            <a:r>
              <a:rPr lang="en-US" altLang="zh-CN" sz="2800" b="0" i="0" dirty="0">
                <a:effectLst/>
                <a:latin typeface="Arial" panose="020B0604020202020204" pitchFamily="34" charset="0"/>
                <a:cs typeface="Arial" panose="020B0604020202020204" pitchFamily="34" charset="0"/>
              </a:rPr>
              <a:t>Xia, Tianyi (Presenter)</a:t>
            </a:r>
          </a:p>
          <a:p>
            <a:pPr algn="ctr"/>
            <a:r>
              <a:rPr lang="en-US" altLang="zh-CN" sz="2800" b="0" i="0" dirty="0">
                <a:effectLst/>
                <a:latin typeface="Arial" panose="020B0604020202020204" pitchFamily="34" charset="0"/>
                <a:cs typeface="Arial" panose="020B0604020202020204" pitchFamily="34" charset="0"/>
              </a:rPr>
              <a:t>An, Qu Fei</a:t>
            </a:r>
          </a:p>
          <a:p>
            <a:pPr algn="ctr"/>
            <a:r>
              <a:rPr lang="en-US" altLang="zh-CN" sz="2800" b="0" i="0" dirty="0">
                <a:effectLst/>
                <a:latin typeface="Arial" panose="020B0604020202020204" pitchFamily="34" charset="0"/>
                <a:cs typeface="Arial" panose="020B0604020202020204" pitchFamily="34" charset="0"/>
              </a:rPr>
              <a:t>Guo, </a:t>
            </a:r>
            <a:r>
              <a:rPr lang="en-US" altLang="zh-CN" sz="2800" b="0" i="0" dirty="0" err="1">
                <a:effectLst/>
                <a:latin typeface="Arial" panose="020B0604020202020204" pitchFamily="34" charset="0"/>
                <a:cs typeface="Arial" panose="020B0604020202020204" pitchFamily="34" charset="0"/>
              </a:rPr>
              <a:t>Yicheng</a:t>
            </a:r>
            <a:endParaRPr lang="en-US" altLang="zh-CN" sz="2800" b="0" i="0" dirty="0">
              <a:effectLst/>
              <a:latin typeface="Arial" panose="020B0604020202020204" pitchFamily="34" charset="0"/>
              <a:cs typeface="Arial" panose="020B0604020202020204" pitchFamily="34" charset="0"/>
            </a:endParaRPr>
          </a:p>
          <a:p>
            <a:pPr algn="ctr"/>
            <a:r>
              <a:rPr lang="en-US" altLang="zh-CN" sz="2800" b="0" i="0" dirty="0">
                <a:effectLst/>
                <a:latin typeface="Arial" panose="020B0604020202020204" pitchFamily="34" charset="0"/>
                <a:cs typeface="Arial" panose="020B0604020202020204" pitchFamily="34" charset="0"/>
              </a:rPr>
              <a:t>Lin, </a:t>
            </a:r>
            <a:r>
              <a:rPr lang="en-US" altLang="zh-CN" sz="2800" b="0" i="0" dirty="0" err="1">
                <a:effectLst/>
                <a:latin typeface="Arial" panose="020B0604020202020204" pitchFamily="34" charset="0"/>
                <a:cs typeface="Arial" panose="020B0604020202020204" pitchFamily="34" charset="0"/>
              </a:rPr>
              <a:t>Hongxu</a:t>
            </a:r>
            <a:endParaRPr lang="en-US" altLang="zh-CN" sz="2800" b="0" i="0" dirty="0">
              <a:effectLst/>
              <a:latin typeface="Arial" panose="020B0604020202020204" pitchFamily="34" charset="0"/>
              <a:cs typeface="Arial" panose="020B0604020202020204" pitchFamily="34" charset="0"/>
            </a:endParaRPr>
          </a:p>
          <a:p>
            <a:pPr algn="ctr"/>
            <a:r>
              <a:rPr lang="en-US" altLang="zh-CN" sz="2800" b="0" i="0" dirty="0">
                <a:effectLst/>
                <a:latin typeface="Arial" panose="020B0604020202020204" pitchFamily="34" charset="0"/>
                <a:cs typeface="Arial" panose="020B0604020202020204" pitchFamily="34" charset="0"/>
              </a:rPr>
              <a:t>Auld-Griffith, Nicolette</a:t>
            </a:r>
          </a:p>
          <a:p>
            <a:pPr algn="ctr"/>
            <a:endParaRPr lang="pl-PL" sz="2800" dirty="0"/>
          </a:p>
        </p:txBody>
      </p:sp>
    </p:spTree>
    <p:extLst>
      <p:ext uri="{BB962C8B-B14F-4D97-AF65-F5344CB8AC3E}">
        <p14:creationId xmlns:p14="http://schemas.microsoft.com/office/powerpoint/2010/main" val="3544771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Conclusion</a:t>
            </a:r>
          </a:p>
        </p:txBody>
      </p:sp>
      <p:pic>
        <p:nvPicPr>
          <p:cNvPr id="8" name="图片 7">
            <a:extLst>
              <a:ext uri="{FF2B5EF4-FFF2-40B4-BE49-F238E27FC236}">
                <a16:creationId xmlns:a16="http://schemas.microsoft.com/office/drawing/2014/main" id="{5F3CF790-3401-45C5-E053-0C8762AAAB9C}"/>
              </a:ext>
            </a:extLst>
          </p:cNvPr>
          <p:cNvPicPr>
            <a:picLocks noChangeAspect="1"/>
          </p:cNvPicPr>
          <p:nvPr>
            <p:custDataLst>
              <p:tags r:id="rId1"/>
            </p:custDataLst>
          </p:nvPr>
        </p:nvPicPr>
        <p:blipFill>
          <a:blip r:embed="rId10"/>
          <a:stretch>
            <a:fillRect/>
          </a:stretch>
        </p:blipFill>
        <p:spPr>
          <a:xfrm>
            <a:off x="6132829" y="1458108"/>
            <a:ext cx="2346960" cy="1733973"/>
          </a:xfrm>
          <a:prstGeom prst="rect">
            <a:avLst/>
          </a:prstGeom>
          <a:ln w="19050">
            <a:noFill/>
          </a:ln>
        </p:spPr>
      </p:pic>
      <p:pic>
        <p:nvPicPr>
          <p:cNvPr id="9" name="图片 8">
            <a:extLst>
              <a:ext uri="{FF2B5EF4-FFF2-40B4-BE49-F238E27FC236}">
                <a16:creationId xmlns:a16="http://schemas.microsoft.com/office/drawing/2014/main" id="{C0D7CA5D-7FB5-9252-466A-D7F3C095DDCE}"/>
              </a:ext>
            </a:extLst>
          </p:cNvPr>
          <p:cNvPicPr>
            <a:picLocks noChangeAspect="1"/>
          </p:cNvPicPr>
          <p:nvPr>
            <p:custDataLst>
              <p:tags r:id="rId2"/>
            </p:custDataLst>
          </p:nvPr>
        </p:nvPicPr>
        <p:blipFill>
          <a:blip r:embed="rId11"/>
          <a:stretch>
            <a:fillRect/>
          </a:stretch>
        </p:blipFill>
        <p:spPr>
          <a:xfrm>
            <a:off x="9172787" y="1489434"/>
            <a:ext cx="2261447" cy="1702647"/>
          </a:xfrm>
          <a:prstGeom prst="rect">
            <a:avLst/>
          </a:prstGeom>
        </p:spPr>
      </p:pic>
      <p:pic>
        <p:nvPicPr>
          <p:cNvPr id="10" name="图片 9">
            <a:extLst>
              <a:ext uri="{FF2B5EF4-FFF2-40B4-BE49-F238E27FC236}">
                <a16:creationId xmlns:a16="http://schemas.microsoft.com/office/drawing/2014/main" id="{A75B4ED5-D74B-535C-6DA5-CA81C370C61E}"/>
              </a:ext>
            </a:extLst>
          </p:cNvPr>
          <p:cNvPicPr>
            <a:picLocks noChangeAspect="1"/>
          </p:cNvPicPr>
          <p:nvPr>
            <p:custDataLst>
              <p:tags r:id="rId3"/>
            </p:custDataLst>
          </p:nvPr>
        </p:nvPicPr>
        <p:blipFill>
          <a:blip r:embed="rId12"/>
          <a:stretch>
            <a:fillRect/>
          </a:stretch>
        </p:blipFill>
        <p:spPr>
          <a:xfrm>
            <a:off x="6241203" y="4016382"/>
            <a:ext cx="2130213" cy="1627293"/>
          </a:xfrm>
          <a:prstGeom prst="rect">
            <a:avLst/>
          </a:prstGeom>
        </p:spPr>
      </p:pic>
      <p:pic>
        <p:nvPicPr>
          <p:cNvPr id="11" name="图片 10">
            <a:extLst>
              <a:ext uri="{FF2B5EF4-FFF2-40B4-BE49-F238E27FC236}">
                <a16:creationId xmlns:a16="http://schemas.microsoft.com/office/drawing/2014/main" id="{2DD5FC9E-6DF0-3511-A8B7-EE48AB53DB03}"/>
              </a:ext>
            </a:extLst>
          </p:cNvPr>
          <p:cNvPicPr>
            <a:picLocks noChangeAspect="1"/>
          </p:cNvPicPr>
          <p:nvPr>
            <p:custDataLst>
              <p:tags r:id="rId4"/>
            </p:custDataLst>
          </p:nvPr>
        </p:nvPicPr>
        <p:blipFill>
          <a:blip r:embed="rId13"/>
          <a:stretch>
            <a:fillRect/>
          </a:stretch>
        </p:blipFill>
        <p:spPr>
          <a:xfrm>
            <a:off x="9197340" y="4008480"/>
            <a:ext cx="2212340" cy="1660313"/>
          </a:xfrm>
          <a:prstGeom prst="rect">
            <a:avLst/>
          </a:prstGeom>
        </p:spPr>
      </p:pic>
      <p:sp>
        <p:nvSpPr>
          <p:cNvPr id="12" name="文本框 11">
            <a:extLst>
              <a:ext uri="{FF2B5EF4-FFF2-40B4-BE49-F238E27FC236}">
                <a16:creationId xmlns:a16="http://schemas.microsoft.com/office/drawing/2014/main" id="{3D97BF68-0D0E-9DAD-5FC5-73C273471546}"/>
              </a:ext>
            </a:extLst>
          </p:cNvPr>
          <p:cNvSpPr txBox="1"/>
          <p:nvPr>
            <p:custDataLst>
              <p:tags r:id="rId5"/>
            </p:custDataLst>
          </p:nvPr>
        </p:nvSpPr>
        <p:spPr>
          <a:xfrm>
            <a:off x="6200139" y="3288577"/>
            <a:ext cx="2286000" cy="337185"/>
          </a:xfrm>
          <a:prstGeom prst="rect">
            <a:avLst/>
          </a:prstGeom>
          <a:noFill/>
        </p:spPr>
        <p:txBody>
          <a:bodyPr wrap="square" rtlCol="0">
            <a:spAutoFit/>
          </a:bodyPr>
          <a:lstStyle/>
          <a:p>
            <a:pPr algn="ctr"/>
            <a:r>
              <a:rPr lang="zh-CN" altLang="en-US" sz="1600" dirty="0"/>
              <a:t>Global Average Pooling</a:t>
            </a:r>
          </a:p>
        </p:txBody>
      </p:sp>
      <p:sp>
        <p:nvSpPr>
          <p:cNvPr id="13" name="文本框 12">
            <a:extLst>
              <a:ext uri="{FF2B5EF4-FFF2-40B4-BE49-F238E27FC236}">
                <a16:creationId xmlns:a16="http://schemas.microsoft.com/office/drawing/2014/main" id="{ECDAB930-7526-1A48-591D-4D07093C2F4D}"/>
              </a:ext>
            </a:extLst>
          </p:cNvPr>
          <p:cNvSpPr txBox="1"/>
          <p:nvPr>
            <p:custDataLst>
              <p:tags r:id="rId6"/>
            </p:custDataLst>
          </p:nvPr>
        </p:nvSpPr>
        <p:spPr>
          <a:xfrm>
            <a:off x="9197340" y="3284626"/>
            <a:ext cx="2286000" cy="337185"/>
          </a:xfrm>
          <a:prstGeom prst="rect">
            <a:avLst/>
          </a:prstGeom>
          <a:noFill/>
        </p:spPr>
        <p:txBody>
          <a:bodyPr wrap="square" rtlCol="0">
            <a:spAutoFit/>
          </a:bodyPr>
          <a:lstStyle/>
          <a:p>
            <a:pPr algn="ctr"/>
            <a:r>
              <a:rPr lang="en-US" altLang="zh-CN" sz="1600" dirty="0"/>
              <a:t>R</a:t>
            </a:r>
            <a:r>
              <a:rPr lang="zh-CN" altLang="en-US" sz="1600" dirty="0"/>
              <a:t>obust </a:t>
            </a:r>
            <a:r>
              <a:rPr lang="en-US" altLang="zh-CN" sz="1600" dirty="0"/>
              <a:t>L</a:t>
            </a:r>
            <a:r>
              <a:rPr lang="zh-CN" altLang="en-US" sz="1600" dirty="0"/>
              <a:t>oss</a:t>
            </a:r>
          </a:p>
        </p:txBody>
      </p:sp>
      <p:sp>
        <p:nvSpPr>
          <p:cNvPr id="14" name="文本框 13">
            <a:extLst>
              <a:ext uri="{FF2B5EF4-FFF2-40B4-BE49-F238E27FC236}">
                <a16:creationId xmlns:a16="http://schemas.microsoft.com/office/drawing/2014/main" id="{7D92E8A4-9032-4952-D8DB-25B8D341120C}"/>
              </a:ext>
            </a:extLst>
          </p:cNvPr>
          <p:cNvSpPr txBox="1"/>
          <p:nvPr>
            <p:custDataLst>
              <p:tags r:id="rId7"/>
            </p:custDataLst>
          </p:nvPr>
        </p:nvSpPr>
        <p:spPr>
          <a:xfrm>
            <a:off x="6163309" y="5740171"/>
            <a:ext cx="2286000" cy="337185"/>
          </a:xfrm>
          <a:prstGeom prst="rect">
            <a:avLst/>
          </a:prstGeom>
          <a:noFill/>
        </p:spPr>
        <p:txBody>
          <a:bodyPr wrap="square" rtlCol="0">
            <a:spAutoFit/>
          </a:bodyPr>
          <a:lstStyle/>
          <a:p>
            <a:pPr algn="ctr"/>
            <a:r>
              <a:rPr lang="en-US" altLang="zh-CN" sz="1600" dirty="0"/>
              <a:t>N</a:t>
            </a:r>
            <a:r>
              <a:rPr lang="zh-CN" altLang="en-US" sz="1600" dirty="0"/>
              <a:t>oise </a:t>
            </a:r>
            <a:r>
              <a:rPr lang="en-US" altLang="zh-CN" sz="1600" dirty="0"/>
              <a:t>L</a:t>
            </a:r>
            <a:r>
              <a:rPr lang="zh-CN" altLang="en-US" sz="1600" dirty="0"/>
              <a:t>ayer</a:t>
            </a:r>
          </a:p>
        </p:txBody>
      </p:sp>
      <p:sp>
        <p:nvSpPr>
          <p:cNvPr id="15" name="文本框 14">
            <a:extLst>
              <a:ext uri="{FF2B5EF4-FFF2-40B4-BE49-F238E27FC236}">
                <a16:creationId xmlns:a16="http://schemas.microsoft.com/office/drawing/2014/main" id="{DF6CB66B-31AE-5223-3ACA-7F37170DAFEC}"/>
              </a:ext>
            </a:extLst>
          </p:cNvPr>
          <p:cNvSpPr txBox="1"/>
          <p:nvPr>
            <p:custDataLst>
              <p:tags r:id="rId8"/>
            </p:custDataLst>
          </p:nvPr>
        </p:nvSpPr>
        <p:spPr>
          <a:xfrm>
            <a:off x="9160510" y="5761338"/>
            <a:ext cx="2286000" cy="337185"/>
          </a:xfrm>
          <a:prstGeom prst="rect">
            <a:avLst/>
          </a:prstGeom>
          <a:noFill/>
        </p:spPr>
        <p:txBody>
          <a:bodyPr wrap="square" rtlCol="0">
            <a:spAutoFit/>
          </a:bodyPr>
          <a:lstStyle/>
          <a:p>
            <a:pPr algn="ctr"/>
            <a:r>
              <a:rPr lang="en-US" altLang="zh-CN" sz="1600" dirty="0"/>
              <a:t>Model I on noisy labels</a:t>
            </a:r>
            <a:endParaRPr lang="zh-CN" altLang="en-US" sz="1600" dirty="0"/>
          </a:p>
        </p:txBody>
      </p:sp>
      <p:graphicFrame>
        <p:nvGraphicFramePr>
          <p:cNvPr id="16" name="表格 16">
            <a:extLst>
              <a:ext uri="{FF2B5EF4-FFF2-40B4-BE49-F238E27FC236}">
                <a16:creationId xmlns:a16="http://schemas.microsoft.com/office/drawing/2014/main" id="{200AF2DC-78E6-8739-5261-202E32F5C0BB}"/>
              </a:ext>
            </a:extLst>
          </p:cNvPr>
          <p:cNvGraphicFramePr>
            <a:graphicFrameLocks noGrp="1"/>
          </p:cNvGraphicFramePr>
          <p:nvPr>
            <p:extLst>
              <p:ext uri="{D42A27DB-BD31-4B8C-83A1-F6EECF244321}">
                <p14:modId xmlns:p14="http://schemas.microsoft.com/office/powerpoint/2010/main" val="2142765240"/>
              </p:ext>
            </p:extLst>
          </p:nvPr>
        </p:nvGraphicFramePr>
        <p:xfrm>
          <a:off x="410634" y="2164294"/>
          <a:ext cx="5109632" cy="3220422"/>
        </p:xfrm>
        <a:graphic>
          <a:graphicData uri="http://schemas.openxmlformats.org/drawingml/2006/table">
            <a:tbl>
              <a:tblPr firstRow="1" bandRow="1">
                <a:tableStyleId>{5C22544A-7EE6-4342-B048-85BDC9FD1C3A}</a:tableStyleId>
              </a:tblPr>
              <a:tblGrid>
                <a:gridCol w="2554816">
                  <a:extLst>
                    <a:ext uri="{9D8B030D-6E8A-4147-A177-3AD203B41FA5}">
                      <a16:colId xmlns:a16="http://schemas.microsoft.com/office/drawing/2014/main" val="1873507738"/>
                    </a:ext>
                  </a:extLst>
                </a:gridCol>
                <a:gridCol w="2554816">
                  <a:extLst>
                    <a:ext uri="{9D8B030D-6E8A-4147-A177-3AD203B41FA5}">
                      <a16:colId xmlns:a16="http://schemas.microsoft.com/office/drawing/2014/main" val="3111378764"/>
                    </a:ext>
                  </a:extLst>
                </a:gridCol>
              </a:tblGrid>
              <a:tr h="536737">
                <a:tc>
                  <a:txBody>
                    <a:bodyPr/>
                    <a:lstStyle/>
                    <a:p>
                      <a:pPr algn="l"/>
                      <a:r>
                        <a:rPr lang="en-US" altLang="zh-CN" dirty="0"/>
                        <a:t>Method</a:t>
                      </a:r>
                      <a:endParaRPr lang="zh-CN" altLang="en-US" dirty="0"/>
                    </a:p>
                  </a:txBody>
                  <a:tcPr anchor="ctr"/>
                </a:tc>
                <a:tc>
                  <a:txBody>
                    <a:bodyPr/>
                    <a:lstStyle/>
                    <a:p>
                      <a:pPr algn="l"/>
                      <a:r>
                        <a:rPr lang="en-US" altLang="zh-CN" dirty="0"/>
                        <a:t>Accuracy</a:t>
                      </a:r>
                      <a:endParaRPr lang="zh-CN" altLang="en-US" dirty="0"/>
                    </a:p>
                  </a:txBody>
                  <a:tcPr anchor="ctr"/>
                </a:tc>
                <a:extLst>
                  <a:ext uri="{0D108BD9-81ED-4DB2-BD59-A6C34878D82A}">
                    <a16:rowId xmlns:a16="http://schemas.microsoft.com/office/drawing/2014/main" val="1003402051"/>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Model I on clean labels</a:t>
                      </a:r>
                      <a:endParaRPr lang="zh-CN" altLang="en-US" sz="1800" dirty="0"/>
                    </a:p>
                  </a:txBody>
                  <a:tcPr anchor="ctr"/>
                </a:tc>
                <a:tc>
                  <a:txBody>
                    <a:bodyPr/>
                    <a:lstStyle/>
                    <a:p>
                      <a:pPr algn="l"/>
                      <a:r>
                        <a:rPr lang="en-US" altLang="zh-CN" sz="1800" dirty="0">
                          <a:solidFill>
                            <a:schemeClr val="dk1"/>
                          </a:solidFill>
                        </a:rPr>
                        <a:t>0.48633</a:t>
                      </a:r>
                      <a:endParaRPr lang="zh-CN" altLang="en-US" dirty="0"/>
                    </a:p>
                  </a:txBody>
                  <a:tcPr anchor="ctr"/>
                </a:tc>
                <a:extLst>
                  <a:ext uri="{0D108BD9-81ED-4DB2-BD59-A6C34878D82A}">
                    <a16:rowId xmlns:a16="http://schemas.microsoft.com/office/drawing/2014/main" val="3763418013"/>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Model I on noisy labels</a:t>
                      </a:r>
                      <a:endParaRPr lang="zh-CN" altLang="en-US" sz="1800" dirty="0"/>
                    </a:p>
                  </a:txBody>
                  <a:tcPr anchor="ctr"/>
                </a:tc>
                <a:tc>
                  <a:txBody>
                    <a:bodyPr/>
                    <a:lstStyle/>
                    <a:p>
                      <a:pPr algn="l"/>
                      <a:r>
                        <a:rPr lang="en-US" altLang="zh-CN" sz="1800" dirty="0">
                          <a:solidFill>
                            <a:schemeClr val="dk1"/>
                          </a:solidFill>
                        </a:rPr>
                        <a:t>0.10159</a:t>
                      </a:r>
                      <a:endParaRPr lang="zh-CN" altLang="en-US" dirty="0"/>
                    </a:p>
                  </a:txBody>
                  <a:tcPr anchor="ctr"/>
                </a:tc>
                <a:extLst>
                  <a:ext uri="{0D108BD9-81ED-4DB2-BD59-A6C34878D82A}">
                    <a16:rowId xmlns:a16="http://schemas.microsoft.com/office/drawing/2014/main" val="2519920378"/>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a:t>GlobalAveragePooling</a:t>
                      </a:r>
                    </a:p>
                  </a:txBody>
                  <a:tcPr anchor="ctr"/>
                </a:tc>
                <a:tc>
                  <a:txBody>
                    <a:bodyPr/>
                    <a:lstStyle/>
                    <a:p>
                      <a:pPr algn="l"/>
                      <a:r>
                        <a:rPr lang="en-US" altLang="zh-CN" b="1" dirty="0"/>
                        <a:t>0.44670</a:t>
                      </a:r>
                      <a:endParaRPr lang="zh-CN" altLang="en-US" b="1" dirty="0"/>
                    </a:p>
                  </a:txBody>
                  <a:tcPr anchor="ctr"/>
                </a:tc>
                <a:extLst>
                  <a:ext uri="{0D108BD9-81ED-4DB2-BD59-A6C34878D82A}">
                    <a16:rowId xmlns:a16="http://schemas.microsoft.com/office/drawing/2014/main" val="1459723097"/>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R</a:t>
                      </a:r>
                      <a:r>
                        <a:rPr lang="zh-CN" altLang="en-US" sz="1800" dirty="0"/>
                        <a:t>obust </a:t>
                      </a:r>
                      <a:r>
                        <a:rPr lang="en-US" altLang="zh-CN" sz="1800" dirty="0"/>
                        <a:t>L</a:t>
                      </a:r>
                      <a:r>
                        <a:rPr lang="zh-CN" altLang="en-US" sz="1800" dirty="0"/>
                        <a:t>oss</a:t>
                      </a:r>
                    </a:p>
                  </a:txBody>
                  <a:tcPr anchor="ctr"/>
                </a:tc>
                <a:tc>
                  <a:txBody>
                    <a:bodyPr/>
                    <a:lstStyle/>
                    <a:p>
                      <a:pPr algn="l"/>
                      <a:r>
                        <a:rPr lang="en-US" altLang="zh-CN" sz="1800" dirty="0"/>
                        <a:t>0.30189</a:t>
                      </a:r>
                      <a:endParaRPr lang="zh-CN" altLang="en-US" dirty="0"/>
                    </a:p>
                  </a:txBody>
                  <a:tcPr anchor="ctr"/>
                </a:tc>
                <a:extLst>
                  <a:ext uri="{0D108BD9-81ED-4DB2-BD59-A6C34878D82A}">
                    <a16:rowId xmlns:a16="http://schemas.microsoft.com/office/drawing/2014/main" val="3684481747"/>
                  </a:ext>
                </a:extLst>
              </a:tr>
              <a:tr h="53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N</a:t>
                      </a:r>
                      <a:r>
                        <a:rPr lang="zh-CN" altLang="en-US" sz="1800" dirty="0"/>
                        <a:t>oise </a:t>
                      </a:r>
                      <a:r>
                        <a:rPr lang="en-US" altLang="zh-CN" sz="1800" dirty="0"/>
                        <a:t>L</a:t>
                      </a:r>
                      <a:r>
                        <a:rPr lang="zh-CN" altLang="en-US" sz="1800" dirty="0"/>
                        <a:t>ayer</a:t>
                      </a:r>
                    </a:p>
                  </a:txBody>
                  <a:tcPr anchor="ctr"/>
                </a:tc>
                <a:tc>
                  <a:txBody>
                    <a:bodyPr/>
                    <a:lstStyle/>
                    <a:p>
                      <a:pPr algn="l"/>
                      <a:r>
                        <a:rPr lang="en-US" altLang="zh-CN" sz="1800" dirty="0"/>
                        <a:t>0.09989</a:t>
                      </a:r>
                      <a:endParaRPr lang="zh-CN" altLang="en-US" dirty="0"/>
                    </a:p>
                  </a:txBody>
                  <a:tcPr anchor="ctr"/>
                </a:tc>
                <a:extLst>
                  <a:ext uri="{0D108BD9-81ED-4DB2-BD59-A6C34878D82A}">
                    <a16:rowId xmlns:a16="http://schemas.microsoft.com/office/drawing/2014/main" val="1099489464"/>
                  </a:ext>
                </a:extLst>
              </a:tr>
            </a:tbl>
          </a:graphicData>
        </a:graphic>
      </p:graphicFrame>
    </p:spTree>
    <p:extLst>
      <p:ext uri="{BB962C8B-B14F-4D97-AF65-F5344CB8AC3E}">
        <p14:creationId xmlns:p14="http://schemas.microsoft.com/office/powerpoint/2010/main" val="26811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Convolutional Neural Network (CNN) is a regularized unidirectional neural network that self selects features. It is inspired by the biological features of animals, specifically the visual vortex in that neurons only respond to stimuli in a given region. It includes the input layer, hidden layers, and the output layer.</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Model I: Convolutional Neural Network</a:t>
            </a:r>
            <a:endParaRPr lang="pl-PL" dirty="0"/>
          </a:p>
        </p:txBody>
      </p:sp>
      <p:sp>
        <p:nvSpPr>
          <p:cNvPr id="40" name="Google Shape;96;p1">
            <a:extLst>
              <a:ext uri="{FF2B5EF4-FFF2-40B4-BE49-F238E27FC236}">
                <a16:creationId xmlns:a16="http://schemas.microsoft.com/office/drawing/2014/main" id="{E6FEDC18-25D7-1C0D-E221-42D8C3172480}"/>
              </a:ext>
            </a:extLst>
          </p:cNvPr>
          <p:cNvSpPr txBox="1"/>
          <p:nvPr/>
        </p:nvSpPr>
        <p:spPr>
          <a:xfrm>
            <a:off x="5146602" y="3157265"/>
            <a:ext cx="2286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Layers of a CNN</a:t>
            </a:r>
            <a:endParaRPr sz="1600" b="0" i="0" u="none" strike="noStrike" cap="none" dirty="0">
              <a:solidFill>
                <a:schemeClr val="dk1"/>
              </a:solidFill>
              <a:latin typeface="Arial"/>
              <a:ea typeface="Arial"/>
              <a:cs typeface="Arial"/>
              <a:sym typeface="Arial"/>
            </a:endParaRPr>
          </a:p>
        </p:txBody>
      </p:sp>
      <p:sp>
        <p:nvSpPr>
          <p:cNvPr id="41" name="Google Shape;102;p1">
            <a:extLst>
              <a:ext uri="{FF2B5EF4-FFF2-40B4-BE49-F238E27FC236}">
                <a16:creationId xmlns:a16="http://schemas.microsoft.com/office/drawing/2014/main" id="{2BDCEA25-ED4B-51AF-A60A-668F560E864A}"/>
              </a:ext>
            </a:extLst>
          </p:cNvPr>
          <p:cNvSpPr txBox="1"/>
          <p:nvPr/>
        </p:nvSpPr>
        <p:spPr>
          <a:xfrm>
            <a:off x="644525" y="5699125"/>
            <a:ext cx="1563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Input</a:t>
            </a:r>
            <a:endParaRPr sz="1600" b="0" i="0" u="none" strike="noStrike" cap="none" dirty="0">
              <a:solidFill>
                <a:schemeClr val="dk1"/>
              </a:solidFill>
              <a:latin typeface="Arial"/>
              <a:ea typeface="Arial"/>
              <a:cs typeface="Arial"/>
              <a:sym typeface="Arial"/>
            </a:endParaRPr>
          </a:p>
        </p:txBody>
      </p:sp>
      <p:sp>
        <p:nvSpPr>
          <p:cNvPr id="42" name="Google Shape;115;p1">
            <a:extLst>
              <a:ext uri="{FF2B5EF4-FFF2-40B4-BE49-F238E27FC236}">
                <a16:creationId xmlns:a16="http://schemas.microsoft.com/office/drawing/2014/main" id="{7051D7E3-C8DC-9954-7BE9-4027234AC6CE}"/>
              </a:ext>
            </a:extLst>
          </p:cNvPr>
          <p:cNvSpPr txBox="1"/>
          <p:nvPr/>
        </p:nvSpPr>
        <p:spPr>
          <a:xfrm>
            <a:off x="6487025" y="5699125"/>
            <a:ext cx="14478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Dense 1</a:t>
            </a:r>
            <a:endParaRPr sz="1600" b="0" i="0" u="none" strike="noStrike" cap="none">
              <a:solidFill>
                <a:schemeClr val="dk1"/>
              </a:solidFill>
              <a:latin typeface="Arial"/>
              <a:ea typeface="Arial"/>
              <a:cs typeface="Arial"/>
              <a:sym typeface="Arial"/>
            </a:endParaRPr>
          </a:p>
        </p:txBody>
      </p:sp>
      <p:sp>
        <p:nvSpPr>
          <p:cNvPr id="43" name="Google Shape;116;p1">
            <a:extLst>
              <a:ext uri="{FF2B5EF4-FFF2-40B4-BE49-F238E27FC236}">
                <a16:creationId xmlns:a16="http://schemas.microsoft.com/office/drawing/2014/main" id="{F0E5C97E-02AB-4A65-A977-2DE0E8396938}"/>
              </a:ext>
            </a:extLst>
          </p:cNvPr>
          <p:cNvSpPr txBox="1"/>
          <p:nvPr/>
        </p:nvSpPr>
        <p:spPr>
          <a:xfrm>
            <a:off x="7571825" y="5699125"/>
            <a:ext cx="2286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Dense 2</a:t>
            </a:r>
            <a:endParaRPr sz="1600" b="0" i="0" u="none" strike="noStrike" cap="none">
              <a:solidFill>
                <a:schemeClr val="dk1"/>
              </a:solidFill>
              <a:latin typeface="Arial"/>
              <a:ea typeface="Arial"/>
              <a:cs typeface="Arial"/>
              <a:sym typeface="Arial"/>
            </a:endParaRPr>
          </a:p>
        </p:txBody>
      </p:sp>
      <p:sp>
        <p:nvSpPr>
          <p:cNvPr id="44" name="Google Shape;117;p1">
            <a:extLst>
              <a:ext uri="{FF2B5EF4-FFF2-40B4-BE49-F238E27FC236}">
                <a16:creationId xmlns:a16="http://schemas.microsoft.com/office/drawing/2014/main" id="{D3EE6312-908D-7314-CF63-E7758B30378E}"/>
              </a:ext>
            </a:extLst>
          </p:cNvPr>
          <p:cNvSpPr txBox="1"/>
          <p:nvPr/>
        </p:nvSpPr>
        <p:spPr>
          <a:xfrm>
            <a:off x="9494825" y="5699125"/>
            <a:ext cx="1239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Output</a:t>
            </a:r>
            <a:endParaRPr sz="1600" b="0" i="0" u="none" strike="noStrike" cap="none">
              <a:solidFill>
                <a:schemeClr val="dk1"/>
              </a:solidFill>
              <a:latin typeface="Arial"/>
              <a:ea typeface="Arial"/>
              <a:cs typeface="Arial"/>
              <a:sym typeface="Arial"/>
            </a:endParaRPr>
          </a:p>
        </p:txBody>
      </p:sp>
      <p:sp>
        <p:nvSpPr>
          <p:cNvPr id="45" name="Google Shape;139;p1">
            <a:extLst>
              <a:ext uri="{FF2B5EF4-FFF2-40B4-BE49-F238E27FC236}">
                <a16:creationId xmlns:a16="http://schemas.microsoft.com/office/drawing/2014/main" id="{D3620DFF-726A-D4C5-C112-53A84CD7B9E0}"/>
              </a:ext>
            </a:extLst>
          </p:cNvPr>
          <p:cNvSpPr txBox="1"/>
          <p:nvPr/>
        </p:nvSpPr>
        <p:spPr>
          <a:xfrm>
            <a:off x="57361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Flatten</a:t>
            </a:r>
            <a:endParaRPr sz="1600" b="0" i="0" u="none" strike="noStrike" cap="none">
              <a:solidFill>
                <a:schemeClr val="dk1"/>
              </a:solidFill>
              <a:latin typeface="Arial"/>
              <a:ea typeface="Arial"/>
              <a:cs typeface="Arial"/>
              <a:sym typeface="Arial"/>
            </a:endParaRPr>
          </a:p>
        </p:txBody>
      </p:sp>
      <p:sp>
        <p:nvSpPr>
          <p:cNvPr id="46" name="Google Shape;140;p1">
            <a:extLst>
              <a:ext uri="{FF2B5EF4-FFF2-40B4-BE49-F238E27FC236}">
                <a16:creationId xmlns:a16="http://schemas.microsoft.com/office/drawing/2014/main" id="{C8E8AB9D-C1C2-00F5-73B2-A3A68ED540C8}"/>
              </a:ext>
            </a:extLst>
          </p:cNvPr>
          <p:cNvSpPr/>
          <p:nvPr/>
        </p:nvSpPr>
        <p:spPr>
          <a:xfrm>
            <a:off x="1347725" y="3608700"/>
            <a:ext cx="273000" cy="255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141;p1">
            <a:extLst>
              <a:ext uri="{FF2B5EF4-FFF2-40B4-BE49-F238E27FC236}">
                <a16:creationId xmlns:a16="http://schemas.microsoft.com/office/drawing/2014/main" id="{91EC9719-7913-6CE6-AE2E-A38DECB4920E}"/>
              </a:ext>
            </a:extLst>
          </p:cNvPr>
          <p:cNvSpPr/>
          <p:nvPr/>
        </p:nvSpPr>
        <p:spPr>
          <a:xfrm>
            <a:off x="1347725" y="4188871"/>
            <a:ext cx="273000" cy="255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 name="Google Shape;142;p1">
            <a:extLst>
              <a:ext uri="{FF2B5EF4-FFF2-40B4-BE49-F238E27FC236}">
                <a16:creationId xmlns:a16="http://schemas.microsoft.com/office/drawing/2014/main" id="{CD7E8868-0C54-06BC-748A-240305D2F869}"/>
              </a:ext>
            </a:extLst>
          </p:cNvPr>
          <p:cNvSpPr/>
          <p:nvPr/>
        </p:nvSpPr>
        <p:spPr>
          <a:xfrm>
            <a:off x="1347725" y="4769042"/>
            <a:ext cx="273000" cy="255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143;p1">
            <a:extLst>
              <a:ext uri="{FF2B5EF4-FFF2-40B4-BE49-F238E27FC236}">
                <a16:creationId xmlns:a16="http://schemas.microsoft.com/office/drawing/2014/main" id="{3DC19E40-5945-836E-7F68-610AFD944EE5}"/>
              </a:ext>
            </a:extLst>
          </p:cNvPr>
          <p:cNvSpPr/>
          <p:nvPr/>
        </p:nvSpPr>
        <p:spPr>
          <a:xfrm>
            <a:off x="1347725" y="5349212"/>
            <a:ext cx="273000" cy="2559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144;p1">
            <a:extLst>
              <a:ext uri="{FF2B5EF4-FFF2-40B4-BE49-F238E27FC236}">
                <a16:creationId xmlns:a16="http://schemas.microsoft.com/office/drawing/2014/main" id="{62429118-79B6-7A4B-37CD-BF9D6B013395}"/>
              </a:ext>
            </a:extLst>
          </p:cNvPr>
          <p:cNvSpPr/>
          <p:nvPr/>
        </p:nvSpPr>
        <p:spPr>
          <a:xfrm>
            <a:off x="2300225" y="382691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145;p1">
            <a:extLst>
              <a:ext uri="{FF2B5EF4-FFF2-40B4-BE49-F238E27FC236}">
                <a16:creationId xmlns:a16="http://schemas.microsoft.com/office/drawing/2014/main" id="{08272180-A52B-56D8-DD56-2CC6CEB9C69E}"/>
              </a:ext>
            </a:extLst>
          </p:cNvPr>
          <p:cNvSpPr/>
          <p:nvPr/>
        </p:nvSpPr>
        <p:spPr>
          <a:xfrm>
            <a:off x="2300225" y="428411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146;p1">
            <a:extLst>
              <a:ext uri="{FF2B5EF4-FFF2-40B4-BE49-F238E27FC236}">
                <a16:creationId xmlns:a16="http://schemas.microsoft.com/office/drawing/2014/main" id="{09B9484D-8CED-681A-5FB6-A0847D87CF95}"/>
              </a:ext>
            </a:extLst>
          </p:cNvPr>
          <p:cNvSpPr/>
          <p:nvPr/>
        </p:nvSpPr>
        <p:spPr>
          <a:xfrm>
            <a:off x="2300225" y="474131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147;p1">
            <a:extLst>
              <a:ext uri="{FF2B5EF4-FFF2-40B4-BE49-F238E27FC236}">
                <a16:creationId xmlns:a16="http://schemas.microsoft.com/office/drawing/2014/main" id="{C134F948-0D4E-6017-0E99-A430ABD16F02}"/>
              </a:ext>
            </a:extLst>
          </p:cNvPr>
          <p:cNvSpPr/>
          <p:nvPr/>
        </p:nvSpPr>
        <p:spPr>
          <a:xfrm>
            <a:off x="2300225" y="519851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148;p1">
            <a:extLst>
              <a:ext uri="{FF2B5EF4-FFF2-40B4-BE49-F238E27FC236}">
                <a16:creationId xmlns:a16="http://schemas.microsoft.com/office/drawing/2014/main" id="{940C49CC-54ED-A64A-CCB2-96F5E590D1EA}"/>
              </a:ext>
            </a:extLst>
          </p:cNvPr>
          <p:cNvSpPr txBox="1"/>
          <p:nvPr/>
        </p:nvSpPr>
        <p:spPr>
          <a:xfrm>
            <a:off x="1844525" y="5699125"/>
            <a:ext cx="1251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Conv 1</a:t>
            </a:r>
            <a:endParaRPr sz="1600" b="0" i="0" u="none" strike="noStrike" cap="none" dirty="0">
              <a:solidFill>
                <a:schemeClr val="dk1"/>
              </a:solidFill>
              <a:latin typeface="Arial"/>
              <a:ea typeface="Arial"/>
              <a:cs typeface="Arial"/>
              <a:sym typeface="Arial"/>
            </a:endParaRPr>
          </a:p>
        </p:txBody>
      </p:sp>
      <p:sp>
        <p:nvSpPr>
          <p:cNvPr id="55" name="Google Shape;149;p1">
            <a:extLst>
              <a:ext uri="{FF2B5EF4-FFF2-40B4-BE49-F238E27FC236}">
                <a16:creationId xmlns:a16="http://schemas.microsoft.com/office/drawing/2014/main" id="{7D38BB32-8B62-6E7B-6883-E6CF95D6480F}"/>
              </a:ext>
            </a:extLst>
          </p:cNvPr>
          <p:cNvSpPr/>
          <p:nvPr/>
        </p:nvSpPr>
        <p:spPr>
          <a:xfrm>
            <a:off x="3090220" y="4090523"/>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150;p1">
            <a:extLst>
              <a:ext uri="{FF2B5EF4-FFF2-40B4-BE49-F238E27FC236}">
                <a16:creationId xmlns:a16="http://schemas.microsoft.com/office/drawing/2014/main" id="{DF5C29C2-EC65-F8B9-CF41-5E3673B72027}"/>
              </a:ext>
            </a:extLst>
          </p:cNvPr>
          <p:cNvSpPr txBox="1"/>
          <p:nvPr/>
        </p:nvSpPr>
        <p:spPr>
          <a:xfrm>
            <a:off x="27325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Pool 1</a:t>
            </a:r>
            <a:endParaRPr sz="1600" b="0" i="0" u="none" strike="noStrike" cap="none">
              <a:solidFill>
                <a:schemeClr val="dk1"/>
              </a:solidFill>
              <a:latin typeface="Arial"/>
              <a:ea typeface="Arial"/>
              <a:cs typeface="Arial"/>
              <a:sym typeface="Arial"/>
            </a:endParaRPr>
          </a:p>
        </p:txBody>
      </p:sp>
      <p:sp>
        <p:nvSpPr>
          <p:cNvPr id="57" name="Google Shape;152;p1">
            <a:extLst>
              <a:ext uri="{FF2B5EF4-FFF2-40B4-BE49-F238E27FC236}">
                <a16:creationId xmlns:a16="http://schemas.microsoft.com/office/drawing/2014/main" id="{2C7270A9-9067-BC2E-7D83-CE7E05FB3E42}"/>
              </a:ext>
            </a:extLst>
          </p:cNvPr>
          <p:cNvSpPr txBox="1"/>
          <p:nvPr/>
        </p:nvSpPr>
        <p:spPr>
          <a:xfrm>
            <a:off x="34834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Conv 2</a:t>
            </a:r>
            <a:endParaRPr sz="1600" b="0" i="0" u="none" strike="noStrike" cap="none">
              <a:solidFill>
                <a:schemeClr val="dk1"/>
              </a:solidFill>
              <a:latin typeface="Arial"/>
              <a:ea typeface="Arial"/>
              <a:cs typeface="Arial"/>
              <a:sym typeface="Arial"/>
            </a:endParaRPr>
          </a:p>
        </p:txBody>
      </p:sp>
      <p:sp>
        <p:nvSpPr>
          <p:cNvPr id="58" name="Google Shape;153;p1">
            <a:extLst>
              <a:ext uri="{FF2B5EF4-FFF2-40B4-BE49-F238E27FC236}">
                <a16:creationId xmlns:a16="http://schemas.microsoft.com/office/drawing/2014/main" id="{8CF85072-1F65-C99A-C8BC-A80D13E82A8A}"/>
              </a:ext>
            </a:extLst>
          </p:cNvPr>
          <p:cNvSpPr txBox="1"/>
          <p:nvPr/>
        </p:nvSpPr>
        <p:spPr>
          <a:xfrm>
            <a:off x="42343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Pool 2</a:t>
            </a:r>
            <a:endParaRPr sz="1600" b="0" i="0" u="none" strike="noStrike" cap="none">
              <a:solidFill>
                <a:schemeClr val="dk1"/>
              </a:solidFill>
              <a:latin typeface="Arial"/>
              <a:ea typeface="Arial"/>
              <a:cs typeface="Arial"/>
              <a:sym typeface="Arial"/>
            </a:endParaRPr>
          </a:p>
        </p:txBody>
      </p:sp>
      <p:sp>
        <p:nvSpPr>
          <p:cNvPr id="59" name="Google Shape;155;p1">
            <a:extLst>
              <a:ext uri="{FF2B5EF4-FFF2-40B4-BE49-F238E27FC236}">
                <a16:creationId xmlns:a16="http://schemas.microsoft.com/office/drawing/2014/main" id="{15B1AC88-AE77-862E-0CED-FF1AD8753E6D}"/>
              </a:ext>
            </a:extLst>
          </p:cNvPr>
          <p:cNvSpPr txBox="1"/>
          <p:nvPr/>
        </p:nvSpPr>
        <p:spPr>
          <a:xfrm>
            <a:off x="4985225" y="5699125"/>
            <a:ext cx="11139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a:solidFill>
                  <a:schemeClr val="dk1"/>
                </a:solidFill>
              </a:rPr>
              <a:t>Conv 3</a:t>
            </a:r>
            <a:endParaRPr sz="1600" b="0" i="0" u="none" strike="noStrike" cap="none">
              <a:solidFill>
                <a:schemeClr val="dk1"/>
              </a:solidFill>
              <a:latin typeface="Arial"/>
              <a:ea typeface="Arial"/>
              <a:cs typeface="Arial"/>
              <a:sym typeface="Arial"/>
            </a:endParaRPr>
          </a:p>
        </p:txBody>
      </p:sp>
      <p:sp>
        <p:nvSpPr>
          <p:cNvPr id="60" name="Google Shape;166;p1">
            <a:extLst>
              <a:ext uri="{FF2B5EF4-FFF2-40B4-BE49-F238E27FC236}">
                <a16:creationId xmlns:a16="http://schemas.microsoft.com/office/drawing/2014/main" id="{464663D6-DB07-BA9C-306D-738EAE3A2072}"/>
              </a:ext>
            </a:extLst>
          </p:cNvPr>
          <p:cNvSpPr/>
          <p:nvPr/>
        </p:nvSpPr>
        <p:spPr>
          <a:xfrm>
            <a:off x="3090220" y="4547723"/>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 name="Google Shape;167;p1">
            <a:extLst>
              <a:ext uri="{FF2B5EF4-FFF2-40B4-BE49-F238E27FC236}">
                <a16:creationId xmlns:a16="http://schemas.microsoft.com/office/drawing/2014/main" id="{28695C09-C890-C7CF-C975-4FFCAD0F82B0}"/>
              </a:ext>
            </a:extLst>
          </p:cNvPr>
          <p:cNvSpPr/>
          <p:nvPr/>
        </p:nvSpPr>
        <p:spPr>
          <a:xfrm>
            <a:off x="3090220" y="5004923"/>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144;p1">
            <a:extLst>
              <a:ext uri="{FF2B5EF4-FFF2-40B4-BE49-F238E27FC236}">
                <a16:creationId xmlns:a16="http://schemas.microsoft.com/office/drawing/2014/main" id="{80FE608C-C133-2C5F-DC75-EA4B65363471}"/>
              </a:ext>
            </a:extLst>
          </p:cNvPr>
          <p:cNvSpPr/>
          <p:nvPr/>
        </p:nvSpPr>
        <p:spPr>
          <a:xfrm>
            <a:off x="3885520" y="409502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145;p1">
            <a:extLst>
              <a:ext uri="{FF2B5EF4-FFF2-40B4-BE49-F238E27FC236}">
                <a16:creationId xmlns:a16="http://schemas.microsoft.com/office/drawing/2014/main" id="{83ED833A-E1B1-B6B4-1A09-37A6DD3934C2}"/>
              </a:ext>
            </a:extLst>
          </p:cNvPr>
          <p:cNvSpPr/>
          <p:nvPr/>
        </p:nvSpPr>
        <p:spPr>
          <a:xfrm>
            <a:off x="3885520" y="455222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146;p1">
            <a:extLst>
              <a:ext uri="{FF2B5EF4-FFF2-40B4-BE49-F238E27FC236}">
                <a16:creationId xmlns:a16="http://schemas.microsoft.com/office/drawing/2014/main" id="{68640419-6734-E1D4-B4A2-FE40FDD4F4F1}"/>
              </a:ext>
            </a:extLst>
          </p:cNvPr>
          <p:cNvSpPr/>
          <p:nvPr/>
        </p:nvSpPr>
        <p:spPr>
          <a:xfrm>
            <a:off x="3885520" y="5009422"/>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149;p1">
            <a:extLst>
              <a:ext uri="{FF2B5EF4-FFF2-40B4-BE49-F238E27FC236}">
                <a16:creationId xmlns:a16="http://schemas.microsoft.com/office/drawing/2014/main" id="{E0B30CB3-A031-A651-B7BD-6DDA77F9188A}"/>
              </a:ext>
            </a:extLst>
          </p:cNvPr>
          <p:cNvSpPr/>
          <p:nvPr/>
        </p:nvSpPr>
        <p:spPr>
          <a:xfrm>
            <a:off x="4686125" y="4336867"/>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166;p1">
            <a:extLst>
              <a:ext uri="{FF2B5EF4-FFF2-40B4-BE49-F238E27FC236}">
                <a16:creationId xmlns:a16="http://schemas.microsoft.com/office/drawing/2014/main" id="{75A7F8D1-AA17-3ADC-3F0C-11C18D00E827}"/>
              </a:ext>
            </a:extLst>
          </p:cNvPr>
          <p:cNvSpPr/>
          <p:nvPr/>
        </p:nvSpPr>
        <p:spPr>
          <a:xfrm>
            <a:off x="4686125" y="4794067"/>
            <a:ext cx="273000" cy="255900"/>
          </a:xfrm>
          <a:prstGeom prst="ellipse">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144;p1">
            <a:extLst>
              <a:ext uri="{FF2B5EF4-FFF2-40B4-BE49-F238E27FC236}">
                <a16:creationId xmlns:a16="http://schemas.microsoft.com/office/drawing/2014/main" id="{9292E709-42A9-D854-8EE6-9DE2822CCEFC}"/>
              </a:ext>
            </a:extLst>
          </p:cNvPr>
          <p:cNvSpPr/>
          <p:nvPr/>
        </p:nvSpPr>
        <p:spPr>
          <a:xfrm>
            <a:off x="5481425" y="4332368"/>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145;p1">
            <a:extLst>
              <a:ext uri="{FF2B5EF4-FFF2-40B4-BE49-F238E27FC236}">
                <a16:creationId xmlns:a16="http://schemas.microsoft.com/office/drawing/2014/main" id="{DAE85B22-8CEC-FED7-73A1-17D4A1944219}"/>
              </a:ext>
            </a:extLst>
          </p:cNvPr>
          <p:cNvSpPr/>
          <p:nvPr/>
        </p:nvSpPr>
        <p:spPr>
          <a:xfrm>
            <a:off x="5481425" y="4789568"/>
            <a:ext cx="273000" cy="255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144;p1">
            <a:extLst>
              <a:ext uri="{FF2B5EF4-FFF2-40B4-BE49-F238E27FC236}">
                <a16:creationId xmlns:a16="http://schemas.microsoft.com/office/drawing/2014/main" id="{DFC40771-9292-66FF-870A-499FD5AFC783}"/>
              </a:ext>
            </a:extLst>
          </p:cNvPr>
          <p:cNvSpPr/>
          <p:nvPr/>
        </p:nvSpPr>
        <p:spPr>
          <a:xfrm>
            <a:off x="6224115" y="4588268"/>
            <a:ext cx="273000" cy="2559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144;p1">
            <a:extLst>
              <a:ext uri="{FF2B5EF4-FFF2-40B4-BE49-F238E27FC236}">
                <a16:creationId xmlns:a16="http://schemas.microsoft.com/office/drawing/2014/main" id="{ED392C98-4046-4838-6937-8B8C02E2980A}"/>
              </a:ext>
            </a:extLst>
          </p:cNvPr>
          <p:cNvSpPr/>
          <p:nvPr/>
        </p:nvSpPr>
        <p:spPr>
          <a:xfrm>
            <a:off x="8615320" y="4588268"/>
            <a:ext cx="273000" cy="255900"/>
          </a:xfrm>
          <a:prstGeom prst="ellipse">
            <a:avLst/>
          </a:prstGeom>
          <a:solidFill>
            <a:schemeClr val="accent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lumMod val="60000"/>
                  <a:lumOff val="40000"/>
                </a:schemeClr>
              </a:solidFill>
            </a:endParaRPr>
          </a:p>
        </p:txBody>
      </p:sp>
      <p:sp>
        <p:nvSpPr>
          <p:cNvPr id="71" name="Google Shape;144;p1">
            <a:extLst>
              <a:ext uri="{FF2B5EF4-FFF2-40B4-BE49-F238E27FC236}">
                <a16:creationId xmlns:a16="http://schemas.microsoft.com/office/drawing/2014/main" id="{DB4C9589-AD93-3D68-F1C5-D39B85BE80A3}"/>
              </a:ext>
            </a:extLst>
          </p:cNvPr>
          <p:cNvSpPr/>
          <p:nvPr/>
        </p:nvSpPr>
        <p:spPr>
          <a:xfrm>
            <a:off x="9721325" y="4285153"/>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144;p1">
            <a:extLst>
              <a:ext uri="{FF2B5EF4-FFF2-40B4-BE49-F238E27FC236}">
                <a16:creationId xmlns:a16="http://schemas.microsoft.com/office/drawing/2014/main" id="{88A208F3-77EA-A229-CED2-59B4B7FEA1E8}"/>
              </a:ext>
            </a:extLst>
          </p:cNvPr>
          <p:cNvSpPr/>
          <p:nvPr/>
        </p:nvSpPr>
        <p:spPr>
          <a:xfrm>
            <a:off x="7072025" y="4350922"/>
            <a:ext cx="273000" cy="255900"/>
          </a:xfrm>
          <a:prstGeom prst="ellipse">
            <a:avLst/>
          </a:prstGeom>
          <a:solidFill>
            <a:schemeClr val="accent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lumMod val="60000"/>
                  <a:lumOff val="40000"/>
                </a:schemeClr>
              </a:solidFill>
            </a:endParaRPr>
          </a:p>
        </p:txBody>
      </p:sp>
      <p:sp>
        <p:nvSpPr>
          <p:cNvPr id="73" name="Google Shape;145;p1">
            <a:extLst>
              <a:ext uri="{FF2B5EF4-FFF2-40B4-BE49-F238E27FC236}">
                <a16:creationId xmlns:a16="http://schemas.microsoft.com/office/drawing/2014/main" id="{C71C260D-71CE-16AE-707C-AE0598088201}"/>
              </a:ext>
            </a:extLst>
          </p:cNvPr>
          <p:cNvSpPr/>
          <p:nvPr/>
        </p:nvSpPr>
        <p:spPr>
          <a:xfrm>
            <a:off x="7072025" y="4808122"/>
            <a:ext cx="273000" cy="255900"/>
          </a:xfrm>
          <a:prstGeom prst="ellipse">
            <a:avLst/>
          </a:prstGeom>
          <a:solidFill>
            <a:schemeClr val="accent2">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lumMod val="60000"/>
                  <a:lumOff val="40000"/>
                </a:schemeClr>
              </a:solidFill>
            </a:endParaRPr>
          </a:p>
        </p:txBody>
      </p:sp>
      <p:sp>
        <p:nvSpPr>
          <p:cNvPr id="74" name="Google Shape;144;p1">
            <a:extLst>
              <a:ext uri="{FF2B5EF4-FFF2-40B4-BE49-F238E27FC236}">
                <a16:creationId xmlns:a16="http://schemas.microsoft.com/office/drawing/2014/main" id="{A6695A5D-42C5-EC4A-1AB7-E9EA2EAF654C}"/>
              </a:ext>
            </a:extLst>
          </p:cNvPr>
          <p:cNvSpPr/>
          <p:nvPr/>
        </p:nvSpPr>
        <p:spPr>
          <a:xfrm>
            <a:off x="10243625" y="4285153"/>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144;p1">
            <a:extLst>
              <a:ext uri="{FF2B5EF4-FFF2-40B4-BE49-F238E27FC236}">
                <a16:creationId xmlns:a16="http://schemas.microsoft.com/office/drawing/2014/main" id="{96D8DFD3-9529-05AD-A3F4-335785F7A5FF}"/>
              </a:ext>
            </a:extLst>
          </p:cNvPr>
          <p:cNvSpPr/>
          <p:nvPr/>
        </p:nvSpPr>
        <p:spPr>
          <a:xfrm>
            <a:off x="9721325" y="3931746"/>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144;p1">
            <a:extLst>
              <a:ext uri="{FF2B5EF4-FFF2-40B4-BE49-F238E27FC236}">
                <a16:creationId xmlns:a16="http://schemas.microsoft.com/office/drawing/2014/main" id="{F50F3198-342A-84F0-4587-5CC681512B11}"/>
              </a:ext>
            </a:extLst>
          </p:cNvPr>
          <p:cNvSpPr/>
          <p:nvPr/>
        </p:nvSpPr>
        <p:spPr>
          <a:xfrm>
            <a:off x="10243625" y="3931746"/>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 name="Google Shape;144;p1">
            <a:extLst>
              <a:ext uri="{FF2B5EF4-FFF2-40B4-BE49-F238E27FC236}">
                <a16:creationId xmlns:a16="http://schemas.microsoft.com/office/drawing/2014/main" id="{8C959C3A-6342-A575-D861-57182472A8AE}"/>
              </a:ext>
            </a:extLst>
          </p:cNvPr>
          <p:cNvSpPr/>
          <p:nvPr/>
        </p:nvSpPr>
        <p:spPr>
          <a:xfrm>
            <a:off x="9721325" y="4638559"/>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144;p1">
            <a:extLst>
              <a:ext uri="{FF2B5EF4-FFF2-40B4-BE49-F238E27FC236}">
                <a16:creationId xmlns:a16="http://schemas.microsoft.com/office/drawing/2014/main" id="{DEA66A2F-9DBF-9262-5F7D-A5FCA06D947D}"/>
              </a:ext>
            </a:extLst>
          </p:cNvPr>
          <p:cNvSpPr/>
          <p:nvPr/>
        </p:nvSpPr>
        <p:spPr>
          <a:xfrm>
            <a:off x="10243625" y="4638559"/>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144;p1">
            <a:extLst>
              <a:ext uri="{FF2B5EF4-FFF2-40B4-BE49-F238E27FC236}">
                <a16:creationId xmlns:a16="http://schemas.microsoft.com/office/drawing/2014/main" id="{21299C75-804A-B95B-CA2C-CC281508D860}"/>
              </a:ext>
            </a:extLst>
          </p:cNvPr>
          <p:cNvSpPr/>
          <p:nvPr/>
        </p:nvSpPr>
        <p:spPr>
          <a:xfrm>
            <a:off x="9721325" y="4991966"/>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144;p1">
            <a:extLst>
              <a:ext uri="{FF2B5EF4-FFF2-40B4-BE49-F238E27FC236}">
                <a16:creationId xmlns:a16="http://schemas.microsoft.com/office/drawing/2014/main" id="{A40DE225-ED5F-27B7-631F-8E74BDA26113}"/>
              </a:ext>
            </a:extLst>
          </p:cNvPr>
          <p:cNvSpPr/>
          <p:nvPr/>
        </p:nvSpPr>
        <p:spPr>
          <a:xfrm>
            <a:off x="10243625" y="4991966"/>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144;p1">
            <a:extLst>
              <a:ext uri="{FF2B5EF4-FFF2-40B4-BE49-F238E27FC236}">
                <a16:creationId xmlns:a16="http://schemas.microsoft.com/office/drawing/2014/main" id="{10619BC0-9DAB-F31D-6149-479AA7176086}"/>
              </a:ext>
            </a:extLst>
          </p:cNvPr>
          <p:cNvSpPr/>
          <p:nvPr/>
        </p:nvSpPr>
        <p:spPr>
          <a:xfrm>
            <a:off x="9721325" y="5345372"/>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144;p1">
            <a:extLst>
              <a:ext uri="{FF2B5EF4-FFF2-40B4-BE49-F238E27FC236}">
                <a16:creationId xmlns:a16="http://schemas.microsoft.com/office/drawing/2014/main" id="{0D874EBD-2246-BAA2-88B0-CC40281C0B6B}"/>
              </a:ext>
            </a:extLst>
          </p:cNvPr>
          <p:cNvSpPr/>
          <p:nvPr/>
        </p:nvSpPr>
        <p:spPr>
          <a:xfrm>
            <a:off x="10243625" y="5345372"/>
            <a:ext cx="273000" cy="2559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 name="箭头: 右 82">
            <a:extLst>
              <a:ext uri="{FF2B5EF4-FFF2-40B4-BE49-F238E27FC236}">
                <a16:creationId xmlns:a16="http://schemas.microsoft.com/office/drawing/2014/main" id="{B9A682DD-FC7D-AA6A-90F7-6CE875358F53}"/>
              </a:ext>
            </a:extLst>
          </p:cNvPr>
          <p:cNvSpPr/>
          <p:nvPr/>
        </p:nvSpPr>
        <p:spPr>
          <a:xfrm>
            <a:off x="1775012"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箭头: 右 83">
            <a:extLst>
              <a:ext uri="{FF2B5EF4-FFF2-40B4-BE49-F238E27FC236}">
                <a16:creationId xmlns:a16="http://schemas.microsoft.com/office/drawing/2014/main" id="{794B29B0-4B88-67FC-A4BE-692A82E9804E}"/>
              </a:ext>
            </a:extLst>
          </p:cNvPr>
          <p:cNvSpPr/>
          <p:nvPr/>
        </p:nvSpPr>
        <p:spPr>
          <a:xfrm>
            <a:off x="2579861"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箭头: 右 84">
            <a:extLst>
              <a:ext uri="{FF2B5EF4-FFF2-40B4-BE49-F238E27FC236}">
                <a16:creationId xmlns:a16="http://schemas.microsoft.com/office/drawing/2014/main" id="{90FDD89B-D243-C2A2-4679-F38CAD4339D0}"/>
              </a:ext>
            </a:extLst>
          </p:cNvPr>
          <p:cNvSpPr/>
          <p:nvPr/>
        </p:nvSpPr>
        <p:spPr>
          <a:xfrm>
            <a:off x="3445112"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箭头: 右 85">
            <a:extLst>
              <a:ext uri="{FF2B5EF4-FFF2-40B4-BE49-F238E27FC236}">
                <a16:creationId xmlns:a16="http://schemas.microsoft.com/office/drawing/2014/main" id="{742DA088-C40D-EA44-A2BF-DC8AFF4584C7}"/>
              </a:ext>
            </a:extLst>
          </p:cNvPr>
          <p:cNvSpPr/>
          <p:nvPr/>
        </p:nvSpPr>
        <p:spPr>
          <a:xfrm>
            <a:off x="4189559"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箭头: 右 86">
            <a:extLst>
              <a:ext uri="{FF2B5EF4-FFF2-40B4-BE49-F238E27FC236}">
                <a16:creationId xmlns:a16="http://schemas.microsoft.com/office/drawing/2014/main" id="{7F35F408-4A26-3655-32C5-6B5B8A0E0D6D}"/>
              </a:ext>
            </a:extLst>
          </p:cNvPr>
          <p:cNvSpPr/>
          <p:nvPr/>
        </p:nvSpPr>
        <p:spPr>
          <a:xfrm>
            <a:off x="4994408" y="4656167"/>
            <a:ext cx="33725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箭头: 右 87">
            <a:extLst>
              <a:ext uri="{FF2B5EF4-FFF2-40B4-BE49-F238E27FC236}">
                <a16:creationId xmlns:a16="http://schemas.microsoft.com/office/drawing/2014/main" id="{02BC3AE3-D022-EEC4-A1C6-77E74D0BCEA2}"/>
              </a:ext>
            </a:extLst>
          </p:cNvPr>
          <p:cNvSpPr/>
          <p:nvPr/>
        </p:nvSpPr>
        <p:spPr>
          <a:xfrm>
            <a:off x="5799257" y="4612911"/>
            <a:ext cx="337257" cy="128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箭头: 右 88">
            <a:extLst>
              <a:ext uri="{FF2B5EF4-FFF2-40B4-BE49-F238E27FC236}">
                <a16:creationId xmlns:a16="http://schemas.microsoft.com/office/drawing/2014/main" id="{EFBCE50A-08B4-73E7-6177-1567D3694B24}"/>
              </a:ext>
            </a:extLst>
          </p:cNvPr>
          <p:cNvSpPr/>
          <p:nvPr/>
        </p:nvSpPr>
        <p:spPr>
          <a:xfrm>
            <a:off x="6629573" y="4612911"/>
            <a:ext cx="337257" cy="128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箭头: 右 89">
            <a:extLst>
              <a:ext uri="{FF2B5EF4-FFF2-40B4-BE49-F238E27FC236}">
                <a16:creationId xmlns:a16="http://schemas.microsoft.com/office/drawing/2014/main" id="{957289CD-D271-93A9-B385-FD2C27F493D5}"/>
              </a:ext>
            </a:extLst>
          </p:cNvPr>
          <p:cNvSpPr/>
          <p:nvPr/>
        </p:nvSpPr>
        <p:spPr>
          <a:xfrm>
            <a:off x="9186122" y="4573485"/>
            <a:ext cx="337257" cy="204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箭头: 右 90">
            <a:extLst>
              <a:ext uri="{FF2B5EF4-FFF2-40B4-BE49-F238E27FC236}">
                <a16:creationId xmlns:a16="http://schemas.microsoft.com/office/drawing/2014/main" id="{A10BA2F7-11E4-29FD-485D-5AE21E3592D4}"/>
              </a:ext>
            </a:extLst>
          </p:cNvPr>
          <p:cNvSpPr/>
          <p:nvPr/>
        </p:nvSpPr>
        <p:spPr>
          <a:xfrm>
            <a:off x="7872630" y="4588268"/>
            <a:ext cx="337257" cy="204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028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The convolution layer takes in the input data, and abstract it into a feature map. In the case of images, this converts the original image into a series of numerical values. Convolution layers can be followed by additional convolution layers, turning the model into a hierarchical model. </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Convolution Layers</a:t>
            </a:r>
          </a:p>
        </p:txBody>
      </p:sp>
      <p:pic>
        <p:nvPicPr>
          <p:cNvPr id="2" name="Google Shape;242;g2c41698ccc7_0_46">
            <a:extLst>
              <a:ext uri="{FF2B5EF4-FFF2-40B4-BE49-F238E27FC236}">
                <a16:creationId xmlns:a16="http://schemas.microsoft.com/office/drawing/2014/main" id="{713D1CEC-AA57-C6C7-0137-A47065CCE784}"/>
              </a:ext>
            </a:extLst>
          </p:cNvPr>
          <p:cNvPicPr preferRelativeResize="0"/>
          <p:nvPr/>
        </p:nvPicPr>
        <p:blipFill>
          <a:blip r:embed="rId2">
            <a:alphaModFix/>
          </a:blip>
          <a:stretch>
            <a:fillRect/>
          </a:stretch>
        </p:blipFill>
        <p:spPr>
          <a:xfrm>
            <a:off x="2909185" y="2522262"/>
            <a:ext cx="6136124" cy="3457050"/>
          </a:xfrm>
          <a:prstGeom prst="rect">
            <a:avLst/>
          </a:prstGeom>
          <a:noFill/>
          <a:ln>
            <a:noFill/>
          </a:ln>
        </p:spPr>
      </p:pic>
      <p:sp>
        <p:nvSpPr>
          <p:cNvPr id="3" name="Google Shape;243;g2c41698ccc7_0_46">
            <a:extLst>
              <a:ext uri="{FF2B5EF4-FFF2-40B4-BE49-F238E27FC236}">
                <a16:creationId xmlns:a16="http://schemas.microsoft.com/office/drawing/2014/main" id="{15CB8190-00CA-49EB-3C53-86EB09A967C5}"/>
              </a:ext>
            </a:extLst>
          </p:cNvPr>
          <p:cNvSpPr txBox="1"/>
          <p:nvPr/>
        </p:nvSpPr>
        <p:spPr>
          <a:xfrm>
            <a:off x="4663650" y="5809962"/>
            <a:ext cx="28647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Breakdown of a Bicycle</a:t>
            </a:r>
            <a:endParaRPr sz="1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2963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Pooling layers are also known as down sampling layers. The purpose of these layers is to reduce the dimension of the data. This is necessary to reduce the complexity of the model as well as preventing overfitting. Popular pooling methods are maximum and average. </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Pooling Layers</a:t>
            </a:r>
          </a:p>
        </p:txBody>
      </p:sp>
      <p:sp>
        <p:nvSpPr>
          <p:cNvPr id="4" name="Google Shape;251;p2">
            <a:extLst>
              <a:ext uri="{FF2B5EF4-FFF2-40B4-BE49-F238E27FC236}">
                <a16:creationId xmlns:a16="http://schemas.microsoft.com/office/drawing/2014/main" id="{C6F90105-AA86-D53E-399B-A757813EED56}"/>
              </a:ext>
            </a:extLst>
          </p:cNvPr>
          <p:cNvSpPr txBox="1"/>
          <p:nvPr/>
        </p:nvSpPr>
        <p:spPr>
          <a:xfrm>
            <a:off x="4468500" y="5339134"/>
            <a:ext cx="3255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600" dirty="0">
                <a:solidFill>
                  <a:schemeClr val="dk1"/>
                </a:solidFill>
              </a:rPr>
              <a:t>2 Types of Pooling Methods</a:t>
            </a:r>
            <a:endParaRPr sz="1600" b="0" i="0" u="none" strike="noStrike" cap="none" dirty="0">
              <a:solidFill>
                <a:schemeClr val="dk1"/>
              </a:solidFill>
              <a:latin typeface="Arial"/>
              <a:ea typeface="Arial"/>
              <a:cs typeface="Arial"/>
              <a:sym typeface="Arial"/>
            </a:endParaRPr>
          </a:p>
        </p:txBody>
      </p:sp>
      <p:pic>
        <p:nvPicPr>
          <p:cNvPr id="5" name="Google Shape;257;p2">
            <a:extLst>
              <a:ext uri="{FF2B5EF4-FFF2-40B4-BE49-F238E27FC236}">
                <a16:creationId xmlns:a16="http://schemas.microsoft.com/office/drawing/2014/main" id="{1970DB83-B6EB-3270-DA54-37D6D90B879A}"/>
              </a:ext>
            </a:extLst>
          </p:cNvPr>
          <p:cNvPicPr preferRelativeResize="0"/>
          <p:nvPr/>
        </p:nvPicPr>
        <p:blipFill>
          <a:blip r:embed="rId2">
            <a:alphaModFix/>
          </a:blip>
          <a:stretch>
            <a:fillRect/>
          </a:stretch>
        </p:blipFill>
        <p:spPr>
          <a:xfrm>
            <a:off x="3784413" y="2498978"/>
            <a:ext cx="4623174" cy="2556175"/>
          </a:xfrm>
          <a:prstGeom prst="rect">
            <a:avLst/>
          </a:prstGeom>
          <a:noFill/>
          <a:ln>
            <a:noFill/>
          </a:ln>
        </p:spPr>
      </p:pic>
    </p:spTree>
    <p:extLst>
      <p:ext uri="{BB962C8B-B14F-4D97-AF65-F5344CB8AC3E}">
        <p14:creationId xmlns:p14="http://schemas.microsoft.com/office/powerpoint/2010/main" val="263544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The flatten layer converts the feature map received into a format that is understood by the dense layer. A dense layer converts the result of the previous layers into the final classification that is required by the original problem. </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Flatten &amp; Dense</a:t>
            </a:r>
          </a:p>
        </p:txBody>
      </p:sp>
      <p:sp>
        <p:nvSpPr>
          <p:cNvPr id="4" name="Google Shape;251;p2">
            <a:extLst>
              <a:ext uri="{FF2B5EF4-FFF2-40B4-BE49-F238E27FC236}">
                <a16:creationId xmlns:a16="http://schemas.microsoft.com/office/drawing/2014/main" id="{C6F90105-AA86-D53E-399B-A757813EED56}"/>
              </a:ext>
            </a:extLst>
          </p:cNvPr>
          <p:cNvSpPr txBox="1"/>
          <p:nvPr/>
        </p:nvSpPr>
        <p:spPr>
          <a:xfrm>
            <a:off x="4468500" y="5693594"/>
            <a:ext cx="32550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1600" dirty="0">
                <a:solidFill>
                  <a:schemeClr val="dk1"/>
                </a:solidFill>
              </a:rPr>
              <a:t>Flatten and Dense Layer</a:t>
            </a:r>
            <a:endParaRPr sz="1600" b="0" i="0" u="none" strike="noStrike" cap="none" dirty="0">
              <a:solidFill>
                <a:schemeClr val="dk1"/>
              </a:solidFill>
              <a:latin typeface="Arial"/>
              <a:ea typeface="Arial"/>
              <a:cs typeface="Arial"/>
              <a:sym typeface="Arial"/>
            </a:endParaRPr>
          </a:p>
        </p:txBody>
      </p:sp>
      <p:pic>
        <p:nvPicPr>
          <p:cNvPr id="2" name="Google Shape;271;g2c41698ccc7_0_201">
            <a:extLst>
              <a:ext uri="{FF2B5EF4-FFF2-40B4-BE49-F238E27FC236}">
                <a16:creationId xmlns:a16="http://schemas.microsoft.com/office/drawing/2014/main" id="{83E8CFA6-4DF0-EFE3-BB0B-1B7F496C351A}"/>
              </a:ext>
            </a:extLst>
          </p:cNvPr>
          <p:cNvPicPr preferRelativeResize="0"/>
          <p:nvPr/>
        </p:nvPicPr>
        <p:blipFill>
          <a:blip r:embed="rId2">
            <a:alphaModFix/>
          </a:blip>
          <a:stretch>
            <a:fillRect/>
          </a:stretch>
        </p:blipFill>
        <p:spPr>
          <a:xfrm>
            <a:off x="3470973" y="2501750"/>
            <a:ext cx="6513968" cy="3191844"/>
          </a:xfrm>
          <a:prstGeom prst="rect">
            <a:avLst/>
          </a:prstGeom>
          <a:noFill/>
          <a:ln>
            <a:noFill/>
          </a:ln>
        </p:spPr>
      </p:pic>
    </p:spTree>
    <p:extLst>
      <p:ext uri="{BB962C8B-B14F-4D97-AF65-F5344CB8AC3E}">
        <p14:creationId xmlns:p14="http://schemas.microsoft.com/office/powerpoint/2010/main" val="317006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Model I On clean and noisy labels</a:t>
            </a:r>
          </a:p>
        </p:txBody>
      </p:sp>
      <p:pic>
        <p:nvPicPr>
          <p:cNvPr id="6" name="图片 5">
            <a:extLst>
              <a:ext uri="{FF2B5EF4-FFF2-40B4-BE49-F238E27FC236}">
                <a16:creationId xmlns:a16="http://schemas.microsoft.com/office/drawing/2014/main" id="{B6F60D9C-9948-9BCF-E9A5-31CCCC3A8EED}"/>
              </a:ext>
            </a:extLst>
          </p:cNvPr>
          <p:cNvPicPr>
            <a:picLocks noChangeAspect="1"/>
          </p:cNvPicPr>
          <p:nvPr/>
        </p:nvPicPr>
        <p:blipFill>
          <a:blip r:embed="rId2"/>
          <a:stretch>
            <a:fillRect/>
          </a:stretch>
        </p:blipFill>
        <p:spPr>
          <a:xfrm>
            <a:off x="1066134" y="2074218"/>
            <a:ext cx="4330782" cy="3274994"/>
          </a:xfrm>
          <a:prstGeom prst="rect">
            <a:avLst/>
          </a:prstGeom>
        </p:spPr>
      </p:pic>
      <p:sp>
        <p:nvSpPr>
          <p:cNvPr id="7" name="Google Shape;265;g2c41698ccc7_0_201">
            <a:extLst>
              <a:ext uri="{FF2B5EF4-FFF2-40B4-BE49-F238E27FC236}">
                <a16:creationId xmlns:a16="http://schemas.microsoft.com/office/drawing/2014/main" id="{312B9CBC-8262-A0BA-E2F2-C4FF9721D126}"/>
              </a:ext>
            </a:extLst>
          </p:cNvPr>
          <p:cNvSpPr txBox="1"/>
          <p:nvPr/>
        </p:nvSpPr>
        <p:spPr>
          <a:xfrm>
            <a:off x="1740896" y="5593439"/>
            <a:ext cx="3255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1600" dirty="0">
                <a:solidFill>
                  <a:schemeClr val="dk1"/>
                </a:solidFill>
              </a:rPr>
              <a:t>Accuracy: 0.48633334040641785</a:t>
            </a:r>
          </a:p>
          <a:p>
            <a:pPr marL="0" marR="0" lvl="0" indent="0" algn="ctr" rtl="0">
              <a:spcBef>
                <a:spcPts val="0"/>
              </a:spcBef>
              <a:spcAft>
                <a:spcPts val="0"/>
              </a:spcAft>
              <a:buNone/>
            </a:pPr>
            <a:r>
              <a:rPr lang="en-US" altLang="zh-CN" sz="1600" dirty="0">
                <a:solidFill>
                  <a:schemeClr val="dk1"/>
                </a:solidFill>
              </a:rPr>
              <a:t>On clean labels </a:t>
            </a:r>
            <a:endParaRPr sz="1600" b="0" i="0" u="none" strike="noStrike" cap="none" dirty="0">
              <a:solidFill>
                <a:schemeClr val="dk1"/>
              </a:solidFill>
              <a:latin typeface="Arial"/>
              <a:ea typeface="Arial"/>
              <a:cs typeface="Arial"/>
              <a:sym typeface="Arial"/>
            </a:endParaRPr>
          </a:p>
        </p:txBody>
      </p:sp>
      <p:pic>
        <p:nvPicPr>
          <p:cNvPr id="8" name="图片 7">
            <a:extLst>
              <a:ext uri="{FF2B5EF4-FFF2-40B4-BE49-F238E27FC236}">
                <a16:creationId xmlns:a16="http://schemas.microsoft.com/office/drawing/2014/main" id="{715442DF-FF16-DBA6-93F7-2A55B792213A}"/>
              </a:ext>
            </a:extLst>
          </p:cNvPr>
          <p:cNvPicPr>
            <a:picLocks noChangeAspect="1"/>
          </p:cNvPicPr>
          <p:nvPr/>
        </p:nvPicPr>
        <p:blipFill>
          <a:blip r:embed="rId3"/>
          <a:stretch>
            <a:fillRect/>
          </a:stretch>
        </p:blipFill>
        <p:spPr>
          <a:xfrm>
            <a:off x="6342190" y="2071853"/>
            <a:ext cx="4330783" cy="3277768"/>
          </a:xfrm>
          <a:prstGeom prst="rect">
            <a:avLst/>
          </a:prstGeom>
        </p:spPr>
      </p:pic>
      <p:sp>
        <p:nvSpPr>
          <p:cNvPr id="9" name="Google Shape;265;g2c41698ccc7_0_201">
            <a:extLst>
              <a:ext uri="{FF2B5EF4-FFF2-40B4-BE49-F238E27FC236}">
                <a16:creationId xmlns:a16="http://schemas.microsoft.com/office/drawing/2014/main" id="{CC1B3426-8687-1649-59CE-F0B573AA4BD3}"/>
              </a:ext>
            </a:extLst>
          </p:cNvPr>
          <p:cNvSpPr txBox="1"/>
          <p:nvPr/>
        </p:nvSpPr>
        <p:spPr>
          <a:xfrm>
            <a:off x="6880081" y="5593439"/>
            <a:ext cx="32550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CN" sz="1600" dirty="0">
                <a:solidFill>
                  <a:schemeClr val="dk1"/>
                </a:solidFill>
              </a:rPr>
              <a:t>Accuracy: 0.10159999877214432</a:t>
            </a:r>
          </a:p>
          <a:p>
            <a:pPr algn="ctr"/>
            <a:r>
              <a:rPr lang="en-US" altLang="zh-CN" sz="1600" dirty="0">
                <a:solidFill>
                  <a:schemeClr val="dk1"/>
                </a:solidFill>
              </a:rPr>
              <a:t>On noisy labels </a:t>
            </a:r>
            <a:endParaRPr lang="en-US" altLang="zh-CN" sz="1600" b="0" i="0" u="none" strike="noStrike" cap="none" dirty="0">
              <a:solidFill>
                <a:schemeClr val="dk1"/>
              </a:solidFill>
              <a:latin typeface="Arial"/>
              <a:ea typeface="Arial"/>
              <a:cs typeface="Arial"/>
              <a:sym typeface="Arial"/>
            </a:endParaRPr>
          </a:p>
          <a:p>
            <a:pPr marL="0" marR="0" lvl="0" indent="0" algn="ctr" rtl="0">
              <a:spcBef>
                <a:spcPts val="0"/>
              </a:spcBef>
              <a:spcAft>
                <a:spcPts val="0"/>
              </a:spcAft>
              <a:buNone/>
            </a:pPr>
            <a:r>
              <a:rPr lang="en-US" altLang="zh-CN" sz="1600" dirty="0">
                <a:solidFill>
                  <a:schemeClr val="dk1"/>
                </a:solidFill>
              </a:rPr>
              <a:t> </a:t>
            </a:r>
            <a:endParaRPr sz="1600" b="0" i="0" u="none" strike="noStrike" cap="none" dirty="0">
              <a:solidFill>
                <a:schemeClr val="dk1"/>
              </a:solidFill>
              <a:latin typeface="Arial"/>
              <a:ea typeface="Arial"/>
              <a:cs typeface="Arial"/>
              <a:sym typeface="Arial"/>
            </a:endParaRPr>
          </a:p>
        </p:txBody>
      </p:sp>
      <p:pic>
        <p:nvPicPr>
          <p:cNvPr id="10" name="图片 9">
            <a:extLst>
              <a:ext uri="{FF2B5EF4-FFF2-40B4-BE49-F238E27FC236}">
                <a16:creationId xmlns:a16="http://schemas.microsoft.com/office/drawing/2014/main" id="{F967A553-9390-B8BF-7CD5-EEFA314CCF9A}"/>
              </a:ext>
            </a:extLst>
          </p:cNvPr>
          <p:cNvPicPr>
            <a:picLocks noChangeAspect="1"/>
          </p:cNvPicPr>
          <p:nvPr/>
        </p:nvPicPr>
        <p:blipFill>
          <a:blip r:embed="rId4"/>
          <a:stretch>
            <a:fillRect/>
          </a:stretch>
        </p:blipFill>
        <p:spPr>
          <a:xfrm>
            <a:off x="8162626" y="255907"/>
            <a:ext cx="3944910" cy="1694037"/>
          </a:xfrm>
          <a:prstGeom prst="rect">
            <a:avLst/>
          </a:prstGeom>
        </p:spPr>
      </p:pic>
    </p:spTree>
    <p:extLst>
      <p:ext uri="{BB962C8B-B14F-4D97-AF65-F5344CB8AC3E}">
        <p14:creationId xmlns:p14="http://schemas.microsoft.com/office/powerpoint/2010/main" val="48094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2014413"/>
          </a:xfrm>
        </p:spPr>
        <p:txBody>
          <a:bodyPr>
            <a:normAutofit/>
          </a:bodyPr>
          <a:lstStyle/>
          <a:p>
            <a:pPr marL="0" indent="0" algn="just">
              <a:buNone/>
            </a:pPr>
            <a:r>
              <a:rPr lang="en-US" sz="2000" dirty="0"/>
              <a:t>The function of GAP is to reduce the number of parameters in the model, improve the generalization ability of the model, and to a certain extent, it can replace the fully connected layer. By using GAP, the last few layers of a convolutional neural network can be replaced with a global average pooling layer and/or a 1x1 convolutional layer, simplifying the model structure and improving the performance of the model.</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Global Average Pooling</a:t>
            </a:r>
          </a:p>
        </p:txBody>
      </p:sp>
      <p:sp>
        <p:nvSpPr>
          <p:cNvPr id="3" name="文本框 2">
            <a:extLst>
              <a:ext uri="{FF2B5EF4-FFF2-40B4-BE49-F238E27FC236}">
                <a16:creationId xmlns:a16="http://schemas.microsoft.com/office/drawing/2014/main" id="{BC21AB5C-FF4C-ABA5-5B30-D872746D500F}"/>
              </a:ext>
            </a:extLst>
          </p:cNvPr>
          <p:cNvSpPr txBox="1"/>
          <p:nvPr/>
        </p:nvSpPr>
        <p:spPr>
          <a:xfrm>
            <a:off x="2201182" y="5738709"/>
            <a:ext cx="2286000" cy="337185"/>
          </a:xfrm>
          <a:prstGeom prst="rect">
            <a:avLst/>
          </a:prstGeom>
          <a:noFill/>
        </p:spPr>
        <p:txBody>
          <a:bodyPr wrap="square" rtlCol="0">
            <a:spAutoFit/>
          </a:bodyPr>
          <a:lstStyle/>
          <a:p>
            <a:pPr algn="ctr"/>
            <a:r>
              <a:rPr sz="1600" dirty="0"/>
              <a:t>GAP diagram</a:t>
            </a:r>
          </a:p>
        </p:txBody>
      </p:sp>
      <p:pic>
        <p:nvPicPr>
          <p:cNvPr id="5" name="图片 4">
            <a:extLst>
              <a:ext uri="{FF2B5EF4-FFF2-40B4-BE49-F238E27FC236}">
                <a16:creationId xmlns:a16="http://schemas.microsoft.com/office/drawing/2014/main" id="{C3913C2D-412D-B39C-4710-70B53ADDB284}"/>
              </a:ext>
            </a:extLst>
          </p:cNvPr>
          <p:cNvPicPr>
            <a:picLocks noChangeAspect="1"/>
          </p:cNvPicPr>
          <p:nvPr>
            <p:custDataLst>
              <p:tags r:id="rId1"/>
            </p:custDataLst>
          </p:nvPr>
        </p:nvPicPr>
        <p:blipFill>
          <a:blip r:embed="rId4"/>
          <a:stretch>
            <a:fillRect/>
          </a:stretch>
        </p:blipFill>
        <p:spPr>
          <a:xfrm>
            <a:off x="6933837" y="2866604"/>
            <a:ext cx="3939540" cy="2910840"/>
          </a:xfrm>
          <a:prstGeom prst="rect">
            <a:avLst/>
          </a:prstGeom>
        </p:spPr>
      </p:pic>
      <p:sp>
        <p:nvSpPr>
          <p:cNvPr id="6" name="文本框 5">
            <a:extLst>
              <a:ext uri="{FF2B5EF4-FFF2-40B4-BE49-F238E27FC236}">
                <a16:creationId xmlns:a16="http://schemas.microsoft.com/office/drawing/2014/main" id="{16FDFE1B-257A-10B9-9B31-1D434026131D}"/>
              </a:ext>
            </a:extLst>
          </p:cNvPr>
          <p:cNvSpPr txBox="1"/>
          <p:nvPr>
            <p:custDataLst>
              <p:tags r:id="rId2"/>
            </p:custDataLst>
          </p:nvPr>
        </p:nvSpPr>
        <p:spPr>
          <a:xfrm>
            <a:off x="7107116" y="5777444"/>
            <a:ext cx="3592981" cy="338554"/>
          </a:xfrm>
          <a:prstGeom prst="rect">
            <a:avLst/>
          </a:prstGeom>
          <a:noFill/>
        </p:spPr>
        <p:txBody>
          <a:bodyPr wrap="square" rtlCol="0">
            <a:spAutoFit/>
          </a:bodyPr>
          <a:lstStyle/>
          <a:p>
            <a:pPr algn="ctr"/>
            <a:r>
              <a:rPr lang="en-US" altLang="zh-CN" sz="1600" dirty="0"/>
              <a:t>Accuracy: 0.44670000672340393</a:t>
            </a:r>
            <a:endParaRPr lang="zh-CN" altLang="en-US" sz="1600" dirty="0"/>
          </a:p>
        </p:txBody>
      </p:sp>
      <p:pic>
        <p:nvPicPr>
          <p:cNvPr id="7" name="图片 6">
            <a:extLst>
              <a:ext uri="{FF2B5EF4-FFF2-40B4-BE49-F238E27FC236}">
                <a16:creationId xmlns:a16="http://schemas.microsoft.com/office/drawing/2014/main" id="{27704276-2BE4-F17B-B00A-E830AE4A2975}"/>
              </a:ext>
            </a:extLst>
          </p:cNvPr>
          <p:cNvPicPr>
            <a:picLocks noChangeAspect="1"/>
          </p:cNvPicPr>
          <p:nvPr/>
        </p:nvPicPr>
        <p:blipFill>
          <a:blip r:embed="rId5"/>
          <a:stretch>
            <a:fillRect/>
          </a:stretch>
        </p:blipFill>
        <p:spPr>
          <a:xfrm>
            <a:off x="1379492" y="3079329"/>
            <a:ext cx="4113530" cy="2388235"/>
          </a:xfrm>
          <a:prstGeom prst="rect">
            <a:avLst/>
          </a:prstGeom>
          <a:noFill/>
          <a:ln w="9525">
            <a:noFill/>
          </a:ln>
        </p:spPr>
      </p:pic>
    </p:spTree>
    <p:extLst>
      <p:ext uri="{BB962C8B-B14F-4D97-AF65-F5344CB8AC3E}">
        <p14:creationId xmlns:p14="http://schemas.microsoft.com/office/powerpoint/2010/main" val="122145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1372929"/>
          </a:xfrm>
        </p:spPr>
        <p:txBody>
          <a:bodyPr>
            <a:normAutofit/>
          </a:bodyPr>
          <a:lstStyle/>
          <a:p>
            <a:pPr marL="0" indent="0" algn="just">
              <a:buNone/>
            </a:pPr>
            <a:r>
              <a:rPr lang="en-US" sz="2000" dirty="0"/>
              <a:t>The robust loss function, by introducing robustness as a continuous parameter, enables the generalization of algorithms around minimizing losses, where the robustness of losses automatically ADAPTS itself during training, thereby improving the performance of learn-based tasks.</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Robust Loss</a:t>
            </a:r>
          </a:p>
        </p:txBody>
      </p:sp>
      <p:sp>
        <p:nvSpPr>
          <p:cNvPr id="2" name="文本框 1">
            <a:extLst>
              <a:ext uri="{FF2B5EF4-FFF2-40B4-BE49-F238E27FC236}">
                <a16:creationId xmlns:a16="http://schemas.microsoft.com/office/drawing/2014/main" id="{F993752A-B066-9AA9-C7AC-D06168E928CC}"/>
              </a:ext>
            </a:extLst>
          </p:cNvPr>
          <p:cNvSpPr txBox="1"/>
          <p:nvPr/>
        </p:nvSpPr>
        <p:spPr>
          <a:xfrm>
            <a:off x="2631440" y="5695109"/>
            <a:ext cx="2286000" cy="337185"/>
          </a:xfrm>
          <a:prstGeom prst="rect">
            <a:avLst/>
          </a:prstGeom>
          <a:noFill/>
        </p:spPr>
        <p:txBody>
          <a:bodyPr wrap="square" rtlCol="0">
            <a:spAutoFit/>
          </a:bodyPr>
          <a:lstStyle/>
          <a:p>
            <a:pPr algn="ctr"/>
            <a:r>
              <a:rPr lang="en-US" altLang="zh-CN" sz="1600" dirty="0"/>
              <a:t>Robust Loss </a:t>
            </a:r>
            <a:r>
              <a:rPr sz="1600" dirty="0">
                <a:sym typeface="+mn-ea"/>
              </a:rPr>
              <a:t>diagram</a:t>
            </a:r>
            <a:endParaRPr lang="zh-CN" altLang="en-US" sz="1600" dirty="0"/>
          </a:p>
        </p:txBody>
      </p:sp>
      <p:sp>
        <p:nvSpPr>
          <p:cNvPr id="4" name="文本框 3">
            <a:extLst>
              <a:ext uri="{FF2B5EF4-FFF2-40B4-BE49-F238E27FC236}">
                <a16:creationId xmlns:a16="http://schemas.microsoft.com/office/drawing/2014/main" id="{D62828B1-AC4D-D452-2E6A-585D6C90DB80}"/>
              </a:ext>
            </a:extLst>
          </p:cNvPr>
          <p:cNvSpPr txBox="1"/>
          <p:nvPr>
            <p:custDataLst>
              <p:tags r:id="rId1"/>
            </p:custDataLst>
          </p:nvPr>
        </p:nvSpPr>
        <p:spPr>
          <a:xfrm>
            <a:off x="7547074" y="5681830"/>
            <a:ext cx="3350536" cy="338554"/>
          </a:xfrm>
          <a:prstGeom prst="rect">
            <a:avLst/>
          </a:prstGeom>
          <a:noFill/>
        </p:spPr>
        <p:txBody>
          <a:bodyPr wrap="square" rtlCol="0">
            <a:spAutoFit/>
          </a:bodyPr>
          <a:lstStyle/>
          <a:p>
            <a:pPr algn="ctr"/>
            <a:r>
              <a:rPr lang="en-US" altLang="zh-CN" sz="1600" dirty="0"/>
              <a:t>Accuracy: 0.3018999993801117</a:t>
            </a:r>
            <a:endParaRPr lang="zh-CN" altLang="en-US" sz="1600" dirty="0"/>
          </a:p>
        </p:txBody>
      </p:sp>
      <p:pic>
        <p:nvPicPr>
          <p:cNvPr id="8" name="图片 7">
            <a:extLst>
              <a:ext uri="{FF2B5EF4-FFF2-40B4-BE49-F238E27FC236}">
                <a16:creationId xmlns:a16="http://schemas.microsoft.com/office/drawing/2014/main" id="{EBD8B98B-0652-C634-C3DE-1D18442EF0A3}"/>
              </a:ext>
            </a:extLst>
          </p:cNvPr>
          <p:cNvPicPr>
            <a:picLocks noChangeAspect="1"/>
          </p:cNvPicPr>
          <p:nvPr/>
        </p:nvPicPr>
        <p:blipFill>
          <a:blip r:embed="rId3"/>
          <a:stretch>
            <a:fillRect/>
          </a:stretch>
        </p:blipFill>
        <p:spPr>
          <a:xfrm>
            <a:off x="838200" y="3047149"/>
            <a:ext cx="5872480" cy="1838113"/>
          </a:xfrm>
          <a:prstGeom prst="rect">
            <a:avLst/>
          </a:prstGeom>
          <a:noFill/>
          <a:ln w="9525">
            <a:noFill/>
          </a:ln>
        </p:spPr>
      </p:pic>
      <p:pic>
        <p:nvPicPr>
          <p:cNvPr id="9" name="图片 8">
            <a:extLst>
              <a:ext uri="{FF2B5EF4-FFF2-40B4-BE49-F238E27FC236}">
                <a16:creationId xmlns:a16="http://schemas.microsoft.com/office/drawing/2014/main" id="{20411E7F-FACB-5D84-B873-8B49D1E42A4E}"/>
              </a:ext>
            </a:extLst>
          </p:cNvPr>
          <p:cNvPicPr>
            <a:picLocks noChangeAspect="1"/>
          </p:cNvPicPr>
          <p:nvPr/>
        </p:nvPicPr>
        <p:blipFill>
          <a:blip r:embed="rId4"/>
          <a:stretch>
            <a:fillRect/>
          </a:stretch>
        </p:blipFill>
        <p:spPr>
          <a:xfrm>
            <a:off x="7392434" y="2781058"/>
            <a:ext cx="3659817" cy="2843599"/>
          </a:xfrm>
          <a:prstGeom prst="rect">
            <a:avLst/>
          </a:prstGeom>
        </p:spPr>
      </p:pic>
    </p:spTree>
    <p:extLst>
      <p:ext uri="{BB962C8B-B14F-4D97-AF65-F5344CB8AC3E}">
        <p14:creationId xmlns:p14="http://schemas.microsoft.com/office/powerpoint/2010/main" val="368064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3">
            <a:extLst>
              <a:ext uri="{FF2B5EF4-FFF2-40B4-BE49-F238E27FC236}">
                <a16:creationId xmlns:a16="http://schemas.microsoft.com/office/drawing/2014/main" id="{348545CF-4E06-0054-F276-23144887F110}"/>
              </a:ext>
            </a:extLst>
          </p:cNvPr>
          <p:cNvSpPr>
            <a:spLocks noGrp="1"/>
          </p:cNvSpPr>
          <p:nvPr>
            <p:ph idx="1"/>
          </p:nvPr>
        </p:nvSpPr>
        <p:spPr>
          <a:xfrm>
            <a:off x="838200" y="1518866"/>
            <a:ext cx="10515600" cy="784947"/>
          </a:xfrm>
        </p:spPr>
        <p:txBody>
          <a:bodyPr>
            <a:normAutofit/>
          </a:bodyPr>
          <a:lstStyle/>
          <a:p>
            <a:pPr marL="0" indent="0" algn="just">
              <a:buNone/>
            </a:pPr>
            <a:r>
              <a:rPr lang="en-US" sz="2000" dirty="0"/>
              <a:t>In deep learning, the noise layer is not a standard component, but it can be added to the neural network to introduce additional randomness or perturbation that improves aspects of the model.</a:t>
            </a:r>
          </a:p>
        </p:txBody>
      </p:sp>
      <p:sp>
        <p:nvSpPr>
          <p:cNvPr id="39" name="Title 2">
            <a:extLst>
              <a:ext uri="{FF2B5EF4-FFF2-40B4-BE49-F238E27FC236}">
                <a16:creationId xmlns:a16="http://schemas.microsoft.com/office/drawing/2014/main" id="{5B12E7FD-DEF9-DF7D-A561-97216EE2E8E5}"/>
              </a:ext>
            </a:extLst>
          </p:cNvPr>
          <p:cNvSpPr>
            <a:spLocks noGrp="1"/>
          </p:cNvSpPr>
          <p:nvPr>
            <p:ph type="title"/>
          </p:nvPr>
        </p:nvSpPr>
        <p:spPr>
          <a:xfrm>
            <a:off x="838200" y="825706"/>
            <a:ext cx="10515600" cy="632402"/>
          </a:xfrm>
        </p:spPr>
        <p:txBody>
          <a:bodyPr>
            <a:normAutofit fontScale="90000"/>
          </a:bodyPr>
          <a:lstStyle/>
          <a:p>
            <a:r>
              <a:rPr lang="en-US" dirty="0"/>
              <a:t>Noise Layer</a:t>
            </a:r>
          </a:p>
        </p:txBody>
      </p:sp>
      <p:sp>
        <p:nvSpPr>
          <p:cNvPr id="4" name="文本框 3">
            <a:extLst>
              <a:ext uri="{FF2B5EF4-FFF2-40B4-BE49-F238E27FC236}">
                <a16:creationId xmlns:a16="http://schemas.microsoft.com/office/drawing/2014/main" id="{D62828B1-AC4D-D452-2E6A-585D6C90DB80}"/>
              </a:ext>
            </a:extLst>
          </p:cNvPr>
          <p:cNvSpPr txBox="1"/>
          <p:nvPr>
            <p:custDataLst>
              <p:tags r:id="rId1"/>
            </p:custDataLst>
          </p:nvPr>
        </p:nvSpPr>
        <p:spPr>
          <a:xfrm>
            <a:off x="7547074" y="5681830"/>
            <a:ext cx="3350536" cy="338554"/>
          </a:xfrm>
          <a:prstGeom prst="rect">
            <a:avLst/>
          </a:prstGeom>
          <a:noFill/>
        </p:spPr>
        <p:txBody>
          <a:bodyPr wrap="square" rtlCol="0">
            <a:spAutoFit/>
          </a:bodyPr>
          <a:lstStyle/>
          <a:p>
            <a:pPr algn="ctr"/>
            <a:r>
              <a:rPr lang="en-US" altLang="zh-CN" sz="1600" dirty="0"/>
              <a:t>Accuracy: 0.09989999979734421</a:t>
            </a:r>
            <a:endParaRPr lang="zh-CN" altLang="en-US" sz="1600" dirty="0"/>
          </a:p>
        </p:txBody>
      </p:sp>
      <p:pic>
        <p:nvPicPr>
          <p:cNvPr id="3" name="图片 2">
            <a:extLst>
              <a:ext uri="{FF2B5EF4-FFF2-40B4-BE49-F238E27FC236}">
                <a16:creationId xmlns:a16="http://schemas.microsoft.com/office/drawing/2014/main" id="{70A671F3-4FCE-729C-B1D5-7E0F4B806FED}"/>
              </a:ext>
            </a:extLst>
          </p:cNvPr>
          <p:cNvPicPr>
            <a:picLocks noChangeAspect="1"/>
          </p:cNvPicPr>
          <p:nvPr>
            <p:custDataLst>
              <p:tags r:id="rId2"/>
            </p:custDataLst>
          </p:nvPr>
        </p:nvPicPr>
        <p:blipFill>
          <a:blip r:embed="rId5"/>
          <a:stretch>
            <a:fillRect/>
          </a:stretch>
        </p:blipFill>
        <p:spPr>
          <a:xfrm>
            <a:off x="6737902" y="2364571"/>
            <a:ext cx="4320540" cy="3242945"/>
          </a:xfrm>
          <a:prstGeom prst="rect">
            <a:avLst/>
          </a:prstGeom>
        </p:spPr>
      </p:pic>
      <p:sp>
        <p:nvSpPr>
          <p:cNvPr id="5" name="文本框 4">
            <a:extLst>
              <a:ext uri="{FF2B5EF4-FFF2-40B4-BE49-F238E27FC236}">
                <a16:creationId xmlns:a16="http://schemas.microsoft.com/office/drawing/2014/main" id="{9AB01CEF-DE36-503F-65B5-80895487CDD3}"/>
              </a:ext>
            </a:extLst>
          </p:cNvPr>
          <p:cNvSpPr txBox="1"/>
          <p:nvPr/>
        </p:nvSpPr>
        <p:spPr>
          <a:xfrm>
            <a:off x="2358927" y="5681830"/>
            <a:ext cx="2286000" cy="337185"/>
          </a:xfrm>
          <a:prstGeom prst="rect">
            <a:avLst/>
          </a:prstGeom>
          <a:noFill/>
        </p:spPr>
        <p:txBody>
          <a:bodyPr wrap="square" rtlCol="0">
            <a:spAutoFit/>
          </a:bodyPr>
          <a:lstStyle/>
          <a:p>
            <a:pPr algn="ctr"/>
            <a:r>
              <a:rPr lang="zh-CN" altLang="en-US" sz="1600" dirty="0">
                <a:sym typeface="+mn-ea"/>
              </a:rPr>
              <a:t>Noise Layer</a:t>
            </a:r>
            <a:r>
              <a:rPr lang="en-US" altLang="zh-CN" sz="1600" dirty="0">
                <a:sym typeface="+mn-ea"/>
              </a:rPr>
              <a:t> </a:t>
            </a:r>
            <a:r>
              <a:rPr sz="1600" dirty="0">
                <a:sym typeface="+mn-ea"/>
              </a:rPr>
              <a:t>diagram</a:t>
            </a:r>
            <a:endParaRPr lang="zh-CN" altLang="en-US" sz="1600" dirty="0"/>
          </a:p>
        </p:txBody>
      </p:sp>
      <p:pic>
        <p:nvPicPr>
          <p:cNvPr id="7" name="图片 6">
            <a:extLst>
              <a:ext uri="{FF2B5EF4-FFF2-40B4-BE49-F238E27FC236}">
                <a16:creationId xmlns:a16="http://schemas.microsoft.com/office/drawing/2014/main" id="{CF8DD93E-43A2-690B-C585-2E3F40BE4305}"/>
              </a:ext>
            </a:extLst>
          </p:cNvPr>
          <p:cNvPicPr>
            <a:picLocks noChangeAspect="1"/>
          </p:cNvPicPr>
          <p:nvPr>
            <p:custDataLst>
              <p:tags r:id="rId3"/>
            </p:custDataLst>
          </p:nvPr>
        </p:nvPicPr>
        <p:blipFill>
          <a:blip r:embed="rId6"/>
          <a:srcRect t="8863"/>
          <a:stretch>
            <a:fillRect/>
          </a:stretch>
        </p:blipFill>
        <p:spPr>
          <a:xfrm>
            <a:off x="1814535" y="2380023"/>
            <a:ext cx="3395133" cy="3008207"/>
          </a:xfrm>
          <a:prstGeom prst="rect">
            <a:avLst/>
          </a:prstGeom>
        </p:spPr>
      </p:pic>
    </p:spTree>
    <p:extLst>
      <p:ext uri="{BB962C8B-B14F-4D97-AF65-F5344CB8AC3E}">
        <p14:creationId xmlns:p14="http://schemas.microsoft.com/office/powerpoint/2010/main" val="3731209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515</Words>
  <Application>Microsoft Office PowerPoint</Application>
  <PresentationFormat>宽屏</PresentationFormat>
  <Paragraphs>63</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Arial</vt:lpstr>
      <vt:lpstr>Calibri</vt:lpstr>
      <vt:lpstr>Calibri Light</vt:lpstr>
      <vt:lpstr>Century Gothic</vt:lpstr>
      <vt:lpstr>Open Sans</vt:lpstr>
      <vt:lpstr>Office Theme</vt:lpstr>
      <vt:lpstr>Weakly supervised learning label noise and correction</vt:lpstr>
      <vt:lpstr>Model I: Convolutional Neural Network</vt:lpstr>
      <vt:lpstr>Convolution Layers</vt:lpstr>
      <vt:lpstr>Pooling Layers</vt:lpstr>
      <vt:lpstr>Flatten &amp; Dense</vt:lpstr>
      <vt:lpstr>Model I On clean and noisy labels</vt:lpstr>
      <vt:lpstr>Global Average Pooling</vt:lpstr>
      <vt:lpstr>Robust Loss</vt:lpstr>
      <vt:lpstr>Noise Layer</vt:lpstr>
      <vt:lpstr>Conclusion</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Учетная запись Майкрософт</dc:creator>
  <cp:lastModifiedBy>Tianyi Xia</cp:lastModifiedBy>
  <cp:revision>14</cp:revision>
  <dcterms:created xsi:type="dcterms:W3CDTF">2022-02-14T22:03:07Z</dcterms:created>
  <dcterms:modified xsi:type="dcterms:W3CDTF">2024-03-19T03:09:10Z</dcterms:modified>
</cp:coreProperties>
</file>