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6" r:id="rId2"/>
    <p:sldId id="257" r:id="rId3"/>
    <p:sldId id="258" r:id="rId4"/>
    <p:sldId id="283" r:id="rId5"/>
    <p:sldId id="259" r:id="rId6"/>
    <p:sldId id="260" r:id="rId7"/>
    <p:sldId id="284" r:id="rId8"/>
    <p:sldId id="261" r:id="rId9"/>
    <p:sldId id="285" r:id="rId10"/>
    <p:sldId id="280" r:id="rId11"/>
    <p:sldId id="262" r:id="rId12"/>
    <p:sldId id="263" r:id="rId13"/>
    <p:sldId id="264" r:id="rId14"/>
    <p:sldId id="265" r:id="rId15"/>
    <p:sldId id="266" r:id="rId16"/>
    <p:sldId id="267" r:id="rId17"/>
    <p:sldId id="268" r:id="rId18"/>
    <p:sldId id="269" r:id="rId19"/>
    <p:sldId id="271" r:id="rId20"/>
    <p:sldId id="281" r:id="rId21"/>
    <p:sldId id="273" r:id="rId22"/>
    <p:sldId id="274" r:id="rId23"/>
    <p:sldId id="276" r:id="rId24"/>
    <p:sldId id="277" r:id="rId25"/>
    <p:sldId id="278" r:id="rId26"/>
    <p:sldId id="279" r:id="rId27"/>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56" autoAdjust="0"/>
  </p:normalViewPr>
  <p:slideViewPr>
    <p:cSldViewPr snapToGrid="0">
      <p:cViewPr varScale="1">
        <p:scale>
          <a:sx n="81" d="100"/>
          <a:sy n="81" d="100"/>
        </p:scale>
        <p:origin x="725" y="53"/>
      </p:cViewPr>
      <p:guideLst/>
    </p:cSldViewPr>
  </p:slideViewPr>
  <p:outlineViewPr>
    <p:cViewPr>
      <p:scale>
        <a:sx n="33" d="100"/>
        <a:sy n="33" d="100"/>
      </p:scale>
      <p:origin x="0" y="-1618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 name="Shape 91"/>
          <p:cNvSpPr>
            <a:spLocks noGrp="1" noRot="1" noChangeAspect="1"/>
          </p:cNvSpPr>
          <p:nvPr>
            <p:ph type="sldImg"/>
          </p:nvPr>
        </p:nvSpPr>
        <p:spPr>
          <a:xfrm>
            <a:off x="1143000" y="685800"/>
            <a:ext cx="4572000" cy="3429000"/>
          </a:xfrm>
          <a:prstGeom prst="rect">
            <a:avLst/>
          </a:prstGeom>
        </p:spPr>
        <p:txBody>
          <a:bodyPr/>
          <a:lstStyle/>
          <a:p>
            <a:endParaRPr/>
          </a:p>
        </p:txBody>
      </p:sp>
      <p:sp>
        <p:nvSpPr>
          <p:cNvPr id="92" name="Shape 9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15964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873115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12" name="Body Level One…"/>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a:spLocks noGrp="1"/>
          </p:cNvSpPr>
          <p:nvPr>
            <p:ph type="title"/>
          </p:nvPr>
        </p:nvSpPr>
        <p:spPr>
          <a:xfrm>
            <a:off x="831850" y="1709738"/>
            <a:ext cx="10515600" cy="2852737"/>
          </a:xfrm>
          <a:prstGeom prst="rect">
            <a:avLst/>
          </a:prstGeom>
        </p:spPr>
        <p:txBody>
          <a:bodyPr anchor="b"/>
          <a:lstStyle>
            <a:lvl1pPr>
              <a:defRPr sz="6000"/>
            </a:lvl1pPr>
          </a:lstStyle>
          <a:p>
            <a:r>
              <a:t>Title Text</a:t>
            </a:r>
          </a:p>
        </p:txBody>
      </p:sp>
      <p:sp>
        <p:nvSpPr>
          <p:cNvPr id="30" name="Body Level One…"/>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a:spLocks noGrp="1"/>
          </p:cNvSpPr>
          <p:nvPr>
            <p:ph type="title"/>
          </p:nvPr>
        </p:nvSpPr>
        <p:spPr>
          <a:prstGeom prst="rect">
            <a:avLst/>
          </a:prstGeom>
        </p:spPr>
        <p:txBody>
          <a:bodyPr/>
          <a:lstStyle/>
          <a:p>
            <a:r>
              <a:t>Title Text</a:t>
            </a:r>
          </a:p>
        </p:txBody>
      </p:sp>
      <p:sp>
        <p:nvSpPr>
          <p:cNvPr id="39" name="Body Level One…"/>
          <p:cNvSpPr txBox="1">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48" name="Body Level One…"/>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21"/>
          </p:nvPr>
        </p:nvSpPr>
        <p:spPr>
          <a:xfrm>
            <a:off x="6172200" y="1681163"/>
            <a:ext cx="5183188" cy="823913"/>
          </a:xfrm>
          <a:prstGeom prst="rect">
            <a:avLst/>
          </a:prstGeom>
        </p:spPr>
        <p:txBody>
          <a:bodyPr anchor="b"/>
          <a:lstStyle/>
          <a:p>
            <a:pPr marL="0" indent="0">
              <a:buSzTx/>
              <a:buFontTx/>
              <a:buNone/>
              <a:defRPr sz="2400" b="1"/>
            </a:pPr>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itle Text"/>
          <p:cNvSpPr txBox="1">
            <a:spLocks noGrp="1"/>
          </p:cNvSpPr>
          <p:nvPr>
            <p:ph type="title"/>
          </p:nvPr>
        </p:nvSpPr>
        <p:spPr>
          <a:prstGeom prst="rect">
            <a:avLst/>
          </a:prstGeom>
        </p:spPr>
        <p:txBody>
          <a:bodyPr/>
          <a:lstStyle/>
          <a:p>
            <a:r>
              <a:t>Title Text</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73" name="Body Level One…"/>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quarter" idx="21"/>
          </p:nvPr>
        </p:nvSpPr>
        <p:spPr>
          <a:xfrm>
            <a:off x="839787" y="2057400"/>
            <a:ext cx="3932238" cy="3811588"/>
          </a:xfrm>
          <a:prstGeom prst="rect">
            <a:avLst/>
          </a:prstGeom>
        </p:spPr>
        <p:txBody>
          <a:bodyPr/>
          <a:lstStyle/>
          <a:p>
            <a:pPr marL="0" indent="0">
              <a:buSzTx/>
              <a:buFontTx/>
              <a:buNone/>
              <a:defRPr sz="1600"/>
            </a:pPr>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83" name="Picture Placeholder 2"/>
          <p:cNvSpPr>
            <a:spLocks noGrp="1"/>
          </p:cNvSpPr>
          <p:nvPr>
            <p:ph type="pic" sz="half" idx="21"/>
          </p:nvPr>
        </p:nvSpPr>
        <p:spPr>
          <a:xfrm>
            <a:off x="5183187" y="987425"/>
            <a:ext cx="6172201" cy="4873625"/>
          </a:xfrm>
          <a:prstGeom prst="rect">
            <a:avLst/>
          </a:prstGeom>
        </p:spPr>
        <p:txBody>
          <a:bodyPr lIns="91439" rIns="91439">
            <a:noAutofit/>
          </a:bodyPr>
          <a:lstStyle/>
          <a:p>
            <a:endParaRPr/>
          </a:p>
        </p:txBody>
      </p:sp>
      <p:sp>
        <p:nvSpPr>
          <p:cNvPr id="84" name="Body Level One…"/>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https://ieeexplore.ieee.org/abstract/document/10457056?casa_token=QafFjSdFgroAAAAA:iCEQ19GT5YzbezfQ00s43bEVnKSIA0uRkSBGq_UmS1yjYvQ0QBMRPt2aKzf6_a6V9DB7KH9xjWsC7w" TargetMode="External"/><Relationship Id="rId3" Type="http://schemas.openxmlformats.org/officeDocument/2006/relationships/image" Target="../media/image1.jpeg"/><Relationship Id="rId7" Type="http://schemas.openxmlformats.org/officeDocument/2006/relationships/hyperlink" Target="https://ieeexplore.ieee.org/abstract/document/5734730?casa_token=CiTV_dX6iJcAAAAA:5Y4wewmFzfuUlSZQMe4G6Gfa5uldleV8n4PEqXPDFFDX7jykgbCJShwSjIf0GB0nK3blh04ykNP5fA%20%20%5b%20importanc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www.researchgate.net/publication/279459069_5G_mmWave_Module_for_ns-3_Network_Simulator" TargetMode="External"/><Relationship Id="rId5" Type="http://schemas.openxmlformats.org/officeDocument/2006/relationships/hyperlink" Target="https://www.sciencedirect.com/science/article/pii/S187705092200477X" TargetMode="External"/><Relationship Id="rId4" Type="http://schemas.openxmlformats.org/officeDocument/2006/relationships/hyperlink" Target="https://ieeexplore.ieee.org/abstract/document/9926175?casa_token=UH6iYO0qfrsAAAAA:W1TNAnVuhiDW7obXZQU65X_6b17T_7ejI7moWHPCFGVo9FZm7pYXQNjs3cP8uD1dIhnToUjQv8CzSg"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webp"/><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object 2"/>
          <p:cNvSpPr txBox="1">
            <a:spLocks noGrp="1"/>
          </p:cNvSpPr>
          <p:nvPr>
            <p:ph type="title"/>
          </p:nvPr>
        </p:nvSpPr>
        <p:spPr>
          <a:xfrm>
            <a:off x="1603947" y="274023"/>
            <a:ext cx="9773588" cy="1428598"/>
          </a:xfrm>
          <a:prstGeom prst="rect">
            <a:avLst/>
          </a:prstGeom>
        </p:spPr>
        <p:txBody>
          <a:bodyPr lIns="0" tIns="0" rIns="0" bIns="0"/>
          <a:lstStyle/>
          <a:p>
            <a:pPr marL="692784" marR="5080" indent="-680719" algn="ctr">
              <a:lnSpc>
                <a:spcPct val="100000"/>
              </a:lnSpc>
              <a:spcBef>
                <a:spcPts val="100"/>
              </a:spcBef>
              <a:defRPr sz="2400" b="1">
                <a:latin typeface="Times New Roman"/>
                <a:ea typeface="Times New Roman"/>
                <a:cs typeface="Times New Roman"/>
                <a:sym typeface="Times New Roman"/>
              </a:defRPr>
            </a:pPr>
            <a:r>
              <a:rPr dirty="0"/>
              <a:t>  MALLA REDDY COLLEGE OF ENGINEERING &amp; TECHNOLOGY</a:t>
            </a:r>
            <a:br>
              <a:rPr dirty="0"/>
            </a:br>
            <a:r>
              <a:rPr sz="2000" dirty="0"/>
              <a:t> </a:t>
            </a:r>
            <a:r>
              <a:rPr sz="2000" b="0" dirty="0"/>
              <a:t>(Autonomous Institution – UGC, Govt. of India)</a:t>
            </a:r>
            <a:br>
              <a:rPr sz="2000" b="0" dirty="0"/>
            </a:br>
            <a:r>
              <a:rPr sz="2800" b="0" dirty="0"/>
              <a:t> </a:t>
            </a:r>
            <a:br>
              <a:rPr lang="en-IN" sz="2800" b="0" dirty="0"/>
            </a:br>
            <a:r>
              <a:rPr sz="2000" dirty="0"/>
              <a:t>DEPARTMENT OF COMPUTER SCIENCE AND ENGINEERING</a:t>
            </a:r>
          </a:p>
        </p:txBody>
      </p:sp>
      <p:sp>
        <p:nvSpPr>
          <p:cNvPr id="95" name="object 4"/>
          <p:cNvSpPr txBox="1"/>
          <p:nvPr/>
        </p:nvSpPr>
        <p:spPr>
          <a:xfrm>
            <a:off x="1363344" y="2460036"/>
            <a:ext cx="9727567" cy="12311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R="5080" indent="12700" algn="ctr">
              <a:spcBef>
                <a:spcPts val="100"/>
              </a:spcBef>
              <a:defRPr sz="4000"/>
            </a:pPr>
            <a:r>
              <a:rPr lang="en-US" b="1" dirty="0">
                <a:latin typeface="Times New Roman" panose="02020603050405020304" pitchFamily="18" charset="0"/>
                <a:cs typeface="Times New Roman" panose="02020603050405020304" pitchFamily="18" charset="0"/>
              </a:rPr>
              <a:t>5G NETWORK SIMULATION USING NS3</a:t>
            </a:r>
          </a:p>
        </p:txBody>
      </p:sp>
      <p:sp>
        <p:nvSpPr>
          <p:cNvPr id="96" name="object 5"/>
          <p:cNvSpPr txBox="1"/>
          <p:nvPr/>
        </p:nvSpPr>
        <p:spPr>
          <a:xfrm>
            <a:off x="950594" y="4694554"/>
            <a:ext cx="3649775" cy="8566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R="5080" indent="12700">
              <a:spcBef>
                <a:spcPts val="100"/>
              </a:spcBef>
              <a:defRPr b="1" spc="-5"/>
            </a:pPr>
            <a:r>
              <a:rPr dirty="0"/>
              <a:t>Under the Guidance of </a:t>
            </a:r>
            <a:r>
              <a:rPr spc="0" dirty="0"/>
              <a:t> </a:t>
            </a:r>
          </a:p>
          <a:p>
            <a:pPr marR="5080" indent="12700">
              <a:spcBef>
                <a:spcPts val="100"/>
              </a:spcBef>
              <a:defRPr b="1"/>
            </a:pPr>
            <a:r>
              <a:rPr dirty="0"/>
              <a:t>Name: </a:t>
            </a:r>
            <a:r>
              <a:rPr lang="en-IN" b="0" dirty="0"/>
              <a:t>Dr</a:t>
            </a:r>
            <a:r>
              <a:rPr lang="en-US" b="0" dirty="0"/>
              <a:t>.G.L.N.JAYAPRADA</a:t>
            </a:r>
            <a:endParaRPr dirty="0"/>
          </a:p>
          <a:p>
            <a:pPr marR="5080" indent="12700">
              <a:spcBef>
                <a:spcPts val="100"/>
              </a:spcBef>
              <a:defRPr b="1"/>
            </a:pPr>
            <a:r>
              <a:rPr dirty="0"/>
              <a:t>Designation: </a:t>
            </a:r>
            <a:r>
              <a:rPr b="0" dirty="0"/>
              <a:t>Associate Professor</a:t>
            </a:r>
          </a:p>
        </p:txBody>
      </p:sp>
      <p:sp>
        <p:nvSpPr>
          <p:cNvPr id="97" name="object 6"/>
          <p:cNvSpPr txBox="1"/>
          <p:nvPr/>
        </p:nvSpPr>
        <p:spPr>
          <a:xfrm>
            <a:off x="6912013" y="4689682"/>
            <a:ext cx="4465522" cy="14362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indent="12700" algn="just">
              <a:spcBef>
                <a:spcPts val="100"/>
              </a:spcBef>
              <a:defRPr b="1" spc="-45"/>
            </a:pPr>
            <a:r>
              <a:rPr dirty="0"/>
              <a:t>Batch</a:t>
            </a:r>
            <a:r>
              <a:rPr spc="-30" dirty="0"/>
              <a:t> No</a:t>
            </a:r>
            <a:r>
              <a:rPr spc="-5" dirty="0"/>
              <a:t>:</a:t>
            </a:r>
            <a:r>
              <a:rPr lang="en-US" spc="-5" dirty="0"/>
              <a:t> 21</a:t>
            </a:r>
            <a:endParaRPr spc="-5" dirty="0"/>
          </a:p>
          <a:p>
            <a:pPr indent="12700" algn="just">
              <a:spcBef>
                <a:spcPts val="100"/>
              </a:spcBef>
              <a:defRPr b="1" spc="-5"/>
            </a:pPr>
            <a:r>
              <a:rPr dirty="0"/>
              <a:t>Names with roll numbers:</a:t>
            </a:r>
          </a:p>
          <a:p>
            <a:pPr indent="12700" algn="just">
              <a:spcBef>
                <a:spcPts val="100"/>
              </a:spcBef>
            </a:pPr>
            <a:r>
              <a:rPr lang="en-US" dirty="0"/>
              <a:t>K SAI BHUVANESHWARI                 20N31A6629</a:t>
            </a:r>
          </a:p>
          <a:p>
            <a:pPr indent="12700" algn="just">
              <a:spcBef>
                <a:spcPts val="100"/>
              </a:spcBef>
            </a:pPr>
            <a:r>
              <a:rPr lang="en-US" dirty="0"/>
              <a:t>M PAWAN KALYAN                         20N31A6632</a:t>
            </a:r>
          </a:p>
          <a:p>
            <a:pPr indent="12700" algn="just">
              <a:spcBef>
                <a:spcPts val="100"/>
              </a:spcBef>
            </a:pPr>
            <a:r>
              <a:rPr lang="en-US" dirty="0"/>
              <a:t>G BHARADWAJ                                21N35A6601</a:t>
            </a:r>
            <a:endParaRPr dirty="0"/>
          </a:p>
        </p:txBody>
      </p:sp>
      <p:pic>
        <p:nvPicPr>
          <p:cNvPr id="98" name="Picture 8" descr="Picture 8"/>
          <p:cNvPicPr>
            <a:picLocks noChangeAspect="1"/>
          </p:cNvPicPr>
          <p:nvPr/>
        </p:nvPicPr>
        <p:blipFill>
          <a:blip r:embed="rId2"/>
          <a:stretch>
            <a:fillRect/>
          </a:stretch>
        </p:blipFill>
        <p:spPr>
          <a:xfrm>
            <a:off x="257242" y="180819"/>
            <a:ext cx="1106776" cy="1256755"/>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Content Placeholder 2"/>
          <p:cNvSpPr txBox="1">
            <a:spLocks noGrp="1"/>
          </p:cNvSpPr>
          <p:nvPr>
            <p:ph type="body" idx="1"/>
          </p:nvPr>
        </p:nvSpPr>
        <p:spPr>
          <a:prstGeom prst="rect">
            <a:avLst/>
          </a:prstGeom>
        </p:spPr>
        <p:txBody>
          <a:bodyPr>
            <a:noAutofit/>
          </a:bodyPr>
          <a:lstStyle/>
          <a:p>
            <a:pPr marL="150394" indent="-150394" algn="just">
              <a:lnSpc>
                <a:spcPct val="150000"/>
              </a:lnSpc>
              <a:buFontTx/>
              <a:defRPr sz="1500">
                <a:latin typeface="Times New Roman"/>
                <a:ea typeface="Times New Roman"/>
                <a:cs typeface="Times New Roman"/>
                <a:sym typeface="Times New Roman"/>
              </a:defRPr>
            </a:pPr>
            <a:r>
              <a:rPr lang="en-US" sz="2000" b="0" i="0" dirty="0">
                <a:solidFill>
                  <a:schemeClr val="tx1"/>
                </a:solidFill>
                <a:effectLst/>
                <a:latin typeface="Roboto" panose="02000000000000000000" pitchFamily="2" charset="0"/>
              </a:rPr>
              <a:t>NS3 allows us to model complex network scenarios, customize protocol stacks, and analyze network performance. </a:t>
            </a:r>
          </a:p>
          <a:p>
            <a:pPr marL="150394" indent="-150394" algn="just">
              <a:lnSpc>
                <a:spcPct val="150000"/>
              </a:lnSpc>
              <a:buFontTx/>
              <a:defRPr sz="1500">
                <a:latin typeface="Times New Roman"/>
                <a:ea typeface="Times New Roman"/>
                <a:cs typeface="Times New Roman"/>
                <a:sym typeface="Times New Roman"/>
              </a:defRPr>
            </a:pPr>
            <a:r>
              <a:rPr lang="en-US" sz="2000" b="0" i="0" dirty="0">
                <a:solidFill>
                  <a:schemeClr val="tx1"/>
                </a:solidFill>
                <a:effectLst/>
                <a:latin typeface="Roboto" panose="02000000000000000000" pitchFamily="2" charset="0"/>
              </a:rPr>
              <a:t>By simulating this streamlined packet flow, we anticipate benefits such as reduced  latency, improved resource utilization, enhanced network performance, and lower energy..</a:t>
            </a:r>
            <a:br>
              <a:rPr lang="en-US" sz="2000" dirty="0">
                <a:solidFill>
                  <a:schemeClr val="tx1"/>
                </a:solidFill>
              </a:rPr>
            </a:br>
            <a:endParaRPr sz="2000" dirty="0">
              <a:solidFill>
                <a:schemeClr val="tx1"/>
              </a:solidFill>
            </a:endParaRPr>
          </a:p>
        </p:txBody>
      </p:sp>
      <p:pic>
        <p:nvPicPr>
          <p:cNvPr id="119" name="Picture 3" descr="Picture 3"/>
          <p:cNvPicPr>
            <a:picLocks noChangeAspect="1"/>
          </p:cNvPicPr>
          <p:nvPr/>
        </p:nvPicPr>
        <p:blipFill>
          <a:blip r:embed="rId2"/>
          <a:stretch>
            <a:fillRect/>
          </a:stretch>
        </p:blipFill>
        <p:spPr>
          <a:xfrm>
            <a:off x="257242" y="199869"/>
            <a:ext cx="1106776" cy="1256755"/>
          </a:xfrm>
          <a:prstGeom prst="rect">
            <a:avLst/>
          </a:prstGeom>
          <a:ln w="12700">
            <a:miter lim="400000"/>
          </a:ln>
        </p:spPr>
      </p:pic>
    </p:spTree>
    <p:extLst>
      <p:ext uri="{BB962C8B-B14F-4D97-AF65-F5344CB8AC3E}">
        <p14:creationId xmlns:p14="http://schemas.microsoft.com/office/powerpoint/2010/main" val="225877581"/>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itle 1"/>
          <p:cNvSpPr txBox="1">
            <a:spLocks noGrp="1"/>
          </p:cNvSpPr>
          <p:nvPr>
            <p:ph type="title"/>
          </p:nvPr>
        </p:nvSpPr>
        <p:spPr>
          <a:xfrm>
            <a:off x="1299838" y="365125"/>
            <a:ext cx="10515601" cy="1325563"/>
          </a:xfrm>
          <a:prstGeom prst="rect">
            <a:avLst/>
          </a:prstGeom>
        </p:spPr>
        <p:txBody>
          <a:bodyPr>
            <a:normAutofit/>
          </a:bodyPr>
          <a:lstStyle>
            <a:lvl1pPr algn="ctr">
              <a:defRPr sz="4000">
                <a:solidFill>
                  <a:srgbClr val="222222"/>
                </a:solidFill>
                <a:latin typeface="Times New Roman"/>
                <a:ea typeface="Times New Roman"/>
                <a:cs typeface="Times New Roman"/>
                <a:sym typeface="Times New Roman"/>
              </a:defRPr>
            </a:lvl1pPr>
          </a:lstStyle>
          <a:p>
            <a:r>
              <a:rPr sz="4400" b="1" dirty="0"/>
              <a:t>SOFTWARE AND HARDWARE REQUIREMENTS</a:t>
            </a:r>
          </a:p>
        </p:txBody>
      </p:sp>
      <p:sp>
        <p:nvSpPr>
          <p:cNvPr id="122" name="Content Placeholder 2"/>
          <p:cNvSpPr txBox="1">
            <a:spLocks noGrp="1"/>
          </p:cNvSpPr>
          <p:nvPr>
            <p:ph type="body" idx="1"/>
          </p:nvPr>
        </p:nvSpPr>
        <p:spPr>
          <a:xfrm>
            <a:off x="838200" y="1691345"/>
            <a:ext cx="10515600" cy="5152691"/>
          </a:xfrm>
          <a:prstGeom prst="rect">
            <a:avLst/>
          </a:prstGeom>
        </p:spPr>
        <p:txBody>
          <a:bodyPr>
            <a:noAutofit/>
          </a:bodyPr>
          <a:lstStyle/>
          <a:p>
            <a:pPr marL="0" indent="0">
              <a:lnSpc>
                <a:spcPct val="81000"/>
              </a:lnSpc>
              <a:buSzTx/>
              <a:buNone/>
              <a:defRPr sz="2000" b="1"/>
            </a:pPr>
            <a:endParaRPr lang="en-US" sz="1900" dirty="0">
              <a:solidFill>
                <a:schemeClr val="tx1"/>
              </a:solidFill>
              <a:latin typeface="Times New Roman" panose="02020603050405020304" pitchFamily="18" charset="0"/>
              <a:cs typeface="Times New Roman" panose="02020603050405020304" pitchFamily="18" charset="0"/>
            </a:endParaRPr>
          </a:p>
          <a:p>
            <a:pPr marL="0" indent="0">
              <a:lnSpc>
                <a:spcPct val="81000"/>
              </a:lnSpc>
              <a:buSzTx/>
              <a:buNone/>
              <a:defRPr sz="2000" b="1"/>
            </a:pPr>
            <a:r>
              <a:rPr lang="en-IN" sz="2400" dirty="0">
                <a:solidFill>
                  <a:schemeClr val="tx1"/>
                </a:solidFill>
                <a:latin typeface="Times New Roman" panose="02020603050405020304" pitchFamily="18" charset="0"/>
                <a:cs typeface="Times New Roman" panose="02020603050405020304" pitchFamily="18" charset="0"/>
              </a:rPr>
              <a:t>SOFTWARE REQUIREMENTS</a:t>
            </a:r>
            <a:endParaRPr lang="en-IN" sz="2400" b="1" dirty="0">
              <a:solidFill>
                <a:schemeClr val="tx1"/>
              </a:solidFill>
              <a:latin typeface="Times New Roman" panose="02020603050405020304" pitchFamily="18" charset="0"/>
              <a:cs typeface="Times New Roman" panose="02020603050405020304" pitchFamily="18" charset="0"/>
            </a:endParaRPr>
          </a:p>
          <a:p>
            <a:pPr marL="0" indent="0">
              <a:lnSpc>
                <a:spcPct val="150000"/>
              </a:lnSpc>
              <a:buSzTx/>
              <a:buNone/>
              <a:defRPr sz="2000"/>
            </a:pPr>
            <a:r>
              <a:rPr lang="en-IN" sz="2400" b="0" i="0" dirty="0">
                <a:solidFill>
                  <a:schemeClr val="tx1"/>
                </a:solidFill>
                <a:effectLst/>
                <a:latin typeface="Times New Roman" panose="02020603050405020304" pitchFamily="18" charset="0"/>
                <a:cs typeface="Times New Roman" panose="02020603050405020304" pitchFamily="18" charset="0"/>
              </a:rPr>
              <a:t>• Operating System: Ubuntu</a:t>
            </a:r>
            <a:br>
              <a:rPr lang="en-IN" sz="2400" dirty="0">
                <a:solidFill>
                  <a:schemeClr val="tx1"/>
                </a:solidFill>
                <a:latin typeface="Times New Roman" panose="02020603050405020304" pitchFamily="18" charset="0"/>
                <a:cs typeface="Times New Roman" panose="02020603050405020304" pitchFamily="18" charset="0"/>
              </a:rPr>
            </a:br>
            <a:r>
              <a:rPr lang="en-IN" sz="2400" b="0" i="0" dirty="0">
                <a:solidFill>
                  <a:schemeClr val="tx1"/>
                </a:solidFill>
                <a:effectLst/>
                <a:latin typeface="Times New Roman" panose="02020603050405020304" pitchFamily="18" charset="0"/>
                <a:cs typeface="Times New Roman" panose="02020603050405020304" pitchFamily="18" charset="0"/>
              </a:rPr>
              <a:t>• </a:t>
            </a:r>
            <a:r>
              <a:rPr lang="en-IN" sz="2400" b="0" i="0" dirty="0" err="1">
                <a:solidFill>
                  <a:schemeClr val="tx1"/>
                </a:solidFill>
                <a:effectLst/>
                <a:latin typeface="Times New Roman" panose="02020603050405020304" pitchFamily="18" charset="0"/>
                <a:cs typeface="Times New Roman" panose="02020603050405020304" pitchFamily="18" charset="0"/>
              </a:rPr>
              <a:t>NetAnim</a:t>
            </a:r>
            <a:r>
              <a:rPr lang="en-IN" sz="2400" b="0" i="0" dirty="0">
                <a:solidFill>
                  <a:schemeClr val="tx1"/>
                </a:solidFill>
                <a:effectLst/>
                <a:latin typeface="Times New Roman" panose="02020603050405020304" pitchFamily="18" charset="0"/>
                <a:cs typeface="Times New Roman" panose="02020603050405020304" pitchFamily="18" charset="0"/>
              </a:rPr>
              <a:t>: To simulate the packet flow in the network.</a:t>
            </a:r>
            <a:br>
              <a:rPr lang="en-IN" sz="2400" dirty="0">
                <a:solidFill>
                  <a:schemeClr val="tx1"/>
                </a:solidFill>
                <a:latin typeface="Times New Roman" panose="02020603050405020304" pitchFamily="18" charset="0"/>
                <a:cs typeface="Times New Roman" panose="02020603050405020304" pitchFamily="18" charset="0"/>
              </a:rPr>
            </a:br>
            <a:r>
              <a:rPr lang="en-IN" sz="2400" b="0" i="0" dirty="0">
                <a:solidFill>
                  <a:schemeClr val="tx1"/>
                </a:solidFill>
                <a:effectLst/>
                <a:latin typeface="Times New Roman" panose="02020603050405020304" pitchFamily="18" charset="0"/>
                <a:cs typeface="Times New Roman" panose="02020603050405020304" pitchFamily="18" charset="0"/>
              </a:rPr>
              <a:t>• Packages: ns3-tools, </a:t>
            </a:r>
            <a:r>
              <a:rPr lang="en-IN" sz="2400" b="0" i="0" dirty="0" err="1">
                <a:solidFill>
                  <a:schemeClr val="tx1"/>
                </a:solidFill>
                <a:effectLst/>
                <a:latin typeface="Times New Roman" panose="02020603050405020304" pitchFamily="18" charset="0"/>
                <a:cs typeface="Times New Roman" panose="02020603050405020304" pitchFamily="18" charset="0"/>
              </a:rPr>
              <a:t>CMake</a:t>
            </a:r>
            <a:r>
              <a:rPr lang="en-IN" sz="2400" b="0" i="0" dirty="0">
                <a:solidFill>
                  <a:schemeClr val="tx1"/>
                </a:solidFill>
                <a:effectLst/>
                <a:latin typeface="Times New Roman" panose="02020603050405020304" pitchFamily="18" charset="0"/>
                <a:cs typeface="Times New Roman" panose="02020603050405020304" pitchFamily="18" charset="0"/>
              </a:rPr>
              <a:t>.</a:t>
            </a:r>
            <a:br>
              <a:rPr lang="en-IN" sz="2400" dirty="0">
                <a:solidFill>
                  <a:schemeClr val="tx1"/>
                </a:solidFill>
                <a:latin typeface="Times New Roman" panose="02020603050405020304" pitchFamily="18" charset="0"/>
                <a:cs typeface="Times New Roman" panose="02020603050405020304" pitchFamily="18" charset="0"/>
              </a:rPr>
            </a:br>
            <a:r>
              <a:rPr lang="en-IN" sz="2400" b="0" i="0" dirty="0">
                <a:solidFill>
                  <a:schemeClr val="tx1"/>
                </a:solidFill>
                <a:effectLst/>
                <a:latin typeface="Times New Roman" panose="02020603050405020304" pitchFamily="18" charset="0"/>
                <a:cs typeface="Times New Roman" panose="02020603050405020304" pitchFamily="18" charset="0"/>
              </a:rPr>
              <a:t>• Languages: C/C++</a:t>
            </a:r>
            <a:br>
              <a:rPr lang="en-IN" sz="2400" dirty="0">
                <a:solidFill>
                  <a:schemeClr val="tx1"/>
                </a:solidFill>
                <a:latin typeface="Times New Roman" panose="02020603050405020304" pitchFamily="18" charset="0"/>
                <a:cs typeface="Times New Roman" panose="02020603050405020304" pitchFamily="18" charset="0"/>
              </a:rPr>
            </a:br>
            <a:r>
              <a:rPr lang="en-IN" sz="2400" b="0" i="0" dirty="0">
                <a:solidFill>
                  <a:schemeClr val="tx1"/>
                </a:solidFill>
                <a:effectLst/>
                <a:latin typeface="Times New Roman" panose="02020603050405020304" pitchFamily="18" charset="0"/>
                <a:cs typeface="Times New Roman" panose="02020603050405020304" pitchFamily="18" charset="0"/>
              </a:rPr>
              <a:t>• IDE: Visual Studio</a:t>
            </a:r>
            <a:br>
              <a:rPr lang="en-IN" sz="2400" dirty="0">
                <a:solidFill>
                  <a:schemeClr val="tx1"/>
                </a:solidFill>
                <a:latin typeface="Times New Roman" panose="02020603050405020304" pitchFamily="18" charset="0"/>
                <a:cs typeface="Times New Roman" panose="02020603050405020304" pitchFamily="18" charset="0"/>
              </a:rPr>
            </a:br>
            <a:r>
              <a:rPr lang="en-IN" sz="2400" b="0" i="0" dirty="0">
                <a:solidFill>
                  <a:schemeClr val="tx1"/>
                </a:solidFill>
                <a:effectLst/>
                <a:latin typeface="Times New Roman" panose="02020603050405020304" pitchFamily="18" charset="0"/>
                <a:cs typeface="Times New Roman" panose="02020603050405020304" pitchFamily="18" charset="0"/>
              </a:rPr>
              <a:t>• Wireshark</a:t>
            </a:r>
          </a:p>
        </p:txBody>
      </p:sp>
      <p:pic>
        <p:nvPicPr>
          <p:cNvPr id="123" name="Picture 3" descr="Picture 3"/>
          <p:cNvPicPr>
            <a:picLocks noChangeAspect="1"/>
          </p:cNvPicPr>
          <p:nvPr/>
        </p:nvPicPr>
        <p:blipFill>
          <a:blip r:embed="rId2"/>
          <a:stretch>
            <a:fillRect/>
          </a:stretch>
        </p:blipFill>
        <p:spPr>
          <a:xfrm>
            <a:off x="257242" y="199869"/>
            <a:ext cx="1106776" cy="1256755"/>
          </a:xfrm>
          <a:prstGeom prst="rect">
            <a:avLst/>
          </a:prstGeom>
          <a:ln w="12700">
            <a:miter lim="400000"/>
          </a:ln>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ontent Placeholder 2"/>
          <p:cNvSpPr txBox="1">
            <a:spLocks noGrp="1"/>
          </p:cNvSpPr>
          <p:nvPr>
            <p:ph type="body" idx="1"/>
          </p:nvPr>
        </p:nvSpPr>
        <p:spPr>
          <a:xfrm>
            <a:off x="810630" y="1734118"/>
            <a:ext cx="10515601" cy="4351339"/>
          </a:xfrm>
          <a:prstGeom prst="rect">
            <a:avLst/>
          </a:prstGeom>
        </p:spPr>
        <p:txBody>
          <a:bodyPr>
            <a:normAutofit/>
          </a:bodyPr>
          <a:lstStyle/>
          <a:p>
            <a:pPr marL="0" indent="0">
              <a:lnSpc>
                <a:spcPct val="81000"/>
              </a:lnSpc>
              <a:buSzTx/>
              <a:buNone/>
              <a:defRPr sz="2000" b="1"/>
            </a:pPr>
            <a:r>
              <a:rPr sz="2400" dirty="0">
                <a:latin typeface="Times New Roman" panose="02020603050405020304" pitchFamily="18" charset="0"/>
                <a:cs typeface="Times New Roman" panose="02020603050405020304" pitchFamily="18" charset="0"/>
              </a:rPr>
              <a:t>HARDWARE REQUIREMENTS</a:t>
            </a:r>
          </a:p>
          <a:p>
            <a:pPr>
              <a:lnSpc>
                <a:spcPct val="81000"/>
              </a:lnSpc>
            </a:pPr>
            <a:endParaRPr sz="2400" b="1" dirty="0">
              <a:latin typeface="Times New Roman" panose="02020603050405020304" pitchFamily="18" charset="0"/>
              <a:cs typeface="Times New Roman" panose="02020603050405020304" pitchFamily="18" charset="0"/>
            </a:endParaRPr>
          </a:p>
          <a:p>
            <a:pPr>
              <a:lnSpc>
                <a:spcPct val="150000"/>
              </a:lnSpc>
              <a:buSzTx/>
              <a:defRPr sz="2000"/>
            </a:pPr>
            <a:r>
              <a:rPr lang="en-IN" sz="2400" b="0" i="0" dirty="0">
                <a:solidFill>
                  <a:schemeClr val="tx1"/>
                </a:solidFill>
                <a:effectLst/>
                <a:latin typeface="Times New Roman" panose="02020603050405020304" pitchFamily="18" charset="0"/>
                <a:cs typeface="Times New Roman" panose="02020603050405020304" pitchFamily="18" charset="0"/>
              </a:rPr>
              <a:t> Ram: 4GB or more</a:t>
            </a:r>
          </a:p>
          <a:p>
            <a:pPr>
              <a:lnSpc>
                <a:spcPct val="150000"/>
              </a:lnSpc>
              <a:buSzTx/>
              <a:defRPr sz="2000"/>
            </a:pPr>
            <a:r>
              <a:rPr lang="en-IN" sz="2400" b="0" i="0" dirty="0">
                <a:solidFill>
                  <a:schemeClr val="tx1"/>
                </a:solidFill>
                <a:effectLst/>
                <a:latin typeface="Times New Roman" panose="02020603050405020304" pitchFamily="18" charset="0"/>
                <a:cs typeface="Times New Roman" panose="02020603050405020304" pitchFamily="18" charset="0"/>
              </a:rPr>
              <a:t> Processor: Intel Core i5 or More</a:t>
            </a:r>
            <a:endParaRPr lang="en-IN" sz="2400" dirty="0">
              <a:solidFill>
                <a:schemeClr val="tx1"/>
              </a:solidFill>
              <a:latin typeface="Times New Roman" panose="02020603050405020304" pitchFamily="18" charset="0"/>
              <a:cs typeface="Times New Roman" panose="02020603050405020304" pitchFamily="18" charset="0"/>
            </a:endParaRPr>
          </a:p>
          <a:p>
            <a:pPr>
              <a:lnSpc>
                <a:spcPct val="150000"/>
              </a:lnSpc>
              <a:buSzTx/>
              <a:defRPr sz="2000"/>
            </a:pPr>
            <a:r>
              <a:rPr lang="en-IN" sz="2400" b="0" i="0" dirty="0">
                <a:solidFill>
                  <a:schemeClr val="tx1"/>
                </a:solidFill>
                <a:effectLst/>
                <a:latin typeface="Times New Roman" panose="02020603050405020304" pitchFamily="18" charset="0"/>
                <a:cs typeface="Times New Roman" panose="02020603050405020304" pitchFamily="18" charset="0"/>
              </a:rPr>
              <a:t> Hard disk space: 250GB or more</a:t>
            </a:r>
            <a:endParaRPr lang="en-IN" sz="2400" dirty="0">
              <a:solidFill>
                <a:schemeClr val="tx1"/>
              </a:solidFill>
              <a:latin typeface="Times New Roman" panose="02020603050405020304" pitchFamily="18" charset="0"/>
              <a:cs typeface="Times New Roman" panose="02020603050405020304" pitchFamily="18" charset="0"/>
            </a:endParaRPr>
          </a:p>
        </p:txBody>
      </p:sp>
      <p:pic>
        <p:nvPicPr>
          <p:cNvPr id="3" name="Picture 3" descr="Picture 3">
            <a:extLst>
              <a:ext uri="{FF2B5EF4-FFF2-40B4-BE49-F238E27FC236}">
                <a16:creationId xmlns:a16="http://schemas.microsoft.com/office/drawing/2014/main" id="{0B040C8E-706B-4366-A017-30BC35C236AE}"/>
              </a:ext>
            </a:extLst>
          </p:cNvPr>
          <p:cNvPicPr>
            <a:picLocks noChangeAspect="1"/>
          </p:cNvPicPr>
          <p:nvPr/>
        </p:nvPicPr>
        <p:blipFill>
          <a:blip r:embed="rId2"/>
          <a:stretch>
            <a:fillRect/>
          </a:stretch>
        </p:blipFill>
        <p:spPr>
          <a:xfrm>
            <a:off x="257242" y="199869"/>
            <a:ext cx="1106776" cy="1256755"/>
          </a:xfrm>
          <a:prstGeom prst="rect">
            <a:avLst/>
          </a:prstGeom>
          <a:ln w="12700">
            <a:miter lim="400000"/>
          </a:ln>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itle 1"/>
          <p:cNvSpPr txBox="1">
            <a:spLocks noGrp="1"/>
          </p:cNvSpPr>
          <p:nvPr>
            <p:ph type="title"/>
          </p:nvPr>
        </p:nvSpPr>
        <p:spPr>
          <a:prstGeom prst="rect">
            <a:avLst/>
          </a:prstGeom>
        </p:spPr>
        <p:txBody>
          <a:bodyPr/>
          <a:lstStyle>
            <a:lvl1pPr algn="ctr">
              <a:defRPr>
                <a:solidFill>
                  <a:srgbClr val="222222"/>
                </a:solidFill>
                <a:latin typeface="Arial"/>
                <a:ea typeface="Arial"/>
                <a:cs typeface="Arial"/>
                <a:sym typeface="Arial"/>
              </a:defRPr>
            </a:lvl1pPr>
          </a:lstStyle>
          <a:p>
            <a:r>
              <a:rPr b="1" dirty="0">
                <a:latin typeface="Times New Roman" panose="02020603050405020304" pitchFamily="18" charset="0"/>
                <a:cs typeface="Times New Roman" panose="02020603050405020304" pitchFamily="18" charset="0"/>
              </a:rPr>
              <a:t>Literature Survey</a:t>
            </a:r>
          </a:p>
        </p:txBody>
      </p:sp>
      <p:pic>
        <p:nvPicPr>
          <p:cNvPr id="128" name="Picture 3" descr="Picture 3"/>
          <p:cNvPicPr>
            <a:picLocks noChangeAspect="1"/>
          </p:cNvPicPr>
          <p:nvPr/>
        </p:nvPicPr>
        <p:blipFill>
          <a:blip r:embed="rId2"/>
          <a:stretch>
            <a:fillRect/>
          </a:stretch>
        </p:blipFill>
        <p:spPr>
          <a:xfrm>
            <a:off x="257242" y="199869"/>
            <a:ext cx="1106776" cy="1256755"/>
          </a:xfrm>
          <a:prstGeom prst="rect">
            <a:avLst/>
          </a:prstGeom>
          <a:ln w="12700">
            <a:miter lim="400000"/>
          </a:ln>
        </p:spPr>
      </p:pic>
      <p:pic>
        <p:nvPicPr>
          <p:cNvPr id="3" name="Picture 2">
            <a:extLst>
              <a:ext uri="{FF2B5EF4-FFF2-40B4-BE49-F238E27FC236}">
                <a16:creationId xmlns:a16="http://schemas.microsoft.com/office/drawing/2014/main" id="{6A696A92-BA46-4B20-BF48-500D4A09A2BF}"/>
              </a:ext>
            </a:extLst>
          </p:cNvPr>
          <p:cNvPicPr>
            <a:picLocks noChangeAspect="1"/>
          </p:cNvPicPr>
          <p:nvPr/>
        </p:nvPicPr>
        <p:blipFill>
          <a:blip r:embed="rId3"/>
          <a:stretch>
            <a:fillRect/>
          </a:stretch>
        </p:blipFill>
        <p:spPr>
          <a:xfrm>
            <a:off x="301058" y="1786305"/>
            <a:ext cx="11589884" cy="3752225"/>
          </a:xfrm>
          <a:prstGeom prst="rect">
            <a:avLst/>
          </a:prstGeom>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itle 1"/>
          <p:cNvSpPr txBox="1">
            <a:spLocks noGrp="1"/>
          </p:cNvSpPr>
          <p:nvPr>
            <p:ph type="title"/>
          </p:nvPr>
        </p:nvSpPr>
        <p:spPr>
          <a:xfrm>
            <a:off x="838200" y="131061"/>
            <a:ext cx="10515600" cy="1325563"/>
          </a:xfrm>
          <a:prstGeom prst="rect">
            <a:avLst/>
          </a:prstGeom>
        </p:spPr>
        <p:txBody>
          <a:bodyPr>
            <a:normAutofit/>
          </a:bodyPr>
          <a:lstStyle>
            <a:lvl1pPr algn="ctr">
              <a:defRPr sz="4000">
                <a:solidFill>
                  <a:srgbClr val="222222"/>
                </a:solidFill>
                <a:latin typeface="Times New Roman"/>
                <a:ea typeface="Times New Roman"/>
                <a:cs typeface="Times New Roman"/>
                <a:sym typeface="Times New Roman"/>
              </a:defRPr>
            </a:lvl1pPr>
          </a:lstStyle>
          <a:p>
            <a:r>
              <a:rPr sz="4400" b="1" dirty="0"/>
              <a:t>SYSTEM ARCHITECTURE</a:t>
            </a:r>
          </a:p>
        </p:txBody>
      </p:sp>
      <p:pic>
        <p:nvPicPr>
          <p:cNvPr id="6" name="Picture 5">
            <a:extLst>
              <a:ext uri="{FF2B5EF4-FFF2-40B4-BE49-F238E27FC236}">
                <a16:creationId xmlns:a16="http://schemas.microsoft.com/office/drawing/2014/main" id="{38B96FDD-2072-4C6C-AC96-06760E6F4C06}"/>
              </a:ext>
            </a:extLst>
          </p:cNvPr>
          <p:cNvPicPr>
            <a:picLocks noChangeAspect="1"/>
          </p:cNvPicPr>
          <p:nvPr/>
        </p:nvPicPr>
        <p:blipFill>
          <a:blip r:embed="rId2"/>
          <a:stretch>
            <a:fillRect/>
          </a:stretch>
        </p:blipFill>
        <p:spPr>
          <a:xfrm>
            <a:off x="978569" y="1092527"/>
            <a:ext cx="10080678" cy="5513561"/>
          </a:xfrm>
          <a:prstGeom prst="rect">
            <a:avLst/>
          </a:prstGeom>
        </p:spPr>
      </p:pic>
      <p:pic>
        <p:nvPicPr>
          <p:cNvPr id="133" name="Picture 3" descr="Picture 3"/>
          <p:cNvPicPr>
            <a:picLocks noChangeAspect="1"/>
          </p:cNvPicPr>
          <p:nvPr/>
        </p:nvPicPr>
        <p:blipFill>
          <a:blip r:embed="rId3"/>
          <a:stretch>
            <a:fillRect/>
          </a:stretch>
        </p:blipFill>
        <p:spPr>
          <a:xfrm>
            <a:off x="257242" y="199869"/>
            <a:ext cx="1106776" cy="1256755"/>
          </a:xfrm>
          <a:prstGeom prst="rect">
            <a:avLst/>
          </a:prstGeom>
          <a:ln w="12700">
            <a:miter lim="400000"/>
          </a:ln>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itle 1"/>
          <p:cNvSpPr txBox="1">
            <a:spLocks noGrp="1"/>
          </p:cNvSpPr>
          <p:nvPr>
            <p:ph type="title"/>
          </p:nvPr>
        </p:nvSpPr>
        <p:spPr>
          <a:prstGeom prst="rect">
            <a:avLst/>
          </a:prstGeom>
        </p:spPr>
        <p:txBody>
          <a:bodyPr>
            <a:normAutofit/>
          </a:bodyPr>
          <a:lstStyle>
            <a:lvl1pPr algn="ctr">
              <a:defRPr sz="4000">
                <a:solidFill>
                  <a:srgbClr val="222222"/>
                </a:solidFill>
                <a:latin typeface="Times New Roman"/>
                <a:ea typeface="Times New Roman"/>
                <a:cs typeface="Times New Roman"/>
                <a:sym typeface="Times New Roman"/>
              </a:defRPr>
            </a:lvl1pPr>
          </a:lstStyle>
          <a:p>
            <a:r>
              <a:rPr sz="4400" b="1" dirty="0"/>
              <a:t>UML DIAGRAMS</a:t>
            </a:r>
          </a:p>
        </p:txBody>
      </p:sp>
      <p:sp>
        <p:nvSpPr>
          <p:cNvPr id="136" name="Content Placeholder 2"/>
          <p:cNvSpPr txBox="1">
            <a:spLocks noGrp="1"/>
          </p:cNvSpPr>
          <p:nvPr>
            <p:ph type="body" idx="1"/>
          </p:nvPr>
        </p:nvSpPr>
        <p:spPr>
          <a:xfrm>
            <a:off x="838201" y="1690688"/>
            <a:ext cx="2498558" cy="571249"/>
          </a:xfrm>
          <a:prstGeom prst="rect">
            <a:avLst/>
          </a:prstGeom>
        </p:spPr>
        <p:txBody>
          <a:bodyPr/>
          <a:lstStyle>
            <a:lvl1pPr marL="0" indent="0">
              <a:buSzTx/>
              <a:buNone/>
              <a:defRPr sz="2000" b="1"/>
            </a:lvl1pPr>
          </a:lstStyle>
          <a:p>
            <a:r>
              <a:rPr dirty="0">
                <a:latin typeface="Times New Roman" panose="02020603050405020304" pitchFamily="18" charset="0"/>
                <a:cs typeface="Times New Roman" panose="02020603050405020304" pitchFamily="18" charset="0"/>
              </a:rPr>
              <a:t>1.Use Case Diagram</a:t>
            </a:r>
          </a:p>
        </p:txBody>
      </p:sp>
      <p:pic>
        <p:nvPicPr>
          <p:cNvPr id="137" name="Picture 3" descr="Picture 3"/>
          <p:cNvPicPr>
            <a:picLocks noChangeAspect="1"/>
          </p:cNvPicPr>
          <p:nvPr/>
        </p:nvPicPr>
        <p:blipFill>
          <a:blip r:embed="rId2"/>
          <a:stretch>
            <a:fillRect/>
          </a:stretch>
        </p:blipFill>
        <p:spPr>
          <a:xfrm>
            <a:off x="257242" y="199869"/>
            <a:ext cx="1106776" cy="1256755"/>
          </a:xfrm>
          <a:prstGeom prst="rect">
            <a:avLst/>
          </a:prstGeom>
          <a:ln w="12700">
            <a:miter lim="400000"/>
          </a:ln>
        </p:spPr>
      </p:pic>
      <p:pic>
        <p:nvPicPr>
          <p:cNvPr id="3" name="Picture 2">
            <a:extLst>
              <a:ext uri="{FF2B5EF4-FFF2-40B4-BE49-F238E27FC236}">
                <a16:creationId xmlns:a16="http://schemas.microsoft.com/office/drawing/2014/main" id="{670C1F54-7D2B-43A8-A946-B10A0C1AF7DD}"/>
              </a:ext>
            </a:extLst>
          </p:cNvPr>
          <p:cNvPicPr>
            <a:picLocks noChangeAspect="1"/>
          </p:cNvPicPr>
          <p:nvPr/>
        </p:nvPicPr>
        <p:blipFill>
          <a:blip r:embed="rId3"/>
          <a:stretch>
            <a:fillRect/>
          </a:stretch>
        </p:blipFill>
        <p:spPr>
          <a:xfrm>
            <a:off x="2446421" y="2026192"/>
            <a:ext cx="7620000" cy="4352925"/>
          </a:xfrm>
          <a:prstGeom prst="rect">
            <a:avLst/>
          </a:prstGeom>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itle 1"/>
          <p:cNvSpPr txBox="1">
            <a:spLocks noGrp="1"/>
          </p:cNvSpPr>
          <p:nvPr>
            <p:ph type="title"/>
          </p:nvPr>
        </p:nvSpPr>
        <p:spPr>
          <a:prstGeom prst="rect">
            <a:avLst/>
          </a:prstGeom>
        </p:spPr>
        <p:txBody>
          <a:bodyPr/>
          <a:lstStyle>
            <a:lvl1pPr>
              <a:defRPr sz="2000"/>
            </a:lvl1pPr>
          </a:lstStyle>
          <a:p>
            <a:r>
              <a:rPr b="1" dirty="0">
                <a:latin typeface="Times New Roman" panose="02020603050405020304" pitchFamily="18" charset="0"/>
                <a:cs typeface="Times New Roman" panose="02020603050405020304" pitchFamily="18" charset="0"/>
              </a:rPr>
              <a:t>2.Sequence Diagram</a:t>
            </a:r>
          </a:p>
        </p:txBody>
      </p:sp>
      <p:pic>
        <p:nvPicPr>
          <p:cNvPr id="3" name="Picture 2">
            <a:extLst>
              <a:ext uri="{FF2B5EF4-FFF2-40B4-BE49-F238E27FC236}">
                <a16:creationId xmlns:a16="http://schemas.microsoft.com/office/drawing/2014/main" id="{B0332B45-B1FA-4EB0-9230-305FE54652F0}"/>
              </a:ext>
            </a:extLst>
          </p:cNvPr>
          <p:cNvPicPr>
            <a:picLocks noChangeAspect="1"/>
          </p:cNvPicPr>
          <p:nvPr/>
        </p:nvPicPr>
        <p:blipFill>
          <a:blip r:embed="rId2"/>
          <a:stretch>
            <a:fillRect/>
          </a:stretch>
        </p:blipFill>
        <p:spPr>
          <a:xfrm>
            <a:off x="689811" y="1311275"/>
            <a:ext cx="10892589" cy="5181600"/>
          </a:xfrm>
          <a:prstGeom prst="rect">
            <a:avLst/>
          </a:prstGeom>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E128F3-5684-4E26-AAD5-4BD3ED8F39C1}"/>
              </a:ext>
            </a:extLst>
          </p:cNvPr>
          <p:cNvPicPr>
            <a:picLocks noChangeAspect="1"/>
          </p:cNvPicPr>
          <p:nvPr/>
        </p:nvPicPr>
        <p:blipFill>
          <a:blip r:embed="rId2"/>
          <a:stretch>
            <a:fillRect/>
          </a:stretch>
        </p:blipFill>
        <p:spPr>
          <a:xfrm>
            <a:off x="29790" y="545075"/>
            <a:ext cx="12132419" cy="5767850"/>
          </a:xfrm>
          <a:prstGeom prst="rect">
            <a:avLst/>
          </a:prstGeom>
        </p:spPr>
      </p:pic>
      <p:sp>
        <p:nvSpPr>
          <p:cNvPr id="143" name="Title 1"/>
          <p:cNvSpPr txBox="1">
            <a:spLocks noGrp="1"/>
          </p:cNvSpPr>
          <p:nvPr>
            <p:ph type="title"/>
          </p:nvPr>
        </p:nvSpPr>
        <p:spPr>
          <a:xfrm>
            <a:off x="838200" y="0"/>
            <a:ext cx="10515600" cy="1325563"/>
          </a:xfrm>
          <a:prstGeom prst="rect">
            <a:avLst/>
          </a:prstGeom>
        </p:spPr>
        <p:txBody>
          <a:bodyPr/>
          <a:lstStyle>
            <a:lvl1pPr>
              <a:defRPr sz="2000"/>
            </a:lvl1pPr>
          </a:lstStyle>
          <a:p>
            <a:r>
              <a:rPr b="1" dirty="0">
                <a:latin typeface="Times New Roman" panose="02020603050405020304" pitchFamily="18" charset="0"/>
                <a:cs typeface="Times New Roman" panose="02020603050405020304" pitchFamily="18" charset="0"/>
              </a:rPr>
              <a:t>3. </a:t>
            </a:r>
            <a:r>
              <a:rPr lang="en-IN" b="1" dirty="0" err="1">
                <a:latin typeface="Times New Roman" panose="02020603050405020304" pitchFamily="18" charset="0"/>
                <a:cs typeface="Times New Roman" panose="02020603050405020304" pitchFamily="18" charset="0"/>
              </a:rPr>
              <a:t>DataFlow</a:t>
            </a:r>
            <a:r>
              <a:rPr lang="en-IN" b="1" dirty="0">
                <a:latin typeface="Times New Roman" panose="02020603050405020304" pitchFamily="18" charset="0"/>
                <a:cs typeface="Times New Roman" panose="02020603050405020304" pitchFamily="18" charset="0"/>
              </a:rPr>
              <a:t> </a:t>
            </a:r>
            <a:r>
              <a:rPr b="1" dirty="0">
                <a:latin typeface="Times New Roman" panose="02020603050405020304" pitchFamily="18" charset="0"/>
                <a:cs typeface="Times New Roman" panose="02020603050405020304" pitchFamily="18" charset="0"/>
              </a:rPr>
              <a:t>Diagram</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Title 1"/>
          <p:cNvSpPr txBox="1">
            <a:spLocks noGrp="1"/>
          </p:cNvSpPr>
          <p:nvPr>
            <p:ph type="title"/>
          </p:nvPr>
        </p:nvSpPr>
        <p:spPr>
          <a:prstGeom prst="rect">
            <a:avLst/>
          </a:prstGeom>
        </p:spPr>
        <p:txBody>
          <a:bodyPr/>
          <a:lstStyle>
            <a:lvl1pPr>
              <a:defRPr sz="2000"/>
            </a:lvl1pPr>
          </a:lstStyle>
          <a:p>
            <a:r>
              <a:rPr b="1" dirty="0">
                <a:latin typeface="Times New Roman" panose="02020603050405020304" pitchFamily="18" charset="0"/>
                <a:cs typeface="Times New Roman" panose="02020603050405020304" pitchFamily="18" charset="0"/>
              </a:rPr>
              <a:t>4.</a:t>
            </a:r>
            <a:r>
              <a:rPr lang="en-IN" b="1" dirty="0">
                <a:latin typeface="Times New Roman" panose="02020603050405020304" pitchFamily="18" charset="0"/>
                <a:cs typeface="Times New Roman" panose="02020603050405020304" pitchFamily="18" charset="0"/>
              </a:rPr>
              <a:t>Deployment</a:t>
            </a:r>
            <a:r>
              <a:rPr b="1" dirty="0">
                <a:latin typeface="Times New Roman" panose="02020603050405020304" pitchFamily="18" charset="0"/>
                <a:cs typeface="Times New Roman" panose="02020603050405020304" pitchFamily="18" charset="0"/>
              </a:rPr>
              <a:t> Diagram</a:t>
            </a:r>
          </a:p>
        </p:txBody>
      </p:sp>
      <p:pic>
        <p:nvPicPr>
          <p:cNvPr id="3" name="Picture 2">
            <a:extLst>
              <a:ext uri="{FF2B5EF4-FFF2-40B4-BE49-F238E27FC236}">
                <a16:creationId xmlns:a16="http://schemas.microsoft.com/office/drawing/2014/main" id="{FC6368BD-58FA-4EE9-BAE1-3B95096017A3}"/>
              </a:ext>
            </a:extLst>
          </p:cNvPr>
          <p:cNvPicPr>
            <a:picLocks noChangeAspect="1"/>
          </p:cNvPicPr>
          <p:nvPr/>
        </p:nvPicPr>
        <p:blipFill>
          <a:blip r:embed="rId2"/>
          <a:stretch>
            <a:fillRect/>
          </a:stretch>
        </p:blipFill>
        <p:spPr>
          <a:xfrm>
            <a:off x="838200" y="1298408"/>
            <a:ext cx="10647947" cy="4994107"/>
          </a:xfrm>
          <a:prstGeom prst="rect">
            <a:avLst/>
          </a:prstGeom>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itle 1"/>
          <p:cNvSpPr txBox="1">
            <a:spLocks noGrp="1"/>
          </p:cNvSpPr>
          <p:nvPr>
            <p:ph type="title"/>
          </p:nvPr>
        </p:nvSpPr>
        <p:spPr>
          <a:prstGeom prst="rect">
            <a:avLst/>
          </a:prstGeom>
        </p:spPr>
        <p:txBody>
          <a:bodyPr/>
          <a:lstStyle>
            <a:lvl1pPr algn="ctr">
              <a:defRPr>
                <a:solidFill>
                  <a:srgbClr val="222222"/>
                </a:solidFill>
                <a:latin typeface="Arial"/>
                <a:ea typeface="Arial"/>
                <a:cs typeface="Arial"/>
                <a:sym typeface="Arial"/>
              </a:defRPr>
            </a:lvl1pPr>
          </a:lstStyle>
          <a:p>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Algorithms and Technologies</a:t>
            </a:r>
            <a:endParaRPr b="1" dirty="0">
              <a:latin typeface="Times New Roman" panose="02020603050405020304" pitchFamily="18" charset="0"/>
              <a:cs typeface="Times New Roman" panose="02020603050405020304" pitchFamily="18" charset="0"/>
            </a:endParaRPr>
          </a:p>
        </p:txBody>
      </p:sp>
      <p:sp>
        <p:nvSpPr>
          <p:cNvPr id="153" name="Content Placeholder 2"/>
          <p:cNvSpPr txBox="1">
            <a:spLocks noGrp="1"/>
          </p:cNvSpPr>
          <p:nvPr>
            <p:ph type="body" idx="1"/>
          </p:nvPr>
        </p:nvSpPr>
        <p:spPr>
          <a:xfrm>
            <a:off x="810630" y="1196462"/>
            <a:ext cx="10515600" cy="5281028"/>
          </a:xfrm>
          <a:prstGeom prst="rect">
            <a:avLst/>
          </a:prstGeom>
        </p:spPr>
        <p:txBody>
          <a:bodyPr>
            <a:noAutofit/>
          </a:bodyPr>
          <a:lstStyle/>
          <a:p>
            <a:pPr marL="120014" indent="-120014" algn="just" defTabSz="457200">
              <a:lnSpc>
                <a:spcPct val="150000"/>
              </a:lnSpc>
              <a:spcBef>
                <a:spcPts val="1200"/>
              </a:spcBef>
              <a:buFont typeface="Times Roman"/>
              <a:defRPr sz="1400">
                <a:uFill>
                  <a:solidFill>
                    <a:srgbClr val="000000"/>
                  </a:solidFill>
                </a:uFill>
                <a:latin typeface="Times Roman"/>
                <a:ea typeface="Times Roman"/>
                <a:cs typeface="Times Roman"/>
                <a:sym typeface="Times Roman"/>
              </a:defRPr>
            </a:pPr>
            <a:endParaRPr lang="en-US" sz="2000" b="1" i="0" dirty="0">
              <a:solidFill>
                <a:schemeClr val="tx1"/>
              </a:solidFill>
              <a:effectLst/>
              <a:latin typeface="Times New Roman" panose="02020603050405020304" pitchFamily="18" charset="0"/>
              <a:cs typeface="Times New Roman" panose="02020603050405020304" pitchFamily="18" charset="0"/>
            </a:endParaRPr>
          </a:p>
          <a:p>
            <a:pPr marL="0" indent="0" algn="just" defTabSz="457200">
              <a:lnSpc>
                <a:spcPct val="150000"/>
              </a:lnSpc>
              <a:spcBef>
                <a:spcPts val="1200"/>
              </a:spcBef>
              <a:buNone/>
              <a:defRPr sz="1400">
                <a:uFill>
                  <a:solidFill>
                    <a:srgbClr val="000000"/>
                  </a:solidFill>
                </a:uFill>
                <a:latin typeface="Times Roman"/>
                <a:ea typeface="Times Roman"/>
                <a:cs typeface="Times Roman"/>
                <a:sym typeface="Times Roman"/>
              </a:defRPr>
            </a:pPr>
            <a:r>
              <a:rPr lang="en-US" sz="2000" b="1" i="0" dirty="0">
                <a:solidFill>
                  <a:schemeClr val="tx1"/>
                </a:solidFill>
                <a:effectLst/>
                <a:latin typeface="Times New Roman" panose="02020603050405020304" pitchFamily="18" charset="0"/>
                <a:cs typeface="Times New Roman" panose="02020603050405020304" pitchFamily="18" charset="0"/>
              </a:rPr>
              <a:t>NS3(Network Simulator 3): </a:t>
            </a:r>
            <a:r>
              <a:rPr lang="en-US" sz="2000" b="0" i="0" dirty="0">
                <a:solidFill>
                  <a:schemeClr val="tx1"/>
                </a:solidFill>
                <a:effectLst/>
                <a:latin typeface="Times New Roman" panose="02020603050405020304" pitchFamily="18" charset="0"/>
                <a:cs typeface="Times New Roman" panose="02020603050405020304" pitchFamily="18" charset="0"/>
              </a:rPr>
              <a:t>NS3 serves as the cornerstone technology for our project. It is an open-source discrete-event network simulator renowned for its ability to model intricate network scenarios. With NS3, we can customize protocol stacks, simulate packet flow optimizations, and evaluate network performance metrics. Its flexibility and extensive features make it an ideal choice for analyzing and optimizing telecommunications networks like 5G.</a:t>
            </a:r>
          </a:p>
          <a:p>
            <a:pPr marL="0" indent="0" algn="just" defTabSz="457200">
              <a:lnSpc>
                <a:spcPct val="150000"/>
              </a:lnSpc>
              <a:spcBef>
                <a:spcPts val="1200"/>
              </a:spcBef>
              <a:buNone/>
              <a:defRPr sz="1400">
                <a:uFill>
                  <a:solidFill>
                    <a:srgbClr val="000000"/>
                  </a:solidFill>
                </a:uFill>
                <a:latin typeface="Times Roman"/>
                <a:ea typeface="Times Roman"/>
                <a:cs typeface="Times Roman"/>
                <a:sym typeface="Times Roman"/>
              </a:defRPr>
            </a:pPr>
            <a:r>
              <a:rPr lang="en-US" sz="2000" b="1" i="0" dirty="0">
                <a:solidFill>
                  <a:schemeClr val="tx1"/>
                </a:solidFill>
                <a:effectLst/>
                <a:latin typeface="Times New Roman" panose="02020603050405020304" pitchFamily="18" charset="0"/>
                <a:cs typeface="Times New Roman" panose="02020603050405020304" pitchFamily="18" charset="0"/>
              </a:rPr>
              <a:t>NFV (Network Function Virtualization): </a:t>
            </a:r>
            <a:r>
              <a:rPr lang="en-US" sz="2000" b="0" i="0" dirty="0">
                <a:solidFill>
                  <a:schemeClr val="tx1"/>
                </a:solidFill>
                <a:effectLst/>
                <a:latin typeface="Times New Roman" panose="02020603050405020304" pitchFamily="18" charset="0"/>
                <a:cs typeface="Times New Roman" panose="02020603050405020304" pitchFamily="18" charset="0"/>
              </a:rPr>
              <a:t>NFV plays a crucial role in our project by virtualizing network functions traditionally implemented in hardware. By decoupling network functions from proprietary hardware appliances, NFV enables greater flexibility, scalability, and cost-effectiveness. In our context, NFV facilitates the virtualization of certain network functions, allowing for easier deployment and management within our simulated 5G environment. </a:t>
            </a:r>
            <a:endParaRPr sz="1600" dirty="0">
              <a:solidFill>
                <a:schemeClr val="tx1"/>
              </a:solidFill>
              <a:latin typeface="Times New Roman" panose="02020603050405020304" pitchFamily="18" charset="0"/>
              <a:cs typeface="Times New Roman" panose="02020603050405020304" pitchFamily="18" charset="0"/>
            </a:endParaRPr>
          </a:p>
        </p:txBody>
      </p:sp>
      <p:pic>
        <p:nvPicPr>
          <p:cNvPr id="154" name="Picture 3" descr="Picture 3"/>
          <p:cNvPicPr>
            <a:picLocks noChangeAspect="1"/>
          </p:cNvPicPr>
          <p:nvPr/>
        </p:nvPicPr>
        <p:blipFill>
          <a:blip r:embed="rId2"/>
          <a:stretch>
            <a:fillRect/>
          </a:stretch>
        </p:blipFill>
        <p:spPr>
          <a:xfrm>
            <a:off x="257242" y="199869"/>
            <a:ext cx="1106776" cy="1256755"/>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itle 1"/>
          <p:cNvSpPr txBox="1">
            <a:spLocks noGrp="1"/>
          </p:cNvSpPr>
          <p:nvPr>
            <p:ph type="title"/>
          </p:nvPr>
        </p:nvSpPr>
        <p:spPr>
          <a:prstGeom prst="rect">
            <a:avLst/>
          </a:prstGeom>
        </p:spPr>
        <p:txBody>
          <a:bodyPr/>
          <a:lstStyle/>
          <a:p>
            <a:pPr algn="ctr">
              <a:defRPr b="1" spc="-100">
                <a:latin typeface="Times New Roman"/>
                <a:ea typeface="Times New Roman"/>
                <a:cs typeface="Times New Roman"/>
                <a:sym typeface="Times New Roman"/>
              </a:defRPr>
            </a:pPr>
            <a:r>
              <a:rPr dirty="0"/>
              <a:t>AGEN</a:t>
            </a:r>
            <a:r>
              <a:rPr spc="-200" dirty="0"/>
              <a:t>D</a:t>
            </a:r>
            <a:r>
              <a:rPr spc="0" dirty="0"/>
              <a:t>A</a:t>
            </a:r>
          </a:p>
        </p:txBody>
      </p:sp>
      <p:sp>
        <p:nvSpPr>
          <p:cNvPr id="101" name="Content Placeholder 2"/>
          <p:cNvSpPr txBox="1">
            <a:spLocks noGrp="1"/>
          </p:cNvSpPr>
          <p:nvPr>
            <p:ph type="body" idx="1"/>
          </p:nvPr>
        </p:nvSpPr>
        <p:spPr>
          <a:prstGeom prst="rect">
            <a:avLst/>
          </a:prstGeom>
        </p:spPr>
        <p:txBody>
          <a:bodyPr/>
          <a:lstStyle/>
          <a:p>
            <a:pPr>
              <a:lnSpc>
                <a:spcPct val="72000"/>
              </a:lnSpc>
              <a:defRPr sz="2100">
                <a:solidFill>
                  <a:srgbClr val="222222"/>
                </a:solidFill>
                <a:latin typeface="Arial"/>
                <a:ea typeface="Arial"/>
                <a:cs typeface="Arial"/>
                <a:sym typeface="Arial"/>
              </a:defRPr>
            </a:pPr>
            <a:r>
              <a:rPr dirty="0"/>
              <a:t>Introduction</a:t>
            </a:r>
          </a:p>
          <a:p>
            <a:pPr>
              <a:lnSpc>
                <a:spcPct val="72000"/>
              </a:lnSpc>
              <a:defRPr sz="2100">
                <a:solidFill>
                  <a:srgbClr val="222222"/>
                </a:solidFill>
                <a:latin typeface="Arial"/>
                <a:ea typeface="Arial"/>
                <a:cs typeface="Arial"/>
                <a:sym typeface="Arial"/>
              </a:defRPr>
            </a:pPr>
            <a:r>
              <a:rPr dirty="0"/>
              <a:t>Abstract</a:t>
            </a:r>
          </a:p>
          <a:p>
            <a:pPr>
              <a:lnSpc>
                <a:spcPct val="72000"/>
              </a:lnSpc>
              <a:defRPr sz="2100">
                <a:solidFill>
                  <a:srgbClr val="222222"/>
                </a:solidFill>
                <a:latin typeface="Arial"/>
                <a:ea typeface="Arial"/>
                <a:cs typeface="Arial"/>
                <a:sym typeface="Arial"/>
              </a:defRPr>
            </a:pPr>
            <a:r>
              <a:rPr dirty="0"/>
              <a:t>Existing system</a:t>
            </a:r>
          </a:p>
          <a:p>
            <a:pPr>
              <a:lnSpc>
                <a:spcPct val="72000"/>
              </a:lnSpc>
              <a:defRPr sz="2100">
                <a:solidFill>
                  <a:srgbClr val="222222"/>
                </a:solidFill>
                <a:latin typeface="Arial"/>
                <a:ea typeface="Arial"/>
                <a:cs typeface="Arial"/>
                <a:sym typeface="Arial"/>
              </a:defRPr>
            </a:pPr>
            <a:r>
              <a:rPr dirty="0"/>
              <a:t>Proposed system</a:t>
            </a:r>
          </a:p>
          <a:p>
            <a:pPr>
              <a:lnSpc>
                <a:spcPct val="72000"/>
              </a:lnSpc>
              <a:defRPr sz="2100">
                <a:solidFill>
                  <a:srgbClr val="222222"/>
                </a:solidFill>
                <a:latin typeface="Arial"/>
                <a:ea typeface="Arial"/>
                <a:cs typeface="Arial"/>
                <a:sym typeface="Arial"/>
              </a:defRPr>
            </a:pPr>
            <a:r>
              <a:rPr dirty="0"/>
              <a:t>Software and Hardware Requirements</a:t>
            </a:r>
          </a:p>
          <a:p>
            <a:pPr>
              <a:lnSpc>
                <a:spcPct val="72000"/>
              </a:lnSpc>
              <a:defRPr sz="2100">
                <a:solidFill>
                  <a:srgbClr val="222222"/>
                </a:solidFill>
                <a:latin typeface="Arial"/>
                <a:ea typeface="Arial"/>
                <a:cs typeface="Arial"/>
                <a:sym typeface="Arial"/>
              </a:defRPr>
            </a:pPr>
            <a:r>
              <a:rPr dirty="0"/>
              <a:t>Literature survey</a:t>
            </a:r>
          </a:p>
          <a:p>
            <a:pPr>
              <a:lnSpc>
                <a:spcPct val="72000"/>
              </a:lnSpc>
              <a:defRPr sz="2100">
                <a:solidFill>
                  <a:srgbClr val="222222"/>
                </a:solidFill>
                <a:latin typeface="Arial"/>
                <a:ea typeface="Arial"/>
                <a:cs typeface="Arial"/>
                <a:sym typeface="Arial"/>
              </a:defRPr>
            </a:pPr>
            <a:r>
              <a:rPr dirty="0"/>
              <a:t>System architecture(Modules Explanation)</a:t>
            </a:r>
          </a:p>
          <a:p>
            <a:pPr>
              <a:lnSpc>
                <a:spcPct val="72000"/>
              </a:lnSpc>
              <a:defRPr sz="2100">
                <a:solidFill>
                  <a:srgbClr val="222222"/>
                </a:solidFill>
                <a:latin typeface="Arial"/>
                <a:ea typeface="Arial"/>
                <a:cs typeface="Arial"/>
                <a:sym typeface="Arial"/>
              </a:defRPr>
            </a:pPr>
            <a:r>
              <a:rPr dirty="0"/>
              <a:t>UML Diagrams</a:t>
            </a:r>
          </a:p>
          <a:p>
            <a:pPr>
              <a:lnSpc>
                <a:spcPct val="72000"/>
              </a:lnSpc>
              <a:defRPr sz="2100">
                <a:solidFill>
                  <a:srgbClr val="222222"/>
                </a:solidFill>
                <a:latin typeface="Arial"/>
                <a:ea typeface="Arial"/>
                <a:cs typeface="Arial"/>
                <a:sym typeface="Arial"/>
              </a:defRPr>
            </a:pPr>
            <a:r>
              <a:rPr dirty="0"/>
              <a:t>Algorithms and technologies</a:t>
            </a:r>
          </a:p>
          <a:p>
            <a:pPr>
              <a:lnSpc>
                <a:spcPct val="72000"/>
              </a:lnSpc>
              <a:defRPr sz="2100">
                <a:solidFill>
                  <a:srgbClr val="222222"/>
                </a:solidFill>
                <a:latin typeface="Arial"/>
                <a:ea typeface="Arial"/>
                <a:cs typeface="Arial"/>
                <a:sym typeface="Arial"/>
              </a:defRPr>
            </a:pPr>
            <a:r>
              <a:rPr dirty="0"/>
              <a:t>Output screens/ Results</a:t>
            </a:r>
          </a:p>
          <a:p>
            <a:pPr>
              <a:lnSpc>
                <a:spcPct val="72000"/>
              </a:lnSpc>
              <a:defRPr sz="2100">
                <a:solidFill>
                  <a:srgbClr val="222222"/>
                </a:solidFill>
                <a:latin typeface="Arial"/>
                <a:ea typeface="Arial"/>
                <a:cs typeface="Arial"/>
                <a:sym typeface="Arial"/>
              </a:defRPr>
            </a:pPr>
            <a:r>
              <a:rPr dirty="0"/>
              <a:t>Conclusion</a:t>
            </a:r>
          </a:p>
          <a:p>
            <a:pPr>
              <a:lnSpc>
                <a:spcPct val="72000"/>
              </a:lnSpc>
              <a:defRPr sz="2100">
                <a:solidFill>
                  <a:srgbClr val="222222"/>
                </a:solidFill>
                <a:latin typeface="Arial"/>
                <a:ea typeface="Arial"/>
                <a:cs typeface="Arial"/>
                <a:sym typeface="Arial"/>
              </a:defRPr>
            </a:pPr>
            <a:r>
              <a:rPr dirty="0"/>
              <a:t>Future scope</a:t>
            </a:r>
          </a:p>
        </p:txBody>
      </p:sp>
      <p:pic>
        <p:nvPicPr>
          <p:cNvPr id="102" name="Picture 3" descr="Picture 3"/>
          <p:cNvPicPr>
            <a:picLocks noChangeAspect="1"/>
          </p:cNvPicPr>
          <p:nvPr/>
        </p:nvPicPr>
        <p:blipFill>
          <a:blip r:embed="rId2"/>
          <a:stretch>
            <a:fillRect/>
          </a:stretch>
        </p:blipFill>
        <p:spPr>
          <a:xfrm>
            <a:off x="257242" y="199869"/>
            <a:ext cx="1106776" cy="1256755"/>
          </a:xfrm>
          <a:prstGeom prst="rect">
            <a:avLst/>
          </a:prstGeom>
          <a:ln w="12700">
            <a:miter lim="400000"/>
          </a:ln>
        </p:spPr>
      </p:pic>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Content Placeholder 2"/>
          <p:cNvSpPr txBox="1">
            <a:spLocks noGrp="1"/>
          </p:cNvSpPr>
          <p:nvPr>
            <p:ph type="body" idx="1"/>
          </p:nvPr>
        </p:nvSpPr>
        <p:spPr>
          <a:xfrm>
            <a:off x="810630" y="1253331"/>
            <a:ext cx="10515600" cy="4351338"/>
          </a:xfrm>
          <a:prstGeom prst="rect">
            <a:avLst/>
          </a:prstGeom>
        </p:spPr>
        <p:txBody>
          <a:bodyPr>
            <a:noAutofit/>
          </a:bodyPr>
          <a:lstStyle/>
          <a:p>
            <a:pPr marL="120014" indent="-120014" algn="just" defTabSz="457200">
              <a:lnSpc>
                <a:spcPct val="150000"/>
              </a:lnSpc>
              <a:spcBef>
                <a:spcPts val="1200"/>
              </a:spcBef>
              <a:buFont typeface="Times Roman"/>
              <a:defRPr sz="1400">
                <a:uFill>
                  <a:solidFill>
                    <a:srgbClr val="000000"/>
                  </a:solidFill>
                </a:uFill>
                <a:latin typeface="Times Roman"/>
                <a:ea typeface="Times Roman"/>
                <a:cs typeface="Times Roman"/>
                <a:sym typeface="Times Roman"/>
              </a:defRPr>
            </a:pPr>
            <a:br>
              <a:rPr lang="en-US" sz="2000" dirty="0">
                <a:solidFill>
                  <a:schemeClr val="tx1"/>
                </a:solidFill>
                <a:latin typeface="Times New Roman" panose="02020603050405020304" pitchFamily="18" charset="0"/>
                <a:cs typeface="Times New Roman" panose="02020603050405020304" pitchFamily="18" charset="0"/>
              </a:rPr>
            </a:br>
            <a:r>
              <a:rPr lang="en-US" sz="2000" b="1" i="0" dirty="0">
                <a:solidFill>
                  <a:schemeClr val="tx1"/>
                </a:solidFill>
                <a:effectLst/>
                <a:latin typeface="Times New Roman" panose="02020603050405020304" pitchFamily="18" charset="0"/>
                <a:cs typeface="Times New Roman" panose="02020603050405020304" pitchFamily="18" charset="0"/>
              </a:rPr>
              <a:t>SDN (Software-Defined Networking): </a:t>
            </a:r>
            <a:r>
              <a:rPr lang="en-US" sz="2000" b="0" i="0" dirty="0">
                <a:solidFill>
                  <a:schemeClr val="tx1"/>
                </a:solidFill>
                <a:effectLst/>
                <a:latin typeface="Times New Roman" panose="02020603050405020304" pitchFamily="18" charset="0"/>
                <a:cs typeface="Times New Roman" panose="02020603050405020304" pitchFamily="18" charset="0"/>
              </a:rPr>
              <a:t>SDN complements our project by providing a programmable approach to network management. With SDN, network control is centralized and abstracted from the underlying infrastructure, allowing for dynamic configuration and optimization. In our scenario, SDN enables efficient routing and traffic management, enhancing the overall performance and scalability of our simulated 5G network within NS3.</a:t>
            </a:r>
            <a:endParaRPr sz="1600" dirty="0">
              <a:solidFill>
                <a:schemeClr val="tx1"/>
              </a:solidFill>
              <a:latin typeface="Times New Roman" panose="02020603050405020304" pitchFamily="18" charset="0"/>
              <a:cs typeface="Times New Roman" panose="02020603050405020304" pitchFamily="18" charset="0"/>
            </a:endParaRPr>
          </a:p>
        </p:txBody>
      </p:sp>
      <p:pic>
        <p:nvPicPr>
          <p:cNvPr id="154" name="Picture 3" descr="Picture 3"/>
          <p:cNvPicPr>
            <a:picLocks noChangeAspect="1"/>
          </p:cNvPicPr>
          <p:nvPr/>
        </p:nvPicPr>
        <p:blipFill>
          <a:blip r:embed="rId2"/>
          <a:stretch>
            <a:fillRect/>
          </a:stretch>
        </p:blipFill>
        <p:spPr>
          <a:xfrm>
            <a:off x="257242" y="199869"/>
            <a:ext cx="1106776" cy="1256755"/>
          </a:xfrm>
          <a:prstGeom prst="rect">
            <a:avLst/>
          </a:prstGeom>
          <a:ln w="12700">
            <a:miter lim="400000"/>
          </a:ln>
        </p:spPr>
      </p:pic>
    </p:spTree>
    <p:extLst>
      <p:ext uri="{BB962C8B-B14F-4D97-AF65-F5344CB8AC3E}">
        <p14:creationId xmlns:p14="http://schemas.microsoft.com/office/powerpoint/2010/main" val="653398205"/>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Title 1"/>
          <p:cNvSpPr txBox="1">
            <a:spLocks noGrp="1"/>
          </p:cNvSpPr>
          <p:nvPr>
            <p:ph type="title"/>
          </p:nvPr>
        </p:nvSpPr>
        <p:spPr>
          <a:prstGeom prst="rect">
            <a:avLst/>
          </a:prstGeom>
        </p:spPr>
        <p:txBody>
          <a:bodyPr>
            <a:normAutofit/>
          </a:bodyPr>
          <a:lstStyle>
            <a:lvl1pPr algn="ctr">
              <a:defRPr sz="4000">
                <a:solidFill>
                  <a:srgbClr val="222222"/>
                </a:solidFill>
                <a:latin typeface="Times New Roman"/>
                <a:ea typeface="Times New Roman"/>
                <a:cs typeface="Times New Roman"/>
                <a:sym typeface="Times New Roman"/>
              </a:defRPr>
            </a:lvl1pPr>
          </a:lstStyle>
          <a:p>
            <a:r>
              <a:rPr sz="4400" b="1" dirty="0"/>
              <a:t>OUTPUT SCREENS </a:t>
            </a:r>
          </a:p>
        </p:txBody>
      </p:sp>
      <p:pic>
        <p:nvPicPr>
          <p:cNvPr id="160" name="Picture 3" descr="Picture 3"/>
          <p:cNvPicPr>
            <a:picLocks noChangeAspect="1"/>
          </p:cNvPicPr>
          <p:nvPr/>
        </p:nvPicPr>
        <p:blipFill>
          <a:blip r:embed="rId2"/>
          <a:stretch>
            <a:fillRect/>
          </a:stretch>
        </p:blipFill>
        <p:spPr>
          <a:xfrm>
            <a:off x="257242" y="199869"/>
            <a:ext cx="1106776" cy="1256755"/>
          </a:xfrm>
          <a:prstGeom prst="rect">
            <a:avLst/>
          </a:prstGeom>
          <a:ln w="12700">
            <a:miter lim="400000"/>
          </a:ln>
        </p:spPr>
      </p:pic>
      <p:pic>
        <p:nvPicPr>
          <p:cNvPr id="3" name="Picture 2">
            <a:extLst>
              <a:ext uri="{FF2B5EF4-FFF2-40B4-BE49-F238E27FC236}">
                <a16:creationId xmlns:a16="http://schemas.microsoft.com/office/drawing/2014/main" id="{E44F69C6-84BF-4D2F-9129-75D6241F2B5E}"/>
              </a:ext>
            </a:extLst>
          </p:cNvPr>
          <p:cNvPicPr>
            <a:picLocks noChangeAspect="1"/>
          </p:cNvPicPr>
          <p:nvPr/>
        </p:nvPicPr>
        <p:blipFill>
          <a:blip r:embed="rId3"/>
          <a:stretch>
            <a:fillRect/>
          </a:stretch>
        </p:blipFill>
        <p:spPr>
          <a:xfrm>
            <a:off x="1798537" y="1456624"/>
            <a:ext cx="9120743" cy="4993607"/>
          </a:xfrm>
          <a:prstGeom prst="rect">
            <a:avLst/>
          </a:prstGeom>
        </p:spPr>
      </p:pic>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2A51282-1406-4207-AA05-7943B39115F1}"/>
              </a:ext>
            </a:extLst>
          </p:cNvPr>
          <p:cNvPicPr>
            <a:picLocks noChangeAspect="1"/>
          </p:cNvPicPr>
          <p:nvPr/>
        </p:nvPicPr>
        <p:blipFill>
          <a:blip r:embed="rId2"/>
          <a:stretch>
            <a:fillRect/>
          </a:stretch>
        </p:blipFill>
        <p:spPr>
          <a:xfrm>
            <a:off x="493762" y="798094"/>
            <a:ext cx="10933633" cy="5261811"/>
          </a:xfrm>
          <a:prstGeom prst="rect">
            <a:avLst/>
          </a:prstGeom>
        </p:spPr>
      </p:pic>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Title 1"/>
          <p:cNvSpPr txBox="1">
            <a:spLocks noGrp="1"/>
          </p:cNvSpPr>
          <p:nvPr>
            <p:ph type="title"/>
          </p:nvPr>
        </p:nvSpPr>
        <p:spPr>
          <a:prstGeom prst="rect">
            <a:avLst/>
          </a:prstGeom>
        </p:spPr>
        <p:txBody>
          <a:bodyPr>
            <a:normAutofit/>
          </a:bodyPr>
          <a:lstStyle>
            <a:lvl1pPr algn="ctr">
              <a:defRPr sz="4000">
                <a:solidFill>
                  <a:srgbClr val="222222"/>
                </a:solidFill>
                <a:latin typeface="Times New Roman"/>
                <a:ea typeface="Times New Roman"/>
                <a:cs typeface="Times New Roman"/>
                <a:sym typeface="Times New Roman"/>
              </a:defRPr>
            </a:lvl1pPr>
          </a:lstStyle>
          <a:p>
            <a:r>
              <a:rPr sz="4400" b="1" dirty="0"/>
              <a:t>CONCLUSION</a:t>
            </a:r>
          </a:p>
        </p:txBody>
      </p:sp>
      <p:sp>
        <p:nvSpPr>
          <p:cNvPr id="168" name="Content Placeholder 2"/>
          <p:cNvSpPr txBox="1">
            <a:spLocks noGrp="1"/>
          </p:cNvSpPr>
          <p:nvPr>
            <p:ph type="body" idx="1"/>
          </p:nvPr>
        </p:nvSpPr>
        <p:spPr>
          <a:prstGeom prst="rect">
            <a:avLst/>
          </a:prstGeom>
        </p:spPr>
        <p:txBody>
          <a:bodyPr>
            <a:normAutofit/>
          </a:bodyPr>
          <a:lstStyle/>
          <a:p>
            <a:pPr marL="0" indent="0" algn="just">
              <a:lnSpc>
                <a:spcPct val="150000"/>
              </a:lnSpc>
              <a:buNone/>
              <a:defRPr sz="1600"/>
            </a:pPr>
            <a:r>
              <a:rPr lang="en-IN" sz="2400" dirty="0"/>
              <a:t>In conclusion, our project represents a significant stride forward in the realm of 5G network simulation and analysis. By equipping the ns-3 simulator with advanced functionalities </a:t>
            </a:r>
            <a:r>
              <a:rPr lang="en-IN" sz="2000" dirty="0"/>
              <a:t>tailored for 5G research, we have empowered researchers and network engineers worldwide to explore, innovate, and shape the future of wireless communication systems. As we conclude this chapter, we remain steadfast in our commitment to advancing the frontiers of 5G technology and fostering a future where seamless connectivity enriches lives across the globe.</a:t>
            </a:r>
            <a:endParaRPr sz="2000" dirty="0">
              <a:solidFill>
                <a:schemeClr val="tx1"/>
              </a:solidFill>
              <a:latin typeface="Times New Roman" panose="02020603050405020304" pitchFamily="18" charset="0"/>
              <a:cs typeface="Times New Roman" panose="02020603050405020304" pitchFamily="18" charset="0"/>
            </a:endParaRPr>
          </a:p>
        </p:txBody>
      </p:sp>
      <p:pic>
        <p:nvPicPr>
          <p:cNvPr id="169" name="Picture 3" descr="Picture 3"/>
          <p:cNvPicPr>
            <a:picLocks noChangeAspect="1"/>
          </p:cNvPicPr>
          <p:nvPr/>
        </p:nvPicPr>
        <p:blipFill>
          <a:blip r:embed="rId2"/>
          <a:stretch>
            <a:fillRect/>
          </a:stretch>
        </p:blipFill>
        <p:spPr>
          <a:xfrm>
            <a:off x="257242" y="199869"/>
            <a:ext cx="1106776" cy="1256755"/>
          </a:xfrm>
          <a:prstGeom prst="rect">
            <a:avLst/>
          </a:prstGeom>
          <a:ln w="12700">
            <a:miter lim="400000"/>
          </a:ln>
        </p:spPr>
      </p:pic>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Title 1"/>
          <p:cNvSpPr txBox="1">
            <a:spLocks noGrp="1"/>
          </p:cNvSpPr>
          <p:nvPr>
            <p:ph type="title"/>
          </p:nvPr>
        </p:nvSpPr>
        <p:spPr>
          <a:prstGeom prst="rect">
            <a:avLst/>
          </a:prstGeom>
        </p:spPr>
        <p:txBody>
          <a:bodyPr>
            <a:normAutofit/>
          </a:bodyPr>
          <a:lstStyle>
            <a:lvl1pPr algn="ctr">
              <a:defRPr sz="4000">
                <a:solidFill>
                  <a:srgbClr val="222222"/>
                </a:solidFill>
                <a:latin typeface="Times New Roman"/>
                <a:ea typeface="Times New Roman"/>
                <a:cs typeface="Times New Roman"/>
                <a:sym typeface="Times New Roman"/>
              </a:defRPr>
            </a:lvl1pPr>
          </a:lstStyle>
          <a:p>
            <a:r>
              <a:rPr sz="4400" b="1" dirty="0"/>
              <a:t>FUTURE SCOPE</a:t>
            </a:r>
          </a:p>
        </p:txBody>
      </p:sp>
      <p:sp>
        <p:nvSpPr>
          <p:cNvPr id="172" name="Content Placeholder 2"/>
          <p:cNvSpPr txBox="1">
            <a:spLocks noGrp="1"/>
          </p:cNvSpPr>
          <p:nvPr>
            <p:ph type="body" idx="1"/>
          </p:nvPr>
        </p:nvSpPr>
        <p:spPr>
          <a:prstGeom prst="rect">
            <a:avLst/>
          </a:prstGeom>
        </p:spPr>
        <p:txBody>
          <a:bodyPr>
            <a:normAutofit/>
          </a:bodyPr>
          <a:lstStyle/>
          <a:p>
            <a:pPr marL="160421" indent="-160421" algn="just">
              <a:lnSpc>
                <a:spcPct val="150000"/>
              </a:lnSpc>
              <a:buFontTx/>
              <a:defRPr sz="1600"/>
            </a:pPr>
            <a:r>
              <a:rPr lang="en-US" sz="2000" b="0" i="0" dirty="0">
                <a:solidFill>
                  <a:schemeClr val="tx1"/>
                </a:solidFill>
                <a:effectLst/>
                <a:latin typeface="Times New Roman" panose="02020603050405020304" pitchFamily="18" charset="0"/>
                <a:cs typeface="Times New Roman" panose="02020603050405020304" pitchFamily="18" charset="0"/>
              </a:rPr>
              <a:t>Firstly, refining algorithms and techniques to optimize the integration of security functionalities with header compression could further reduce overhead and latency, enhancing overall </a:t>
            </a:r>
            <a:r>
              <a:rPr lang="en-US" sz="2000" b="0" i="0" dirty="0" err="1">
                <a:solidFill>
                  <a:schemeClr val="tx1"/>
                </a:solidFill>
                <a:effectLst/>
                <a:latin typeface="Times New Roman" panose="02020603050405020304" pitchFamily="18" charset="0"/>
                <a:cs typeface="Times New Roman" panose="02020603050405020304" pitchFamily="18" charset="0"/>
              </a:rPr>
              <a:t>networ</a:t>
            </a:r>
            <a:r>
              <a:rPr lang="en-US" sz="2000" b="0" i="0" dirty="0">
                <a:solidFill>
                  <a:schemeClr val="tx1"/>
                </a:solidFill>
                <a:effectLst/>
                <a:latin typeface="Times New Roman" panose="02020603050405020304" pitchFamily="18" charset="0"/>
                <a:cs typeface="Times New Roman" panose="02020603050405020304" pitchFamily="18" charset="0"/>
              </a:rPr>
              <a:t> efficiency.</a:t>
            </a:r>
          </a:p>
          <a:p>
            <a:pPr marL="160421" indent="-160421" algn="just">
              <a:lnSpc>
                <a:spcPct val="150000"/>
              </a:lnSpc>
              <a:buFontTx/>
              <a:defRPr sz="1600"/>
            </a:pPr>
            <a:r>
              <a:rPr lang="en-US" sz="2000" b="0" i="0" dirty="0">
                <a:solidFill>
                  <a:schemeClr val="tx1"/>
                </a:solidFill>
                <a:effectLst/>
                <a:latin typeface="Times New Roman" panose="02020603050405020304" pitchFamily="18" charset="0"/>
                <a:cs typeface="Times New Roman" panose="02020603050405020304" pitchFamily="18" charset="0"/>
              </a:rPr>
              <a:t>Secondly, exploring methods to scale the system to accommodate increasing data traffic and connected devices in 5G networks is essential. Additionally, enhancing security measures against emerging cyber threats is crucial for sustained network resilience.</a:t>
            </a:r>
            <a:endParaRPr sz="2000" dirty="0">
              <a:solidFill>
                <a:schemeClr val="tx1"/>
              </a:solidFill>
              <a:latin typeface="Times New Roman" panose="02020603050405020304" pitchFamily="18" charset="0"/>
              <a:cs typeface="Times New Roman" panose="02020603050405020304" pitchFamily="18" charset="0"/>
            </a:endParaRPr>
          </a:p>
        </p:txBody>
      </p:sp>
      <p:pic>
        <p:nvPicPr>
          <p:cNvPr id="173" name="Picture 3" descr="Picture 3"/>
          <p:cNvPicPr>
            <a:picLocks noChangeAspect="1"/>
          </p:cNvPicPr>
          <p:nvPr/>
        </p:nvPicPr>
        <p:blipFill>
          <a:blip r:embed="rId2"/>
          <a:stretch>
            <a:fillRect/>
          </a:stretch>
        </p:blipFill>
        <p:spPr>
          <a:xfrm>
            <a:off x="257242" y="199869"/>
            <a:ext cx="1106776" cy="1256755"/>
          </a:xfrm>
          <a:prstGeom prst="rect">
            <a:avLst/>
          </a:prstGeom>
          <a:ln w="12700">
            <a:miter lim="400000"/>
          </a:ln>
        </p:spPr>
      </p:pic>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Title 1"/>
          <p:cNvSpPr txBox="1">
            <a:spLocks noGrp="1"/>
          </p:cNvSpPr>
          <p:nvPr>
            <p:ph type="title"/>
          </p:nvPr>
        </p:nvSpPr>
        <p:spPr>
          <a:prstGeom prst="rect">
            <a:avLst/>
          </a:prstGeom>
        </p:spPr>
        <p:txBody>
          <a:bodyPr>
            <a:normAutofit/>
          </a:bodyPr>
          <a:lstStyle>
            <a:lvl1pPr algn="ctr">
              <a:defRPr sz="4000" b="1">
                <a:solidFill>
                  <a:srgbClr val="222222"/>
                </a:solidFill>
                <a:latin typeface="Times New Roman"/>
                <a:ea typeface="Times New Roman"/>
                <a:cs typeface="Times New Roman"/>
                <a:sym typeface="Times New Roman"/>
              </a:defRPr>
            </a:lvl1pPr>
          </a:lstStyle>
          <a:p>
            <a:r>
              <a:rPr sz="4400" dirty="0"/>
              <a:t>REFERENCES</a:t>
            </a:r>
          </a:p>
        </p:txBody>
      </p:sp>
      <p:pic>
        <p:nvPicPr>
          <p:cNvPr id="177" name="Picture 3" descr="Picture 3"/>
          <p:cNvPicPr>
            <a:picLocks noChangeAspect="1"/>
          </p:cNvPicPr>
          <p:nvPr/>
        </p:nvPicPr>
        <p:blipFill>
          <a:blip r:embed="rId3"/>
          <a:stretch>
            <a:fillRect/>
          </a:stretch>
        </p:blipFill>
        <p:spPr>
          <a:xfrm>
            <a:off x="257242" y="199869"/>
            <a:ext cx="1106776" cy="1256755"/>
          </a:xfrm>
          <a:prstGeom prst="rect">
            <a:avLst/>
          </a:prstGeom>
          <a:ln w="12700">
            <a:miter lim="400000"/>
          </a:ln>
        </p:spPr>
      </p:pic>
      <p:sp>
        <p:nvSpPr>
          <p:cNvPr id="2" name="Text Placeholder 1">
            <a:extLst>
              <a:ext uri="{FF2B5EF4-FFF2-40B4-BE49-F238E27FC236}">
                <a16:creationId xmlns:a16="http://schemas.microsoft.com/office/drawing/2014/main" id="{6128A4FD-AB3A-4BFE-BCB5-9C5B56622931}"/>
              </a:ext>
            </a:extLst>
          </p:cNvPr>
          <p:cNvSpPr>
            <a:spLocks noGrp="1" noChangeArrowheads="1"/>
          </p:cNvSpPr>
          <p:nvPr>
            <p:ph type="body" idx="1"/>
          </p:nvPr>
        </p:nvSpPr>
        <p:spPr bwMode="auto">
          <a:xfrm>
            <a:off x="402311" y="2299952"/>
            <a:ext cx="11387377" cy="372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a:spcBef>
                <a:spcPts val="1205"/>
              </a:spcBef>
              <a:spcAft>
                <a:spcPts val="0"/>
              </a:spcAft>
              <a:buSzPts val="1200"/>
              <a:buFont typeface="+mj-lt"/>
              <a:buAutoNum type="arabicPeriod"/>
              <a:tabLst>
                <a:tab pos="631190" algn="l"/>
              </a:tabLst>
            </a:pPr>
            <a:r>
              <a:rPr lang="en-US" sz="18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https://ieeexplore.ieee.org/abstract/document/9926175?casa_token=UH6iYO0qfrsAAAAA:W1TNAnVuhiDW7obXZQU65X_6b17T_7ejI7moWHPCFGVo9FZm7pYXQNjs3cP8uD1dIhnToUjQv8CzSg</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spcBef>
                <a:spcPts val="1205"/>
              </a:spcBef>
              <a:spcAft>
                <a:spcPts val="0"/>
              </a:spcAft>
              <a:buSzPts val="1200"/>
              <a:buFont typeface="+mj-lt"/>
              <a:buAutoNum type="arabicPeriod"/>
              <a:tabLst>
                <a:tab pos="631190" algn="l"/>
              </a:tabLst>
            </a:pPr>
            <a:r>
              <a:rPr lang="en-US" sz="18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5"/>
              </a:rPr>
              <a:t>https://www.sciencedirect.com/science/article/pii/S187705092200477X</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rgbClr val="1F1F1F"/>
                </a:solidFill>
                <a:effectLst/>
                <a:latin typeface="Georgia" panose="02040502050405020303" pitchFamily="18" charset="0"/>
                <a:ea typeface="Times New Roman" panose="02020603050405020304" pitchFamily="18" charset="0"/>
                <a:cs typeface="Times New Roman" panose="02020603050405020304" pitchFamily="18" charset="0"/>
              </a:rPr>
              <a:t>5G NR Configured Grant in ns-3 Network Simulator for Ultra-Reliable Low Latency Communications]</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spcBef>
                <a:spcPts val="1205"/>
              </a:spcBef>
              <a:spcAft>
                <a:spcPts val="0"/>
              </a:spcAft>
              <a:buSzPts val="1200"/>
              <a:buFont typeface="+mj-lt"/>
              <a:buAutoNum type="arabicPeriod"/>
              <a:tabLst>
                <a:tab pos="631190" algn="l"/>
              </a:tabLst>
            </a:pPr>
            <a:r>
              <a:rPr lang="en-US" sz="18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6"/>
              </a:rPr>
              <a:t>https://www.researchgate.net/publication/279459069_5G_mmWave_Module_for_ns-3_Network_Simulator</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spcBef>
                <a:spcPts val="1205"/>
              </a:spcBef>
              <a:spcAft>
                <a:spcPts val="0"/>
              </a:spcAft>
              <a:buSzPts val="1200"/>
              <a:buFont typeface="+mj-lt"/>
              <a:buAutoNum type="arabicPeriod"/>
              <a:tabLst>
                <a:tab pos="631190" algn="l"/>
              </a:tabLst>
            </a:pPr>
            <a:r>
              <a:rPr lang="en-US" sz="18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7"/>
              </a:rPr>
              <a:t>https://ieeexplore.ieee.org/abstract/document/5734730?casa_token=CiTV_dX6iJcAAAAA:5Y4wewmFzfuUlSZQMe4G6Gfa5uldleV8n4PEqXPDFFDX7jykgbCJShwSjIf0GB0nK3blh04ykNP5fA  [ importance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of the simulation against encryption]</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spcBef>
                <a:spcPts val="1205"/>
              </a:spcBef>
              <a:spcAft>
                <a:spcPts val="0"/>
              </a:spcAft>
              <a:buSzPts val="1200"/>
              <a:buFont typeface="+mj-lt"/>
              <a:buAutoNum type="arabicPeriod"/>
              <a:tabLst>
                <a:tab pos="631190" algn="l"/>
              </a:tabLst>
            </a:pPr>
            <a:r>
              <a:rPr lang="en-US" sz="18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8"/>
              </a:rPr>
              <a:t>https://ieeexplore.ieee.org/abstract/document/10457056?casa_token=QafFjSdFgroAAAAA:iCEQ19GT5YzbezfQ00s43bEVnKSIA0uRkSBGq_UmS1yjYvQ0QBMRPt2aKzf6_a6V9DB7KH9xjWsC7w</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[SPECTRAL TEMPORAL GRAPH  NN FOR CSI PREDICITION]</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Content Placeholder 2"/>
          <p:cNvSpPr txBox="1">
            <a:spLocks noGrp="1"/>
          </p:cNvSpPr>
          <p:nvPr>
            <p:ph type="body" idx="1"/>
          </p:nvPr>
        </p:nvSpPr>
        <p:spPr>
          <a:prstGeom prst="rect">
            <a:avLst/>
          </a:prstGeom>
        </p:spPr>
        <p:txBody>
          <a:bodyPr/>
          <a:lstStyle/>
          <a:p>
            <a:pPr marL="0" indent="0" algn="ctr">
              <a:buSzTx/>
              <a:buNone/>
              <a:defRPr sz="8000">
                <a:latin typeface="Times New Roman"/>
                <a:ea typeface="Times New Roman"/>
                <a:cs typeface="Times New Roman"/>
                <a:sym typeface="Times New Roman"/>
              </a:defRPr>
            </a:pPr>
            <a:endParaRPr b="1" dirty="0"/>
          </a:p>
          <a:p>
            <a:pPr marL="0" indent="0" algn="ctr">
              <a:buSzTx/>
              <a:buNone/>
              <a:defRPr sz="8000">
                <a:latin typeface="Times New Roman"/>
                <a:ea typeface="Times New Roman"/>
                <a:cs typeface="Times New Roman"/>
                <a:sym typeface="Times New Roman"/>
              </a:defRPr>
            </a:pPr>
            <a:r>
              <a:rPr b="1" dirty="0"/>
              <a:t>THANKYOU</a:t>
            </a:r>
          </a:p>
        </p:txBody>
      </p:sp>
      <p:pic>
        <p:nvPicPr>
          <p:cNvPr id="180" name="Picture 3" descr="Picture 3"/>
          <p:cNvPicPr>
            <a:picLocks noChangeAspect="1"/>
          </p:cNvPicPr>
          <p:nvPr/>
        </p:nvPicPr>
        <p:blipFill>
          <a:blip r:embed="rId2"/>
          <a:stretch>
            <a:fillRect/>
          </a:stretch>
        </p:blipFill>
        <p:spPr>
          <a:xfrm>
            <a:off x="257242" y="199869"/>
            <a:ext cx="1106776" cy="1256755"/>
          </a:xfrm>
          <a:prstGeom prst="rect">
            <a:avLst/>
          </a:prstGeom>
          <a:ln w="12700">
            <a:miter lim="400000"/>
          </a:ln>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 name="Picture 3" descr="Picture 3"/>
          <p:cNvPicPr>
            <a:picLocks noChangeAspect="1"/>
          </p:cNvPicPr>
          <p:nvPr/>
        </p:nvPicPr>
        <p:blipFill>
          <a:blip r:embed="rId2"/>
          <a:stretch>
            <a:fillRect/>
          </a:stretch>
        </p:blipFill>
        <p:spPr>
          <a:xfrm>
            <a:off x="257242" y="199869"/>
            <a:ext cx="981623" cy="1114643"/>
          </a:xfrm>
          <a:prstGeom prst="rect">
            <a:avLst/>
          </a:prstGeom>
          <a:ln w="12700">
            <a:miter lim="400000"/>
          </a:ln>
        </p:spPr>
      </p:pic>
      <p:sp>
        <p:nvSpPr>
          <p:cNvPr id="105" name="INTRODUCTION"/>
          <p:cNvSpPr txBox="1"/>
          <p:nvPr/>
        </p:nvSpPr>
        <p:spPr>
          <a:xfrm>
            <a:off x="3838972" y="540723"/>
            <a:ext cx="4514056" cy="6093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algn="ctr">
              <a:lnSpc>
                <a:spcPct val="90000"/>
              </a:lnSpc>
              <a:defRPr sz="4000" b="1">
                <a:solidFill>
                  <a:srgbClr val="222222"/>
                </a:solidFill>
                <a:latin typeface="Times New Roman"/>
                <a:ea typeface="Times New Roman"/>
                <a:cs typeface="Times New Roman"/>
                <a:sym typeface="Times New Roman"/>
              </a:defRPr>
            </a:lvl1pPr>
          </a:lstStyle>
          <a:p>
            <a:r>
              <a:rPr sz="4400" dirty="0"/>
              <a:t>INTRODUCTION</a:t>
            </a:r>
          </a:p>
        </p:txBody>
      </p:sp>
      <p:sp>
        <p:nvSpPr>
          <p:cNvPr id="106" name="Text"/>
          <p:cNvSpPr txBox="1"/>
          <p:nvPr/>
        </p:nvSpPr>
        <p:spPr>
          <a:xfrm>
            <a:off x="963945" y="1815507"/>
            <a:ext cx="10264110" cy="3720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lgn="just" defTabSz="457200">
              <a:lnSpc>
                <a:spcPct val="150000"/>
              </a:lnSpc>
              <a:defRPr sz="1100">
                <a:uFill>
                  <a:solidFill>
                    <a:srgbClr val="000000"/>
                  </a:solidFill>
                </a:uFill>
                <a:latin typeface="Times New Roman"/>
                <a:ea typeface="Times New Roman"/>
                <a:cs typeface="Times New Roman"/>
                <a:sym typeface="Times New Roman"/>
              </a:defRPr>
            </a:pPr>
            <a:endParaRPr/>
          </a:p>
        </p:txBody>
      </p:sp>
      <p:sp>
        <p:nvSpPr>
          <p:cNvPr id="107" name="In the rapidly evolving landscape of social media platforms, the rise of Deep fakes poses a significant threat in the realm of AI. These highly realistic face-swapped videos, often created using tools like FaceApp and Face Swap, employ per-trained neural"/>
          <p:cNvSpPr txBox="1"/>
          <p:nvPr/>
        </p:nvSpPr>
        <p:spPr>
          <a:xfrm>
            <a:off x="651287" y="845422"/>
            <a:ext cx="10889426" cy="59463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lgn="just" defTabSz="457200">
              <a:lnSpc>
                <a:spcPct val="150000"/>
              </a:lnSpc>
              <a:buSzPct val="100000"/>
              <a:defRPr sz="1400">
                <a:uFill>
                  <a:solidFill>
                    <a:srgbClr val="000000"/>
                  </a:solidFill>
                </a:uFill>
                <a:latin typeface="Times New Roman"/>
                <a:ea typeface="Times New Roman"/>
                <a:cs typeface="Times New Roman"/>
                <a:sym typeface="Times New Roman"/>
              </a:defRPr>
            </a:pPr>
            <a:endParaRPr lang="en-US" sz="2000" dirty="0">
              <a:solidFill>
                <a:schemeClr val="tx1"/>
              </a:solidFill>
            </a:endParaRPr>
          </a:p>
          <a:p>
            <a:pPr marL="140368" indent="-140368" algn="just" defTabSz="457200">
              <a:lnSpc>
                <a:spcPct val="150000"/>
              </a:lnSpc>
              <a:buSzPct val="100000"/>
              <a:buChar char="•"/>
              <a:defRPr sz="1400">
                <a:uFill>
                  <a:solidFill>
                    <a:srgbClr val="000000"/>
                  </a:solidFill>
                </a:uFill>
                <a:latin typeface="Times New Roman"/>
                <a:ea typeface="Times New Roman"/>
                <a:cs typeface="Times New Roman"/>
                <a:sym typeface="Times New Roman"/>
              </a:defRPr>
            </a:pPr>
            <a:r>
              <a:rPr lang="en-US" sz="2000" dirty="0">
                <a:solidFill>
                  <a:schemeClr val="tx1"/>
                </a:solidFill>
              </a:rPr>
              <a:t>Welcome to our presentation on 5G technology, a game-changer in wireless communication. In this presentation, we'll explore the foundational principles of 5G, its visionary capabilities, and why it's essential for our increasingly connected world.</a:t>
            </a:r>
          </a:p>
          <a:p>
            <a:pPr algn="just" defTabSz="457200">
              <a:lnSpc>
                <a:spcPct val="150000"/>
              </a:lnSpc>
              <a:buSzPct val="100000"/>
              <a:defRPr sz="1400">
                <a:uFill>
                  <a:solidFill>
                    <a:srgbClr val="000000"/>
                  </a:solidFill>
                </a:uFill>
                <a:latin typeface="Times New Roman"/>
                <a:ea typeface="Times New Roman"/>
                <a:cs typeface="Times New Roman"/>
                <a:sym typeface="Times New Roman"/>
              </a:defRPr>
            </a:pPr>
            <a:endParaRPr lang="en-US" sz="2000" dirty="0">
              <a:solidFill>
                <a:schemeClr val="tx1"/>
              </a:solidFill>
            </a:endParaRPr>
          </a:p>
          <a:p>
            <a:pPr marL="140368" indent="-140368" algn="just" defTabSz="457200">
              <a:lnSpc>
                <a:spcPct val="150000"/>
              </a:lnSpc>
              <a:buSzPct val="100000"/>
              <a:buChar char="•"/>
              <a:defRPr sz="1400">
                <a:uFill>
                  <a:solidFill>
                    <a:srgbClr val="000000"/>
                  </a:solidFill>
                </a:uFill>
                <a:latin typeface="Times New Roman"/>
                <a:ea typeface="Times New Roman"/>
                <a:cs typeface="Times New Roman"/>
                <a:sym typeface="Times New Roman"/>
              </a:defRPr>
            </a:pPr>
            <a:r>
              <a:rPr lang="en-US" sz="2000" dirty="0">
                <a:solidFill>
                  <a:schemeClr val="tx1"/>
                </a:solidFill>
              </a:rPr>
              <a:t>We'll start by understanding the basics of wireless communication, including transmission mediums, modulation techniques, and factors influencing data rates. Then, we'll delve into cellular communication concepts, such as cell layout and handover mechanisms, paving the way to comprehend 5G networks.</a:t>
            </a:r>
          </a:p>
          <a:p>
            <a:pPr algn="just" defTabSz="457200">
              <a:lnSpc>
                <a:spcPct val="150000"/>
              </a:lnSpc>
              <a:buSzPct val="100000"/>
              <a:defRPr sz="1400">
                <a:uFill>
                  <a:solidFill>
                    <a:srgbClr val="000000"/>
                  </a:solidFill>
                </a:uFill>
                <a:latin typeface="Times New Roman"/>
                <a:ea typeface="Times New Roman"/>
                <a:cs typeface="Times New Roman"/>
                <a:sym typeface="Times New Roman"/>
              </a:defRPr>
            </a:pPr>
            <a:endParaRPr lang="en-US" sz="2000" dirty="0">
              <a:solidFill>
                <a:schemeClr val="tx1"/>
              </a:solidFill>
            </a:endParaRPr>
          </a:p>
          <a:p>
            <a:pPr marL="140368" indent="-140368" algn="just" defTabSz="457200">
              <a:lnSpc>
                <a:spcPct val="150000"/>
              </a:lnSpc>
              <a:buSzPct val="100000"/>
              <a:buChar char="•"/>
              <a:defRPr sz="1400">
                <a:uFill>
                  <a:solidFill>
                    <a:srgbClr val="000000"/>
                  </a:solidFill>
                </a:uFill>
                <a:latin typeface="Times New Roman"/>
                <a:ea typeface="Times New Roman"/>
                <a:cs typeface="Times New Roman"/>
                <a:sym typeface="Times New Roman"/>
              </a:defRPr>
            </a:pPr>
            <a:r>
              <a:rPr lang="en-US" sz="2000" b="0" i="0" dirty="0">
                <a:solidFill>
                  <a:schemeClr val="tx1"/>
                </a:solidFill>
                <a:effectLst/>
                <a:latin typeface="Times New Roman" panose="02020603050405020304" pitchFamily="18" charset="0"/>
                <a:cs typeface="Times New Roman" panose="02020603050405020304" pitchFamily="18" charset="0"/>
              </a:rPr>
              <a:t>In this project, we are aiming to reduce the overhead and latency significantly 5G networks by following a strategy that integrates security functionalities directly into header compression. This approach streamlines data transmission processes, enhancing efficiency while bolstering network security.</a:t>
            </a:r>
          </a:p>
          <a:p>
            <a:pPr marL="140368" indent="-140368" algn="just" defTabSz="457200">
              <a:lnSpc>
                <a:spcPct val="150000"/>
              </a:lnSpc>
              <a:buSzPct val="100000"/>
              <a:buChar char="•"/>
              <a:defRPr sz="1400">
                <a:uFill>
                  <a:solidFill>
                    <a:srgbClr val="000000"/>
                  </a:solidFill>
                </a:uFill>
                <a:latin typeface="Times New Roman"/>
                <a:ea typeface="Times New Roman"/>
                <a:cs typeface="Times New Roman"/>
                <a:sym typeface="Times New Roman"/>
              </a:defRPr>
            </a:pPr>
            <a:endParaRPr lang="en-US" sz="20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8B1D4C-C468-E0A9-4A8C-49D52FA223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5934" y="302874"/>
            <a:ext cx="8191892" cy="6045051"/>
          </a:xfrm>
          <a:prstGeom prst="rect">
            <a:avLst/>
          </a:prstGeom>
        </p:spPr>
      </p:pic>
    </p:spTree>
    <p:extLst>
      <p:ext uri="{BB962C8B-B14F-4D97-AF65-F5344CB8AC3E}">
        <p14:creationId xmlns:p14="http://schemas.microsoft.com/office/powerpoint/2010/main" val="101566093"/>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itle 1"/>
          <p:cNvSpPr txBox="1">
            <a:spLocks noGrp="1"/>
          </p:cNvSpPr>
          <p:nvPr>
            <p:ph type="title"/>
          </p:nvPr>
        </p:nvSpPr>
        <p:spPr>
          <a:xfrm>
            <a:off x="730045" y="-82450"/>
            <a:ext cx="10515600" cy="1325563"/>
          </a:xfrm>
          <a:prstGeom prst="rect">
            <a:avLst/>
          </a:prstGeom>
        </p:spPr>
        <p:txBody>
          <a:bodyPr>
            <a:normAutofit/>
          </a:bodyPr>
          <a:lstStyle>
            <a:lvl1pPr algn="ctr">
              <a:defRPr sz="4000" b="1">
                <a:solidFill>
                  <a:srgbClr val="222222"/>
                </a:solidFill>
                <a:latin typeface="Times New Roman"/>
                <a:ea typeface="Times New Roman"/>
                <a:cs typeface="Times New Roman"/>
                <a:sym typeface="Times New Roman"/>
              </a:defRPr>
            </a:lvl1pPr>
          </a:lstStyle>
          <a:p>
            <a:br>
              <a:rPr lang="en-US" sz="4400" dirty="0"/>
            </a:br>
            <a:r>
              <a:rPr sz="4400" dirty="0"/>
              <a:t>ABSTRACT</a:t>
            </a:r>
          </a:p>
        </p:txBody>
      </p:sp>
      <p:sp>
        <p:nvSpPr>
          <p:cNvPr id="110" name="Content Placeholder 2"/>
          <p:cNvSpPr txBox="1">
            <a:spLocks noGrp="1"/>
          </p:cNvSpPr>
          <p:nvPr>
            <p:ph type="body" idx="1"/>
          </p:nvPr>
        </p:nvSpPr>
        <p:spPr>
          <a:xfrm>
            <a:off x="730045" y="1303346"/>
            <a:ext cx="10731910" cy="5132699"/>
          </a:xfrm>
          <a:prstGeom prst="rect">
            <a:avLst/>
          </a:prstGeom>
        </p:spPr>
        <p:txBody>
          <a:bodyPr>
            <a:noAutofit/>
          </a:bodyPr>
          <a:lstStyle/>
          <a:p>
            <a:pPr marL="139566" indent="-139566" algn="just" defTabSz="795527">
              <a:lnSpc>
                <a:spcPct val="150000"/>
              </a:lnSpc>
              <a:spcBef>
                <a:spcPts val="300"/>
              </a:spcBef>
              <a:buFontTx/>
              <a:defRPr sz="1392">
                <a:latin typeface="Times New Roman"/>
                <a:ea typeface="Times New Roman"/>
                <a:cs typeface="Times New Roman"/>
                <a:sym typeface="Times New Roman"/>
              </a:defRPr>
            </a:pPr>
            <a:r>
              <a:rPr lang="en-US" sz="2000" dirty="0">
                <a:solidFill>
                  <a:schemeClr val="tx1"/>
                </a:solidFill>
                <a:latin typeface="Times New Roman" panose="02020603050405020304" pitchFamily="18" charset="0"/>
                <a:cs typeface="Times New Roman" panose="02020603050405020304" pitchFamily="18" charset="0"/>
              </a:rPr>
              <a:t>In recent months, free deep learning-based software tools has facilitated the creation of credible face exchanges in videos that leave few traces of manipulation, in what they are known as "</a:t>
            </a:r>
            <a:r>
              <a:rPr lang="en-US" sz="2000" dirty="0" err="1">
                <a:solidFill>
                  <a:schemeClr val="tx1"/>
                </a:solidFill>
                <a:latin typeface="Times New Roman" panose="02020603050405020304" pitchFamily="18" charset="0"/>
                <a:cs typeface="Times New Roman" panose="02020603050405020304" pitchFamily="18" charset="0"/>
              </a:rPr>
              <a:t>DeepFake</a:t>
            </a:r>
            <a:r>
              <a:rPr lang="en-US" sz="2000" dirty="0">
                <a:solidFill>
                  <a:schemeClr val="tx1"/>
                </a:solidFill>
                <a:latin typeface="Times New Roman" panose="02020603050405020304" pitchFamily="18" charset="0"/>
                <a:cs typeface="Times New Roman" panose="02020603050405020304" pitchFamily="18" charset="0"/>
              </a:rPr>
              <a:t>"(DF) videos. </a:t>
            </a:r>
          </a:p>
          <a:p>
            <a:pPr marL="139566" indent="-139566" algn="just" defTabSz="795527">
              <a:lnSpc>
                <a:spcPct val="150000"/>
              </a:lnSpc>
              <a:spcBef>
                <a:spcPts val="300"/>
              </a:spcBef>
              <a:buFontTx/>
              <a:defRPr sz="1392">
                <a:latin typeface="Times New Roman"/>
                <a:ea typeface="Times New Roman"/>
                <a:cs typeface="Times New Roman"/>
                <a:sym typeface="Times New Roman"/>
              </a:defRPr>
            </a:pPr>
            <a:r>
              <a:rPr lang="en-US" sz="2000" b="0" i="0" dirty="0">
                <a:solidFill>
                  <a:schemeClr val="tx1"/>
                </a:solidFill>
                <a:effectLst/>
                <a:latin typeface="Times New Roman" panose="02020603050405020304" pitchFamily="18" charset="0"/>
                <a:cs typeface="Times New Roman" panose="02020603050405020304" pitchFamily="18" charset="0"/>
              </a:rPr>
              <a:t>This project utilizes the ns-3 network simulator to analyze and simulate 5G network behavior. It covers network topology setup, application configuration, tracing mechanisms, and TCP congestion control analysis. </a:t>
            </a:r>
          </a:p>
          <a:p>
            <a:pPr marL="139566" indent="-139566" algn="just" defTabSz="795527">
              <a:lnSpc>
                <a:spcPct val="150000"/>
              </a:lnSpc>
              <a:spcBef>
                <a:spcPts val="300"/>
              </a:spcBef>
              <a:buFontTx/>
              <a:defRPr sz="1392">
                <a:latin typeface="Times New Roman"/>
                <a:ea typeface="Times New Roman"/>
                <a:cs typeface="Times New Roman"/>
                <a:sym typeface="Times New Roman"/>
              </a:defRPr>
            </a:pPr>
            <a:r>
              <a:rPr lang="en-US" sz="2000" b="0" i="0" dirty="0">
                <a:solidFill>
                  <a:schemeClr val="tx1"/>
                </a:solidFill>
                <a:effectLst/>
                <a:latin typeface="Times New Roman" panose="02020603050405020304" pitchFamily="18" charset="0"/>
                <a:cs typeface="Times New Roman" panose="02020603050405020304" pitchFamily="18" charset="0"/>
              </a:rPr>
              <a:t>Beginning with an overview of ns-3, it explores various network setups, including point-to-point links, CSMA LANs, and wireless networks. It emphasizes tracing mechanisms like Wireshark, ASCII, and PCAP, crucial for capturing events and data changes.</a:t>
            </a:r>
          </a:p>
          <a:p>
            <a:pPr marL="139566" indent="-139566" algn="just" defTabSz="795527">
              <a:lnSpc>
                <a:spcPct val="150000"/>
              </a:lnSpc>
              <a:spcBef>
                <a:spcPts val="300"/>
              </a:spcBef>
              <a:buFontTx/>
              <a:defRPr sz="1392">
                <a:latin typeface="Times New Roman"/>
                <a:ea typeface="Times New Roman"/>
                <a:cs typeface="Times New Roman"/>
                <a:sym typeface="Times New Roman"/>
              </a:defRPr>
            </a:pPr>
            <a:r>
              <a:rPr lang="en-US" sz="2000" b="0" i="0" dirty="0">
                <a:solidFill>
                  <a:schemeClr val="tx1"/>
                </a:solidFill>
                <a:effectLst/>
                <a:latin typeface="Times New Roman" panose="02020603050405020304" pitchFamily="18" charset="0"/>
                <a:cs typeface="Times New Roman" panose="02020603050405020304" pitchFamily="18" charset="0"/>
              </a:rPr>
              <a:t>Additionally, it implements header compression in the PDCP layer to optimize bandwidth and enhance network efficiency in 5G contexts, providing valuable insights into network performance.</a:t>
            </a:r>
            <a:endParaRPr lang="en-US" sz="2000" dirty="0">
              <a:solidFill>
                <a:schemeClr val="tx1"/>
              </a:solidFill>
              <a:latin typeface="Times New Roman" panose="02020603050405020304" pitchFamily="18" charset="0"/>
              <a:cs typeface="Times New Roman" panose="02020603050405020304" pitchFamily="18" charset="0"/>
            </a:endParaRPr>
          </a:p>
        </p:txBody>
      </p:sp>
      <p:pic>
        <p:nvPicPr>
          <p:cNvPr id="111" name="Picture 3" descr="Picture 3"/>
          <p:cNvPicPr>
            <a:picLocks noChangeAspect="1"/>
          </p:cNvPicPr>
          <p:nvPr/>
        </p:nvPicPr>
        <p:blipFill>
          <a:blip r:embed="rId2"/>
          <a:stretch>
            <a:fillRect/>
          </a:stretch>
        </p:blipFill>
        <p:spPr>
          <a:xfrm>
            <a:off x="257242" y="199869"/>
            <a:ext cx="971790" cy="1103477"/>
          </a:xfrm>
          <a:prstGeom prst="rect">
            <a:avLst/>
          </a:prstGeom>
          <a:ln w="12700">
            <a:miter lim="400000"/>
          </a:ln>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itle 1"/>
          <p:cNvSpPr txBox="1">
            <a:spLocks noGrp="1"/>
          </p:cNvSpPr>
          <p:nvPr>
            <p:ph type="title"/>
          </p:nvPr>
        </p:nvSpPr>
        <p:spPr>
          <a:prstGeom prst="rect">
            <a:avLst/>
          </a:prstGeom>
        </p:spPr>
        <p:txBody>
          <a:bodyPr>
            <a:normAutofit/>
          </a:bodyPr>
          <a:lstStyle>
            <a:lvl1pPr algn="ctr">
              <a:defRPr sz="4000" b="1">
                <a:solidFill>
                  <a:srgbClr val="222222"/>
                </a:solidFill>
                <a:latin typeface="Times New Roman"/>
                <a:ea typeface="Times New Roman"/>
                <a:cs typeface="Times New Roman"/>
                <a:sym typeface="Times New Roman"/>
              </a:defRPr>
            </a:lvl1pPr>
          </a:lstStyle>
          <a:p>
            <a:r>
              <a:rPr sz="4400" dirty="0"/>
              <a:t>EXISTING SYSTEM</a:t>
            </a:r>
          </a:p>
        </p:txBody>
      </p:sp>
      <p:sp>
        <p:nvSpPr>
          <p:cNvPr id="114" name="Content Placeholder 2"/>
          <p:cNvSpPr txBox="1">
            <a:spLocks noGrp="1"/>
          </p:cNvSpPr>
          <p:nvPr>
            <p:ph type="body" idx="1"/>
          </p:nvPr>
        </p:nvSpPr>
        <p:spPr>
          <a:prstGeom prst="rect">
            <a:avLst/>
          </a:prstGeom>
        </p:spPr>
        <p:txBody>
          <a:bodyPr>
            <a:normAutofit/>
          </a:bodyPr>
          <a:lstStyle/>
          <a:p>
            <a:pPr marL="160421" indent="-160421" algn="just">
              <a:lnSpc>
                <a:spcPct val="150000"/>
              </a:lnSpc>
              <a:buFontTx/>
              <a:defRPr sz="1600">
                <a:latin typeface="Times New Roman"/>
                <a:ea typeface="Times New Roman"/>
                <a:cs typeface="Times New Roman"/>
                <a:sym typeface="Times New Roman"/>
              </a:defRPr>
            </a:pPr>
            <a:r>
              <a:rPr lang="en-US" sz="2000" b="0" i="0" dirty="0">
                <a:solidFill>
                  <a:schemeClr val="tx1"/>
                </a:solidFill>
                <a:effectLst/>
                <a:latin typeface="Times New Roman" panose="02020603050405020304" pitchFamily="18" charset="0"/>
                <a:cs typeface="Times New Roman" panose="02020603050405020304" pitchFamily="18" charset="0"/>
              </a:rPr>
              <a:t>The existing system architecture of 5G networks relies on the Packet Data Convergence Protocol (PDCP) layer to facilitate efficient data transmission. </a:t>
            </a:r>
          </a:p>
          <a:p>
            <a:pPr marL="160421" indent="-160421" algn="just">
              <a:lnSpc>
                <a:spcPct val="150000"/>
              </a:lnSpc>
              <a:buFontTx/>
              <a:defRPr sz="1600">
                <a:latin typeface="Times New Roman"/>
                <a:ea typeface="Times New Roman"/>
                <a:cs typeface="Times New Roman"/>
                <a:sym typeface="Times New Roman"/>
              </a:defRPr>
            </a:pPr>
            <a:r>
              <a:rPr lang="en-US" sz="2000" b="0" i="0" dirty="0">
                <a:solidFill>
                  <a:schemeClr val="tx1"/>
                </a:solidFill>
                <a:effectLst/>
                <a:latin typeface="Times New Roman" panose="02020603050405020304" pitchFamily="18" charset="0"/>
                <a:cs typeface="Times New Roman" panose="02020603050405020304" pitchFamily="18" charset="0"/>
              </a:rPr>
              <a:t>However, its separation of security functions, such as integrity protection and ciphering, from header compression leads to increased overhead, latency, and resource consumption within the network.</a:t>
            </a:r>
          </a:p>
          <a:p>
            <a:pPr marL="160421" indent="-160421" algn="just">
              <a:lnSpc>
                <a:spcPct val="150000"/>
              </a:lnSpc>
              <a:buFontTx/>
              <a:defRPr sz="1600">
                <a:latin typeface="Times New Roman"/>
                <a:ea typeface="Times New Roman"/>
                <a:cs typeface="Times New Roman"/>
                <a:sym typeface="Times New Roman"/>
              </a:defRPr>
            </a:pPr>
            <a:r>
              <a:rPr lang="en-US" sz="2000" b="0" i="0" dirty="0">
                <a:solidFill>
                  <a:schemeClr val="tx1"/>
                </a:solidFill>
                <a:effectLst/>
                <a:latin typeface="Times New Roman" panose="02020603050405020304" pitchFamily="18" charset="0"/>
                <a:cs typeface="Times New Roman" panose="02020603050405020304" pitchFamily="18" charset="0"/>
              </a:rPr>
              <a:t>This disjointed approach requires data packets to undergo multiple processing stages, resulting in inefficiencies and potential performance bottlenecks. </a:t>
            </a:r>
            <a:endParaRPr sz="2000" dirty="0">
              <a:solidFill>
                <a:schemeClr val="tx1"/>
              </a:solidFill>
              <a:latin typeface="Times New Roman" panose="02020603050405020304" pitchFamily="18" charset="0"/>
              <a:cs typeface="Times New Roman" panose="02020603050405020304" pitchFamily="18" charset="0"/>
            </a:endParaRPr>
          </a:p>
        </p:txBody>
      </p:sp>
      <p:pic>
        <p:nvPicPr>
          <p:cNvPr id="115" name="Picture 3" descr="Picture 3"/>
          <p:cNvPicPr>
            <a:picLocks noChangeAspect="1"/>
          </p:cNvPicPr>
          <p:nvPr/>
        </p:nvPicPr>
        <p:blipFill>
          <a:blip r:embed="rId2"/>
          <a:stretch>
            <a:fillRect/>
          </a:stretch>
        </p:blipFill>
        <p:spPr>
          <a:xfrm>
            <a:off x="257242" y="199869"/>
            <a:ext cx="1106776" cy="1256755"/>
          </a:xfrm>
          <a:prstGeom prst="rect">
            <a:avLst/>
          </a:prstGeom>
          <a:ln w="12700">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BF2E44C-537F-A88C-4A92-7EC5A89404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4981" y="424395"/>
            <a:ext cx="6937786" cy="6009210"/>
          </a:xfrm>
          <a:prstGeom prst="rect">
            <a:avLst/>
          </a:prstGeom>
        </p:spPr>
      </p:pic>
      <p:pic>
        <p:nvPicPr>
          <p:cNvPr id="4" name="Picture 3" descr="Picture 3">
            <a:extLst>
              <a:ext uri="{FF2B5EF4-FFF2-40B4-BE49-F238E27FC236}">
                <a16:creationId xmlns:a16="http://schemas.microsoft.com/office/drawing/2014/main" id="{CA20ABCE-3BCE-93B9-CB88-7A612DAB7DB8}"/>
              </a:ext>
            </a:extLst>
          </p:cNvPr>
          <p:cNvPicPr>
            <a:picLocks noChangeAspect="1"/>
          </p:cNvPicPr>
          <p:nvPr/>
        </p:nvPicPr>
        <p:blipFill>
          <a:blip r:embed="rId3"/>
          <a:stretch>
            <a:fillRect/>
          </a:stretch>
        </p:blipFill>
        <p:spPr>
          <a:xfrm>
            <a:off x="257242" y="199869"/>
            <a:ext cx="1106776" cy="1256755"/>
          </a:xfrm>
          <a:prstGeom prst="rect">
            <a:avLst/>
          </a:prstGeom>
          <a:ln w="12700">
            <a:miter lim="400000"/>
          </a:ln>
        </p:spPr>
      </p:pic>
    </p:spTree>
    <p:extLst>
      <p:ext uri="{BB962C8B-B14F-4D97-AF65-F5344CB8AC3E}">
        <p14:creationId xmlns:p14="http://schemas.microsoft.com/office/powerpoint/2010/main" val="118472353"/>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itle 1"/>
          <p:cNvSpPr txBox="1">
            <a:spLocks noGrp="1"/>
          </p:cNvSpPr>
          <p:nvPr>
            <p:ph type="title"/>
          </p:nvPr>
        </p:nvSpPr>
        <p:spPr>
          <a:prstGeom prst="rect">
            <a:avLst/>
          </a:prstGeom>
        </p:spPr>
        <p:txBody>
          <a:bodyPr/>
          <a:lstStyle>
            <a:lvl1pPr algn="ctr">
              <a:defRPr b="1">
                <a:solidFill>
                  <a:srgbClr val="222222"/>
                </a:solidFill>
                <a:latin typeface="Times New Roman"/>
                <a:ea typeface="Times New Roman"/>
                <a:cs typeface="Times New Roman"/>
                <a:sym typeface="Times New Roman"/>
              </a:defRPr>
            </a:lvl1pPr>
          </a:lstStyle>
          <a:p>
            <a:r>
              <a:rPr dirty="0"/>
              <a:t>PROPOSED SYSTEM</a:t>
            </a:r>
          </a:p>
        </p:txBody>
      </p:sp>
      <p:sp>
        <p:nvSpPr>
          <p:cNvPr id="118" name="Content Placeholder 2"/>
          <p:cNvSpPr txBox="1">
            <a:spLocks noGrp="1"/>
          </p:cNvSpPr>
          <p:nvPr>
            <p:ph type="body" idx="1"/>
          </p:nvPr>
        </p:nvSpPr>
        <p:spPr>
          <a:prstGeom prst="rect">
            <a:avLst/>
          </a:prstGeom>
        </p:spPr>
        <p:txBody>
          <a:bodyPr>
            <a:noAutofit/>
          </a:bodyPr>
          <a:lstStyle/>
          <a:p>
            <a:pPr marL="150394" indent="-150394" algn="just">
              <a:lnSpc>
                <a:spcPct val="150000"/>
              </a:lnSpc>
              <a:buFontTx/>
              <a:defRPr sz="1500">
                <a:latin typeface="Times New Roman"/>
                <a:ea typeface="Times New Roman"/>
                <a:cs typeface="Times New Roman"/>
                <a:sym typeface="Times New Roman"/>
              </a:defRPr>
            </a:pPr>
            <a:r>
              <a:rPr lang="en-US" sz="2000" b="0" i="0" dirty="0">
                <a:solidFill>
                  <a:schemeClr val="tx1"/>
                </a:solidFill>
                <a:effectLst/>
                <a:latin typeface="Roboto" panose="02000000000000000000" pitchFamily="2" charset="0"/>
              </a:rPr>
              <a:t>In our proposed system, we aim to enhance the efficiency of packet flow in 5G networks by optimizing the communication process between </a:t>
            </a:r>
            <a:r>
              <a:rPr lang="en-US" sz="2000" b="0" i="0" dirty="0" err="1">
                <a:solidFill>
                  <a:schemeClr val="tx1"/>
                </a:solidFill>
                <a:effectLst/>
                <a:latin typeface="Roboto" panose="02000000000000000000" pitchFamily="2" charset="0"/>
              </a:rPr>
              <a:t>gNodeB</a:t>
            </a:r>
            <a:r>
              <a:rPr lang="en-US" sz="2000" b="0" i="0" dirty="0">
                <a:solidFill>
                  <a:schemeClr val="tx1"/>
                </a:solidFill>
                <a:effectLst/>
                <a:latin typeface="Roboto" panose="02000000000000000000" pitchFamily="2" charset="0"/>
              </a:rPr>
              <a:t> and User Equipment (UE). </a:t>
            </a:r>
          </a:p>
          <a:p>
            <a:pPr marL="150394" indent="-150394" algn="just">
              <a:lnSpc>
                <a:spcPct val="150000"/>
              </a:lnSpc>
              <a:buFontTx/>
              <a:defRPr sz="1500">
                <a:latin typeface="Times New Roman"/>
                <a:ea typeface="Times New Roman"/>
                <a:cs typeface="Times New Roman"/>
                <a:sym typeface="Times New Roman"/>
              </a:defRPr>
            </a:pPr>
            <a:r>
              <a:rPr lang="en-US" sz="2000" b="0" i="0" dirty="0">
                <a:solidFill>
                  <a:schemeClr val="tx1"/>
                </a:solidFill>
                <a:effectLst/>
                <a:latin typeface="Roboto" panose="02000000000000000000" pitchFamily="2" charset="0"/>
              </a:rPr>
              <a:t>This involves bypassing certain protocol layers, including Ciphering, Deciphering, Integrity Protection, and Integrity Verification, to establish a direct connection between Header Compression and the Packet Data Convergence Protocol (PDCP) layers. </a:t>
            </a:r>
          </a:p>
          <a:p>
            <a:pPr marL="150394" indent="-150394" algn="just">
              <a:lnSpc>
                <a:spcPct val="150000"/>
              </a:lnSpc>
              <a:buFontTx/>
              <a:defRPr sz="1500">
                <a:latin typeface="Times New Roman"/>
                <a:ea typeface="Times New Roman"/>
                <a:cs typeface="Times New Roman"/>
                <a:sym typeface="Times New Roman"/>
              </a:defRPr>
            </a:pPr>
            <a:r>
              <a:rPr lang="en-US" sz="2000" b="0" i="0" dirty="0">
                <a:solidFill>
                  <a:schemeClr val="tx1"/>
                </a:solidFill>
                <a:effectLst/>
                <a:latin typeface="Roboto" panose="02000000000000000000" pitchFamily="2" charset="0"/>
              </a:rPr>
              <a:t>By removing these layers, which primarily focus on security and encryption, we can potentially reduce processing overhead and improve throughput. </a:t>
            </a:r>
          </a:p>
          <a:p>
            <a:pPr marL="150394" indent="-150394" algn="just">
              <a:lnSpc>
                <a:spcPct val="150000"/>
              </a:lnSpc>
              <a:buFontTx/>
              <a:defRPr sz="1500">
                <a:latin typeface="Times New Roman"/>
                <a:ea typeface="Times New Roman"/>
                <a:cs typeface="Times New Roman"/>
                <a:sym typeface="Times New Roman"/>
              </a:defRPr>
            </a:pPr>
            <a:r>
              <a:rPr lang="en-US" sz="2000" b="0" i="0" dirty="0">
                <a:solidFill>
                  <a:schemeClr val="tx1"/>
                </a:solidFill>
                <a:effectLst/>
                <a:latin typeface="Roboto" panose="02000000000000000000" pitchFamily="2" charset="0"/>
              </a:rPr>
              <a:t>Our approach leverages the capabilities of the Network Simulator 3 (NS3), an open-source discrete-event network simulator. </a:t>
            </a:r>
          </a:p>
          <a:p>
            <a:pPr marL="150394" indent="-150394" algn="just">
              <a:lnSpc>
                <a:spcPct val="150000"/>
              </a:lnSpc>
              <a:buFontTx/>
              <a:defRPr sz="1500">
                <a:latin typeface="Times New Roman"/>
                <a:ea typeface="Times New Roman"/>
                <a:cs typeface="Times New Roman"/>
                <a:sym typeface="Times New Roman"/>
              </a:defRPr>
            </a:pPr>
            <a:br>
              <a:rPr lang="en-US" sz="2000" dirty="0">
                <a:solidFill>
                  <a:schemeClr val="tx1"/>
                </a:solidFill>
              </a:rPr>
            </a:br>
            <a:endParaRPr sz="2000" dirty="0">
              <a:solidFill>
                <a:schemeClr val="tx1"/>
              </a:solidFill>
            </a:endParaRPr>
          </a:p>
        </p:txBody>
      </p:sp>
      <p:pic>
        <p:nvPicPr>
          <p:cNvPr id="119" name="Picture 3" descr="Picture 3"/>
          <p:cNvPicPr>
            <a:picLocks noChangeAspect="1"/>
          </p:cNvPicPr>
          <p:nvPr/>
        </p:nvPicPr>
        <p:blipFill>
          <a:blip r:embed="rId2"/>
          <a:stretch>
            <a:fillRect/>
          </a:stretch>
        </p:blipFill>
        <p:spPr>
          <a:xfrm>
            <a:off x="257242" y="199869"/>
            <a:ext cx="1106776" cy="1256755"/>
          </a:xfrm>
          <a:prstGeom prst="rect">
            <a:avLst/>
          </a:prstGeom>
          <a:ln w="12700">
            <a:miter lim="400000"/>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F5176E1-3CC1-01CC-49A3-3B96660757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473" y="398739"/>
            <a:ext cx="9266549" cy="5847388"/>
          </a:xfrm>
          <a:prstGeom prst="rect">
            <a:avLst/>
          </a:prstGeom>
        </p:spPr>
      </p:pic>
      <p:pic>
        <p:nvPicPr>
          <p:cNvPr id="4" name="Picture 3" descr="Picture 3">
            <a:extLst>
              <a:ext uri="{FF2B5EF4-FFF2-40B4-BE49-F238E27FC236}">
                <a16:creationId xmlns:a16="http://schemas.microsoft.com/office/drawing/2014/main" id="{5BF22681-C03D-ACD2-1838-2039BA5D1E76}"/>
              </a:ext>
            </a:extLst>
          </p:cNvPr>
          <p:cNvPicPr>
            <a:picLocks noChangeAspect="1"/>
          </p:cNvPicPr>
          <p:nvPr/>
        </p:nvPicPr>
        <p:blipFill>
          <a:blip r:embed="rId4"/>
          <a:stretch>
            <a:fillRect/>
          </a:stretch>
        </p:blipFill>
        <p:spPr>
          <a:xfrm>
            <a:off x="257242" y="199869"/>
            <a:ext cx="1106776" cy="1256755"/>
          </a:xfrm>
          <a:prstGeom prst="rect">
            <a:avLst/>
          </a:prstGeom>
          <a:ln w="12700">
            <a:miter lim="400000"/>
          </a:ln>
        </p:spPr>
      </p:pic>
    </p:spTree>
    <p:extLst>
      <p:ext uri="{BB962C8B-B14F-4D97-AF65-F5344CB8AC3E}">
        <p14:creationId xmlns:p14="http://schemas.microsoft.com/office/powerpoint/2010/main" val="2992124308"/>
      </p:ext>
    </p:extLst>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66</TotalTime>
  <Words>1228</Words>
  <Application>Microsoft Office PowerPoint</Application>
  <PresentationFormat>Widescreen</PresentationFormat>
  <Paragraphs>82</Paragraphs>
  <Slides>26</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Calibri Light</vt:lpstr>
      <vt:lpstr>Georgia</vt:lpstr>
      <vt:lpstr>Roboto</vt:lpstr>
      <vt:lpstr>Times New Roman</vt:lpstr>
      <vt:lpstr>Times Roman</vt:lpstr>
      <vt:lpstr>Office Theme</vt:lpstr>
      <vt:lpstr>  MALLA REDDY COLLEGE OF ENGINEERING &amp; TECHNOLOGY  (Autonomous Institution – UGC, Govt. of India)   DEPARTMENT OF COMPUTER SCIENCE AND ENGINEERING</vt:lpstr>
      <vt:lpstr>AGENDA</vt:lpstr>
      <vt:lpstr>PowerPoint Presentation</vt:lpstr>
      <vt:lpstr>PowerPoint Presentation</vt:lpstr>
      <vt:lpstr> ABSTRACT</vt:lpstr>
      <vt:lpstr>EXISTING SYSTEM</vt:lpstr>
      <vt:lpstr>PowerPoint Presentation</vt:lpstr>
      <vt:lpstr>PROPOSED SYSTEM</vt:lpstr>
      <vt:lpstr>PowerPoint Presentation</vt:lpstr>
      <vt:lpstr>PowerPoint Presentation</vt:lpstr>
      <vt:lpstr>SOFTWARE AND HARDWARE REQUIREMENTS</vt:lpstr>
      <vt:lpstr>PowerPoint Presentation</vt:lpstr>
      <vt:lpstr>Literature Survey</vt:lpstr>
      <vt:lpstr>SYSTEM ARCHITECTURE</vt:lpstr>
      <vt:lpstr>UML DIAGRAMS</vt:lpstr>
      <vt:lpstr>2.Sequence Diagram</vt:lpstr>
      <vt:lpstr>3. DataFlow Diagram</vt:lpstr>
      <vt:lpstr>4.Deployment Diagram</vt:lpstr>
      <vt:lpstr> Algorithms and Technologies</vt:lpstr>
      <vt:lpstr>PowerPoint Presentation</vt:lpstr>
      <vt:lpstr>OUTPUT SCREENS </vt:lpstr>
      <vt:lpstr>PowerPoint Presentation</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MALLA REDDY COLLEGE OF ENGINEERING &amp; TECHNOLOGY  (Autonomous Institution – UGC, Govt. of India)   DEPARTMENT OF COMPUTER SCIENCE AND ENGINEERING</dc:title>
  <dc:creator>Bharadwaj Gottumukkala</dc:creator>
  <cp:lastModifiedBy>Marti Pawankalyan</cp:lastModifiedBy>
  <cp:revision>9</cp:revision>
  <dcterms:modified xsi:type="dcterms:W3CDTF">2024-04-05T11:38:07Z</dcterms:modified>
</cp:coreProperties>
</file>