
<file path=[Content_Types].xml><?xml version="1.0" encoding="utf-8"?>
<Types xmlns="http://schemas.openxmlformats.org/package/2006/content-types">
  <Default Extension="emf" ContentType="image/x-emf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4" r:id="rId6"/>
    <p:sldId id="260" r:id="rId7"/>
    <p:sldId id="297" r:id="rId8"/>
    <p:sldId id="299" r:id="rId9"/>
    <p:sldId id="300" r:id="rId10"/>
    <p:sldId id="29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5B5B"/>
    <a:srgbClr val="2D3140"/>
    <a:srgbClr val="B0CAC7"/>
    <a:srgbClr val="E9C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16" y="114"/>
      </p:cViewPr>
      <p:guideLst>
        <p:guide orient="horz" pos="217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0F0B356-EAA9-4F79-9D75-79845BA1F4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7AF950A-4866-43B8-BC9C-C66C90F1F1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 hasCustomPrompt="true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0F0B356-EAA9-4F79-9D75-79845BA1F4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7AF950A-4866-43B8-BC9C-C66C90F1F1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 hasCustomPrompt="true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0F0B356-EAA9-4F79-9D75-79845BA1F4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7AF950A-4866-43B8-BC9C-C66C90F1F1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 hasCustomPrompt="true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0F0B356-EAA9-4F79-9D75-79845BA1F4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7AF950A-4866-43B8-BC9C-C66C90F1F1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 hasCustomPrompt="true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0F0B356-EAA9-4F79-9D75-79845BA1F4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7AF950A-4866-43B8-BC9C-C66C90F1F1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 hasCustomPrompt="true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 hasCustomPrompt="true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0F0B356-EAA9-4F79-9D75-79845BA1F4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7AF950A-4866-43B8-BC9C-C66C90F1F1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 hasCustomPrompt="true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 hasCustomPrompt="true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 hasCustomPrompt="true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 hasCustomPrompt="true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0F0B356-EAA9-4F79-9D75-79845BA1F4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7AF950A-4866-43B8-BC9C-C66C90F1F1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0F0B356-EAA9-4F79-9D75-79845BA1F4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7AF950A-4866-43B8-BC9C-C66C90F1F1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0F0B356-EAA9-4F79-9D75-79845BA1F4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7AF950A-4866-43B8-BC9C-C66C90F1F1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 hasCustomPrompt="true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0F0B356-EAA9-4F79-9D75-79845BA1F4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7AF950A-4866-43B8-BC9C-C66C90F1F1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0F0B356-EAA9-4F79-9D75-79845BA1F4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7AF950A-4866-43B8-BC9C-C66C90F1F1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0B356-EAA9-4F79-9D75-79845BA1F4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F950A-4866-43B8-BC9C-C66C90F1F1A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microsoft.com/office/2007/relationships/media" Target="../media/media1.mp4"/><Relationship Id="rId2" Type="http://schemas.openxmlformats.org/officeDocument/2006/relationships/video" Target="../media/media1.mp4"/><Relationship Id="rId1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 rotWithShape="true">
          <a:blip r:embed="rId1"/>
          <a:srcRect l="19235" t="15725" r="58429" b="16706"/>
          <a:stretch>
            <a:fillRect/>
          </a:stretch>
        </p:blipFill>
        <p:spPr>
          <a:xfrm>
            <a:off x="0" y="0"/>
            <a:ext cx="3239589" cy="68787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true"/>
          </p:cNvPicPr>
          <p:nvPr/>
        </p:nvPicPr>
        <p:blipFill rotWithShape="true">
          <a:blip r:embed="rId1"/>
          <a:srcRect l="60245" t="15725" r="14627" b="16706"/>
          <a:stretch>
            <a:fillRect/>
          </a:stretch>
        </p:blipFill>
        <p:spPr>
          <a:xfrm>
            <a:off x="8547463" y="0"/>
            <a:ext cx="3644537" cy="6858000"/>
          </a:xfrm>
          <a:prstGeom prst="rect">
            <a:avLst/>
          </a:prstGeom>
        </p:spPr>
      </p:pic>
      <p:sp>
        <p:nvSpPr>
          <p:cNvPr id="9" name="文本框 8"/>
          <p:cNvSpPr txBox="true"/>
          <p:nvPr/>
        </p:nvSpPr>
        <p:spPr>
          <a:xfrm>
            <a:off x="1748155" y="1941830"/>
            <a:ext cx="720598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迷宫游戏验收报告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686435" y="5191125"/>
            <a:ext cx="3644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组长：应宇杰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19151633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组员：于跃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19151132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 rotWithShape="true">
          <a:blip r:embed="rId1"/>
          <a:srcRect l="19235" t="15725" r="58429" b="16706"/>
          <a:stretch>
            <a:fillRect/>
          </a:stretch>
        </p:blipFill>
        <p:spPr>
          <a:xfrm>
            <a:off x="0" y="0"/>
            <a:ext cx="3239589" cy="68787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true"/>
          </p:cNvPicPr>
          <p:nvPr/>
        </p:nvPicPr>
        <p:blipFill rotWithShape="true">
          <a:blip r:embed="rId1"/>
          <a:srcRect l="60245" t="15725" r="14627" b="16706"/>
          <a:stretch>
            <a:fillRect/>
          </a:stretch>
        </p:blipFill>
        <p:spPr>
          <a:xfrm>
            <a:off x="8547463" y="0"/>
            <a:ext cx="3644537" cy="6858000"/>
          </a:xfrm>
          <a:prstGeom prst="rect">
            <a:avLst/>
          </a:prstGeom>
        </p:spPr>
      </p:pic>
      <p:sp>
        <p:nvSpPr>
          <p:cNvPr id="13" name="矩形: 圆角 5"/>
          <p:cNvSpPr/>
          <p:nvPr/>
        </p:nvSpPr>
        <p:spPr>
          <a:xfrm>
            <a:off x="1614980" y="1764259"/>
            <a:ext cx="1339396" cy="562389"/>
          </a:xfrm>
          <a:prstGeom prst="roundRect">
            <a:avLst>
              <a:gd name="adj" fmla="val 50000"/>
            </a:avLst>
          </a:prstGeom>
          <a:solidFill>
            <a:srgbClr val="2D3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en-US" altLang="zh-CN" sz="2000">
                <a:solidFill>
                  <a:schemeClr val="bg1"/>
                </a:solidFill>
                <a:latin typeface="Baskerville Old Face" pitchFamily="18" charset="0"/>
                <a:ea typeface="微软雅黑" pitchFamily="34" charset="-122"/>
              </a:rPr>
              <a:t>  </a:t>
            </a:r>
            <a:r>
              <a:rPr lang="en-US" altLang="zh-CN" sz="2400">
                <a:solidFill>
                  <a:schemeClr val="bg1"/>
                </a:solidFill>
                <a:latin typeface="Baskerville Old Face" pitchFamily="18" charset="0"/>
                <a:ea typeface="微软雅黑" pitchFamily="34" charset="-122"/>
              </a:rPr>
              <a:t>/</a:t>
            </a:r>
            <a:endParaRPr lang="zh-CN" altLang="en-US" sz="2000">
              <a:solidFill>
                <a:schemeClr val="bg1"/>
              </a:solidFill>
              <a:latin typeface="Baskerville Old Face" pitchFamily="18" charset="0"/>
              <a:ea typeface="微软雅黑" pitchFamily="34" charset="-122"/>
            </a:endParaRPr>
          </a:p>
        </p:txBody>
      </p:sp>
      <p:sp>
        <p:nvSpPr>
          <p:cNvPr id="14" name="矩形: 圆角 6"/>
          <p:cNvSpPr/>
          <p:nvPr/>
        </p:nvSpPr>
        <p:spPr>
          <a:xfrm>
            <a:off x="1619789" y="2889579"/>
            <a:ext cx="1339396" cy="562389"/>
          </a:xfrm>
          <a:prstGeom prst="roundRect">
            <a:avLst>
              <a:gd name="adj" fmla="val 50000"/>
            </a:avLst>
          </a:prstGeom>
          <a:solidFill>
            <a:srgbClr val="DB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en-US" altLang="zh-CN" sz="2000">
                <a:solidFill>
                  <a:schemeClr val="bg1"/>
                </a:solidFill>
                <a:latin typeface="Baskerville Old Face" pitchFamily="18" charset="0"/>
                <a:ea typeface="微软雅黑" pitchFamily="34" charset="-122"/>
              </a:rPr>
              <a:t>  </a:t>
            </a:r>
            <a:r>
              <a:rPr lang="en-US" altLang="zh-CN" sz="2400">
                <a:solidFill>
                  <a:schemeClr val="bg1"/>
                </a:solidFill>
                <a:latin typeface="Baskerville Old Face" pitchFamily="18" charset="0"/>
                <a:ea typeface="微软雅黑" pitchFamily="34" charset="-122"/>
              </a:rPr>
              <a:t>/</a:t>
            </a:r>
            <a:endParaRPr lang="zh-CN" altLang="en-US" sz="2000">
              <a:solidFill>
                <a:schemeClr val="bg1"/>
              </a:solidFill>
              <a:latin typeface="Baskerville Old Face" pitchFamily="18" charset="0"/>
              <a:ea typeface="微软雅黑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069670" y="1861484"/>
            <a:ext cx="1198880" cy="465164"/>
            <a:chOff x="6351502" y="1329249"/>
            <a:chExt cx="1198880" cy="465164"/>
          </a:xfrm>
        </p:grpSpPr>
        <p:sp>
          <p:nvSpPr>
            <p:cNvPr id="18" name="文本框 17"/>
            <p:cNvSpPr txBox="true"/>
            <p:nvPr/>
          </p:nvSpPr>
          <p:spPr>
            <a:xfrm>
              <a:off x="6351502" y="1329249"/>
              <a:ext cx="1198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+mn-lt"/>
                  <a:sym typeface="+mn-ea"/>
                </a:rPr>
                <a:t>作品介绍</a:t>
              </a:r>
              <a:endPara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470247" y="1532803"/>
              <a:ext cx="18473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altLang="zh-CN" sz="110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069590" y="2987040"/>
            <a:ext cx="2136775" cy="561975"/>
            <a:chOff x="6470247" y="1233364"/>
            <a:chExt cx="2125421" cy="552736"/>
          </a:xfrm>
        </p:grpSpPr>
        <p:sp>
          <p:nvSpPr>
            <p:cNvPr id="21" name="文本框 20"/>
            <p:cNvSpPr txBox="true"/>
            <p:nvPr/>
          </p:nvSpPr>
          <p:spPr>
            <a:xfrm>
              <a:off x="6470247" y="1233364"/>
              <a:ext cx="2125421" cy="392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+mn-lt"/>
                </a:rPr>
                <a:t>作品演示</a:t>
              </a:r>
              <a:endPara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470247" y="1524490"/>
              <a:ext cx="18473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CN" sz="110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</p:grpSp>
      <p:sp>
        <p:nvSpPr>
          <p:cNvPr id="29" name="文本框 28"/>
          <p:cNvSpPr txBox="true"/>
          <p:nvPr/>
        </p:nvSpPr>
        <p:spPr>
          <a:xfrm>
            <a:off x="7607863" y="3182045"/>
            <a:ext cx="2340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目录</a:t>
            </a:r>
            <a:endParaRPr lang="zh-CN" altLang="en-US" sz="5400" b="1">
              <a:solidFill>
                <a:schemeClr val="tx1">
                  <a:lumMod val="85000"/>
                  <a:lumOff val="1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矩形: 圆角 5"/>
          <p:cNvSpPr/>
          <p:nvPr/>
        </p:nvSpPr>
        <p:spPr>
          <a:xfrm>
            <a:off x="1620060" y="4105504"/>
            <a:ext cx="1339396" cy="562389"/>
          </a:xfrm>
          <a:prstGeom prst="roundRect">
            <a:avLst>
              <a:gd name="adj" fmla="val 50000"/>
            </a:avLst>
          </a:prstGeom>
          <a:solidFill>
            <a:srgbClr val="2D3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en-US" altLang="zh-CN" sz="2000">
                <a:solidFill>
                  <a:schemeClr val="bg1"/>
                </a:solidFill>
                <a:latin typeface="Baskerville Old Face" pitchFamily="18" charset="0"/>
                <a:ea typeface="微软雅黑" pitchFamily="34" charset="-122"/>
              </a:rPr>
              <a:t>  </a:t>
            </a:r>
            <a:r>
              <a:rPr lang="en-US" altLang="zh-CN" sz="2400">
                <a:solidFill>
                  <a:schemeClr val="bg1"/>
                </a:solidFill>
                <a:latin typeface="Baskerville Old Face" pitchFamily="18" charset="0"/>
                <a:ea typeface="微软雅黑" pitchFamily="34" charset="-122"/>
              </a:rPr>
              <a:t>/</a:t>
            </a:r>
            <a:endParaRPr lang="zh-CN" altLang="en-US" sz="2000">
              <a:solidFill>
                <a:schemeClr val="bg1"/>
              </a:solidFill>
              <a:latin typeface="Baskerville Old Face" pitchFamily="18" charset="0"/>
              <a:ea typeface="微软雅黑" pitchFamily="34" charset="-122"/>
            </a:endParaRPr>
          </a:p>
        </p:txBody>
      </p:sp>
      <p:grpSp>
        <p:nvGrpSpPr>
          <p:cNvPr id="7" name="组合 19"/>
          <p:cNvGrpSpPr/>
          <p:nvPr/>
        </p:nvGrpSpPr>
        <p:grpSpPr>
          <a:xfrm>
            <a:off x="3188335" y="4177030"/>
            <a:ext cx="3066415" cy="419100"/>
            <a:chOff x="6419085" y="598811"/>
            <a:chExt cx="3050122" cy="1187289"/>
          </a:xfrm>
        </p:grpSpPr>
        <p:sp>
          <p:nvSpPr>
            <p:cNvPr id="8" name="文本框 20"/>
            <p:cNvSpPr txBox="true"/>
            <p:nvPr/>
          </p:nvSpPr>
          <p:spPr>
            <a:xfrm>
              <a:off x="6419085" y="598811"/>
              <a:ext cx="3050122" cy="112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ym typeface="+mn-ea"/>
                </a:rPr>
                <a:t>遇到的困难和解决办法</a:t>
              </a:r>
              <a:endPara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21"/>
            <p:cNvSpPr/>
            <p:nvPr/>
          </p:nvSpPr>
          <p:spPr>
            <a:xfrm>
              <a:off x="6470247" y="1524490"/>
              <a:ext cx="18473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CN" sz="110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 rotWithShape="true">
          <a:blip r:embed="rId1"/>
          <a:srcRect l="19235" t="15725" r="58429" b="16706"/>
          <a:stretch>
            <a:fillRect/>
          </a:stretch>
        </p:blipFill>
        <p:spPr>
          <a:xfrm>
            <a:off x="0" y="0"/>
            <a:ext cx="3239589" cy="68787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true"/>
          </p:cNvPicPr>
          <p:nvPr/>
        </p:nvPicPr>
        <p:blipFill rotWithShape="true">
          <a:blip r:embed="rId1"/>
          <a:srcRect l="60245" t="15725" r="14627" b="16706"/>
          <a:stretch>
            <a:fillRect/>
          </a:stretch>
        </p:blipFill>
        <p:spPr>
          <a:xfrm>
            <a:off x="8547463" y="0"/>
            <a:ext cx="3644537" cy="6858000"/>
          </a:xfrm>
          <a:prstGeom prst="rect">
            <a:avLst/>
          </a:prstGeom>
        </p:spPr>
      </p:pic>
      <p:sp>
        <p:nvSpPr>
          <p:cNvPr id="36" name="矩形: 圆角 5"/>
          <p:cNvSpPr/>
          <p:nvPr/>
        </p:nvSpPr>
        <p:spPr>
          <a:xfrm>
            <a:off x="1666154" y="3235611"/>
            <a:ext cx="1339396" cy="562389"/>
          </a:xfrm>
          <a:prstGeom prst="roundRect">
            <a:avLst>
              <a:gd name="adj" fmla="val 50000"/>
            </a:avLst>
          </a:prstGeom>
          <a:solidFill>
            <a:srgbClr val="2D3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en-US" altLang="zh-CN" sz="2000">
                <a:solidFill>
                  <a:schemeClr val="bg1"/>
                </a:solidFill>
                <a:latin typeface="Baskerville Old Face" pitchFamily="18" charset="0"/>
                <a:ea typeface="微软雅黑" pitchFamily="34" charset="-122"/>
              </a:rPr>
              <a:t>  </a:t>
            </a:r>
            <a:r>
              <a:rPr lang="en-US" altLang="zh-CN" sz="2400">
                <a:solidFill>
                  <a:schemeClr val="bg1"/>
                </a:solidFill>
                <a:latin typeface="Baskerville Old Face" pitchFamily="18" charset="0"/>
                <a:ea typeface="微软雅黑" pitchFamily="34" charset="-122"/>
              </a:rPr>
              <a:t>/</a:t>
            </a:r>
            <a:endParaRPr lang="zh-CN" altLang="en-US" sz="2000">
              <a:solidFill>
                <a:schemeClr val="bg1"/>
              </a:solidFill>
              <a:latin typeface="Baskerville Old Face" pitchFamily="18" charset="0"/>
              <a:ea typeface="微软雅黑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239770" y="3256280"/>
            <a:ext cx="1489710" cy="558670"/>
            <a:chOff x="6470247" y="1233364"/>
            <a:chExt cx="1219835" cy="558389"/>
          </a:xfrm>
        </p:grpSpPr>
        <p:sp>
          <p:nvSpPr>
            <p:cNvPr id="18" name="文本框 17"/>
            <p:cNvSpPr txBox="true"/>
            <p:nvPr/>
          </p:nvSpPr>
          <p:spPr>
            <a:xfrm>
              <a:off x="6470247" y="1233364"/>
              <a:ext cx="1097280" cy="368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作品介绍</a:t>
              </a:r>
              <a:endPara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470247" y="1532803"/>
              <a:ext cx="1219835" cy="258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CN" sz="110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5"/>
          <p:cNvSpPr/>
          <p:nvPr/>
        </p:nvSpPr>
        <p:spPr>
          <a:xfrm>
            <a:off x="160253" y="184840"/>
            <a:ext cx="1339396" cy="562389"/>
          </a:xfrm>
          <a:prstGeom prst="roundRect">
            <a:avLst>
              <a:gd name="adj" fmla="val 50000"/>
            </a:avLst>
          </a:prstGeom>
          <a:solidFill>
            <a:srgbClr val="2D3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en-US" altLang="zh-CN" sz="2000">
                <a:solidFill>
                  <a:schemeClr val="bg1"/>
                </a:solidFill>
                <a:latin typeface="Baskerville Old Face" pitchFamily="18" charset="0"/>
                <a:ea typeface="微软雅黑" pitchFamily="34" charset="-122"/>
              </a:rPr>
              <a:t>  </a:t>
            </a:r>
            <a:r>
              <a:rPr lang="en-US" altLang="zh-CN" sz="2400">
                <a:solidFill>
                  <a:schemeClr val="bg1"/>
                </a:solidFill>
                <a:latin typeface="Baskerville Old Face" pitchFamily="18" charset="0"/>
                <a:ea typeface="微软雅黑" pitchFamily="34" charset="-122"/>
              </a:rPr>
              <a:t>/</a:t>
            </a:r>
            <a:endParaRPr lang="zh-CN" altLang="en-US" sz="2000">
              <a:solidFill>
                <a:schemeClr val="bg1"/>
              </a:solidFill>
              <a:latin typeface="Baskerville Old Face" pitchFamily="18" charset="0"/>
              <a:ea typeface="微软雅黑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733550" y="188595"/>
            <a:ext cx="1489710" cy="558670"/>
            <a:chOff x="6470247" y="1233364"/>
            <a:chExt cx="1219835" cy="558389"/>
          </a:xfrm>
        </p:grpSpPr>
        <p:sp>
          <p:nvSpPr>
            <p:cNvPr id="18" name="文本框 17"/>
            <p:cNvSpPr txBox="true"/>
            <p:nvPr/>
          </p:nvSpPr>
          <p:spPr>
            <a:xfrm>
              <a:off x="6470247" y="1233364"/>
              <a:ext cx="1097280" cy="369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项目介绍</a:t>
              </a:r>
              <a:endPara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470247" y="1532803"/>
              <a:ext cx="1219835" cy="258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CN" sz="110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</p:grpSp>
      <p:sp>
        <p:nvSpPr>
          <p:cNvPr id="2" name="Text Box 1"/>
          <p:cNvSpPr txBox="true"/>
          <p:nvPr/>
        </p:nvSpPr>
        <p:spPr>
          <a:xfrm>
            <a:off x="1021715" y="969645"/>
            <a:ext cx="1659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组成元素：</a:t>
            </a:r>
            <a:endParaRPr lang="zh-CN" altLang="en-US" sz="2400" b="1"/>
          </a:p>
        </p:txBody>
      </p:sp>
      <p:sp>
        <p:nvSpPr>
          <p:cNvPr id="5" name="Text Box 4"/>
          <p:cNvSpPr txBox="true"/>
          <p:nvPr/>
        </p:nvSpPr>
        <p:spPr>
          <a:xfrm>
            <a:off x="3179445" y="2718435"/>
            <a:ext cx="1609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■：围墙</a:t>
            </a:r>
            <a:endParaRPr lang="zh-CN" altLang="en-US"/>
          </a:p>
        </p:txBody>
      </p:sp>
      <p:sp>
        <p:nvSpPr>
          <p:cNvPr id="6" name="Text Box 5"/>
          <p:cNvSpPr txBox="true"/>
          <p:nvPr/>
        </p:nvSpPr>
        <p:spPr>
          <a:xfrm>
            <a:off x="3136265" y="1981835"/>
            <a:ext cx="1599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卍：终点</a:t>
            </a:r>
            <a:endParaRPr lang="zh-CN" altLang="en-US"/>
          </a:p>
        </p:txBody>
      </p:sp>
      <p:sp>
        <p:nvSpPr>
          <p:cNvPr id="3" name="Text Box 2"/>
          <p:cNvSpPr txBox="true"/>
          <p:nvPr/>
        </p:nvSpPr>
        <p:spPr>
          <a:xfrm>
            <a:off x="3179445" y="2350135"/>
            <a:ext cx="1911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□：可以走的路</a:t>
            </a:r>
            <a:endParaRPr lang="zh-CN" altLang="en-US"/>
          </a:p>
        </p:txBody>
      </p:sp>
      <p:sp>
        <p:nvSpPr>
          <p:cNvPr id="4" name="Text Box 3"/>
          <p:cNvSpPr txBox="true"/>
          <p:nvPr/>
        </p:nvSpPr>
        <p:spPr>
          <a:xfrm>
            <a:off x="3129280" y="1613535"/>
            <a:ext cx="1497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★：起点</a:t>
            </a:r>
            <a:endParaRPr lang="zh-CN" altLang="en-US"/>
          </a:p>
        </p:txBody>
      </p:sp>
      <p:sp>
        <p:nvSpPr>
          <p:cNvPr id="7" name="Text Box 6"/>
          <p:cNvSpPr txBox="true"/>
          <p:nvPr/>
        </p:nvSpPr>
        <p:spPr>
          <a:xfrm>
            <a:off x="3179445" y="3086735"/>
            <a:ext cx="1447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⊙</a:t>
            </a:r>
            <a:r>
              <a:rPr lang="zh-CN" altLang="en-US"/>
              <a:t>：怪兽</a:t>
            </a:r>
            <a:endParaRPr lang="zh-CN" altLang="en-US"/>
          </a:p>
        </p:txBody>
      </p:sp>
      <p:pic>
        <p:nvPicPr>
          <p:cNvPr id="9" name="Picture 8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64515" y="1773555"/>
            <a:ext cx="2397125" cy="2202815"/>
          </a:xfrm>
          <a:prstGeom prst="rect">
            <a:avLst/>
          </a:prstGeom>
        </p:spPr>
      </p:pic>
      <p:sp>
        <p:nvSpPr>
          <p:cNvPr id="10" name="Text Box 9"/>
          <p:cNvSpPr txBox="true"/>
          <p:nvPr/>
        </p:nvSpPr>
        <p:spPr>
          <a:xfrm>
            <a:off x="5634990" y="969645"/>
            <a:ext cx="2023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玩法介绍：</a:t>
            </a:r>
            <a:endParaRPr lang="zh-CN" altLang="en-US" sz="2400" b="1"/>
          </a:p>
        </p:txBody>
      </p:sp>
      <p:sp>
        <p:nvSpPr>
          <p:cNvPr id="11" name="Text Box 10"/>
          <p:cNvSpPr txBox="true"/>
          <p:nvPr/>
        </p:nvSpPr>
        <p:spPr>
          <a:xfrm>
            <a:off x="5634990" y="1613535"/>
            <a:ext cx="23063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在规定时间内不碰到怪兽的前提下到达终点。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 rotWithShape="true">
          <a:blip r:embed="rId1"/>
          <a:srcRect l="19235" t="15725" r="58429" b="16706"/>
          <a:stretch>
            <a:fillRect/>
          </a:stretch>
        </p:blipFill>
        <p:spPr>
          <a:xfrm>
            <a:off x="0" y="0"/>
            <a:ext cx="3239589" cy="68787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true"/>
          </p:cNvPicPr>
          <p:nvPr/>
        </p:nvPicPr>
        <p:blipFill rotWithShape="true">
          <a:blip r:embed="rId1"/>
          <a:srcRect l="60245" t="15725" r="14627" b="16706"/>
          <a:stretch>
            <a:fillRect/>
          </a:stretch>
        </p:blipFill>
        <p:spPr>
          <a:xfrm>
            <a:off x="8547463" y="0"/>
            <a:ext cx="3644537" cy="6858000"/>
          </a:xfrm>
          <a:prstGeom prst="rect">
            <a:avLst/>
          </a:prstGeom>
        </p:spPr>
      </p:pic>
      <p:sp>
        <p:nvSpPr>
          <p:cNvPr id="36" name="矩形: 圆角 5"/>
          <p:cNvSpPr/>
          <p:nvPr/>
        </p:nvSpPr>
        <p:spPr>
          <a:xfrm>
            <a:off x="1666154" y="3235611"/>
            <a:ext cx="1339396" cy="562389"/>
          </a:xfrm>
          <a:prstGeom prst="roundRect">
            <a:avLst>
              <a:gd name="adj" fmla="val 50000"/>
            </a:avLst>
          </a:prstGeom>
          <a:solidFill>
            <a:srgbClr val="2D3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en-US" altLang="zh-CN" sz="2000">
                <a:solidFill>
                  <a:schemeClr val="bg1"/>
                </a:solidFill>
                <a:latin typeface="Baskerville Old Face" pitchFamily="18" charset="0"/>
                <a:ea typeface="微软雅黑" pitchFamily="34" charset="-122"/>
              </a:rPr>
              <a:t>  </a:t>
            </a:r>
            <a:r>
              <a:rPr lang="en-US" altLang="zh-CN" sz="2400">
                <a:solidFill>
                  <a:schemeClr val="bg1"/>
                </a:solidFill>
                <a:latin typeface="Baskerville Old Face" pitchFamily="18" charset="0"/>
                <a:ea typeface="微软雅黑" pitchFamily="34" charset="-122"/>
              </a:rPr>
              <a:t>/</a:t>
            </a:r>
            <a:endParaRPr lang="zh-CN" altLang="en-US" sz="2000">
              <a:solidFill>
                <a:schemeClr val="bg1"/>
              </a:solidFill>
              <a:latin typeface="Baskerville Old Face" pitchFamily="18" charset="0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239578" y="3332244"/>
            <a:ext cx="1097280" cy="455581"/>
            <a:chOff x="6470247" y="1330519"/>
            <a:chExt cx="1097280" cy="455581"/>
          </a:xfrm>
        </p:grpSpPr>
        <p:sp>
          <p:nvSpPr>
            <p:cNvPr id="21" name="文本框 20"/>
            <p:cNvSpPr txBox="true"/>
            <p:nvPr/>
          </p:nvSpPr>
          <p:spPr>
            <a:xfrm>
              <a:off x="6470247" y="1330519"/>
              <a:ext cx="10972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作品演示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470247" y="1524490"/>
              <a:ext cx="18473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altLang="zh-CN" sz="110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 rotWithShape="true">
          <a:blip r:embed="rId1"/>
          <a:srcRect l="19235" t="15725" r="58429" b="16706"/>
          <a:stretch>
            <a:fillRect/>
          </a:stretch>
        </p:blipFill>
        <p:spPr>
          <a:xfrm>
            <a:off x="0" y="0"/>
            <a:ext cx="3239589" cy="68787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true"/>
          </p:cNvPicPr>
          <p:nvPr/>
        </p:nvPicPr>
        <p:blipFill rotWithShape="true">
          <a:blip r:embed="rId1"/>
          <a:srcRect l="60245" t="15725" r="14627" b="16706"/>
          <a:stretch>
            <a:fillRect/>
          </a:stretch>
        </p:blipFill>
        <p:spPr>
          <a:xfrm>
            <a:off x="8547463" y="20776"/>
            <a:ext cx="3644537" cy="6858000"/>
          </a:xfrm>
          <a:prstGeom prst="rect">
            <a:avLst/>
          </a:prstGeom>
        </p:spPr>
      </p:pic>
      <p:pic>
        <p:nvPicPr>
          <p:cNvPr id="3" name="屏幕录制 2">
            <a:hlinkClick r:id="" action="ppaction://media"/>
          </p:cNvPr>
          <p:cNvPicPr>
            <a:picLocks noChangeAspect="true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80816" y="1133850"/>
            <a:ext cx="7620000" cy="4632325"/>
          </a:xfrm>
          <a:prstGeom prst="rect">
            <a:avLst/>
          </a:prstGeom>
        </p:spPr>
      </p:pic>
      <p:sp>
        <p:nvSpPr>
          <p:cNvPr id="14" name="矩形: 圆角 6"/>
          <p:cNvSpPr/>
          <p:nvPr/>
        </p:nvSpPr>
        <p:spPr>
          <a:xfrm>
            <a:off x="341534" y="239089"/>
            <a:ext cx="1339396" cy="56238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en-US" altLang="zh-CN" sz="2000">
                <a:solidFill>
                  <a:schemeClr val="bg1"/>
                </a:solidFill>
                <a:latin typeface="Baskerville Old Face" pitchFamily="18" charset="0"/>
                <a:ea typeface="微软雅黑" pitchFamily="34" charset="-122"/>
              </a:rPr>
              <a:t>  </a:t>
            </a:r>
            <a:r>
              <a:rPr lang="en-US" altLang="zh-CN" sz="2400">
                <a:solidFill>
                  <a:schemeClr val="bg1"/>
                </a:solidFill>
                <a:latin typeface="Baskerville Old Face" pitchFamily="18" charset="0"/>
                <a:ea typeface="微软雅黑" pitchFamily="34" charset="-122"/>
              </a:rPr>
              <a:t>/</a:t>
            </a:r>
            <a:endParaRPr lang="zh-CN" altLang="en-US" sz="2000">
              <a:solidFill>
                <a:schemeClr val="bg1"/>
              </a:solidFill>
              <a:latin typeface="Baskerville Old Face" pitchFamily="18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59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5"/>
          <p:cNvSpPr/>
          <p:nvPr/>
        </p:nvSpPr>
        <p:spPr>
          <a:xfrm>
            <a:off x="160253" y="184840"/>
            <a:ext cx="1339396" cy="562389"/>
          </a:xfrm>
          <a:prstGeom prst="roundRect">
            <a:avLst>
              <a:gd name="adj" fmla="val 50000"/>
            </a:avLst>
          </a:prstGeom>
          <a:solidFill>
            <a:srgbClr val="2D3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en-US" altLang="zh-CN" sz="2000">
                <a:solidFill>
                  <a:schemeClr val="bg1"/>
                </a:solidFill>
                <a:latin typeface="Baskerville Old Face" pitchFamily="18" charset="0"/>
                <a:ea typeface="微软雅黑" pitchFamily="34" charset="-122"/>
              </a:rPr>
              <a:t>  </a:t>
            </a:r>
            <a:r>
              <a:rPr lang="en-US" altLang="zh-CN" sz="2400">
                <a:solidFill>
                  <a:schemeClr val="bg1"/>
                </a:solidFill>
                <a:latin typeface="Baskerville Old Face" pitchFamily="18" charset="0"/>
                <a:ea typeface="微软雅黑" pitchFamily="34" charset="-122"/>
              </a:rPr>
              <a:t>/</a:t>
            </a:r>
            <a:endParaRPr lang="zh-CN" altLang="en-US" sz="2000">
              <a:solidFill>
                <a:schemeClr val="bg1"/>
              </a:solidFill>
              <a:latin typeface="Baskerville Old Face" pitchFamily="18" charset="0"/>
              <a:ea typeface="微软雅黑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733550" y="281940"/>
            <a:ext cx="2512695" cy="465325"/>
            <a:chOff x="6470247" y="1326662"/>
            <a:chExt cx="2057497" cy="465091"/>
          </a:xfrm>
        </p:grpSpPr>
        <p:sp>
          <p:nvSpPr>
            <p:cNvPr id="18" name="文本框 17"/>
            <p:cNvSpPr txBox="true"/>
            <p:nvPr/>
          </p:nvSpPr>
          <p:spPr>
            <a:xfrm>
              <a:off x="6470247" y="1326662"/>
              <a:ext cx="2057497" cy="368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遇到的问题和解决办法</a:t>
              </a:r>
              <a:endPara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470247" y="1532803"/>
              <a:ext cx="1219835" cy="258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CN" sz="110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</p:grpSp>
      <p:sp>
        <p:nvSpPr>
          <p:cNvPr id="2" name="Text Box 1"/>
          <p:cNvSpPr txBox="true"/>
          <p:nvPr/>
        </p:nvSpPr>
        <p:spPr>
          <a:xfrm>
            <a:off x="5322570" y="650240"/>
            <a:ext cx="684784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void dfs(int x,int y)</a:t>
            </a:r>
            <a:endParaRPr lang="en-US" sz="1600"/>
          </a:p>
          <a:p>
            <a:r>
              <a:rPr lang="en-US" sz="1600"/>
              <a:t>{</a:t>
            </a:r>
            <a:endParaRPr lang="en-US" sz="1600"/>
          </a:p>
          <a:p>
            <a:r>
              <a:rPr lang="en-US" sz="1600"/>
              <a:t>	if(x==di&amp;&amp;y==dj){</a:t>
            </a:r>
            <a:endParaRPr lang="en-US" sz="1600"/>
          </a:p>
          <a:p>
            <a:r>
              <a:rPr lang="en-US" sz="1600"/>
              <a:t>		flag=1;</a:t>
            </a:r>
            <a:endParaRPr lang="en-US" sz="1600"/>
          </a:p>
          <a:p>
            <a:r>
              <a:rPr lang="en-US" sz="1600"/>
              <a:t>		vis[x][y] = 4;</a:t>
            </a:r>
            <a:endParaRPr lang="en-US" sz="1600"/>
          </a:p>
          <a:p>
            <a:r>
              <a:rPr lang="en-US" sz="1600"/>
              <a:t> 	}</a:t>
            </a:r>
            <a:endParaRPr lang="en-US" sz="1600"/>
          </a:p>
          <a:p>
            <a:r>
              <a:rPr lang="en-US" sz="1600"/>
              <a:t>	if(flag==1) return;</a:t>
            </a:r>
            <a:endParaRPr lang="en-US" sz="1600"/>
          </a:p>
          <a:p>
            <a:r>
              <a:rPr lang="en-US" sz="1600"/>
              <a:t>	if(x&lt;=0||x&gt;a||y&lt;=0||y&gt;b) return ;</a:t>
            </a:r>
            <a:endParaRPr lang="en-US" sz="1600"/>
          </a:p>
          <a:p>
            <a:r>
              <a:rPr lang="en-US" sz="1600"/>
              <a:t>	for(int i=0;i&lt;4;i++)</a:t>
            </a:r>
            <a:endParaRPr lang="en-US" sz="1600"/>
          </a:p>
          <a:p>
            <a:r>
              <a:rPr lang="en-US" sz="1600"/>
              <a:t>	{</a:t>
            </a:r>
            <a:endParaRPr lang="en-US" sz="1600"/>
          </a:p>
          <a:p>
            <a:r>
              <a:rPr lang="en-US" sz="1600"/>
              <a:t>		int xx=x+dir[i][0];</a:t>
            </a:r>
            <a:endParaRPr lang="en-US" sz="1600"/>
          </a:p>
          <a:p>
            <a:r>
              <a:rPr lang="en-US" sz="1600"/>
              <a:t>		int yy=y+dir[i][1];</a:t>
            </a:r>
            <a:endParaRPr lang="en-US" sz="1600"/>
          </a:p>
          <a:p>
            <a:r>
              <a:rPr lang="en-US" sz="1600"/>
              <a:t>		if(vis[xx][yy]==0)</a:t>
            </a:r>
            <a:endParaRPr lang="en-US" sz="1600"/>
          </a:p>
          <a:p>
            <a:r>
              <a:rPr lang="en-US" sz="1600"/>
              <a:t>		{</a:t>
            </a:r>
            <a:endParaRPr lang="en-US" sz="1600"/>
          </a:p>
          <a:p>
            <a:r>
              <a:rPr lang="en-US" sz="1600"/>
              <a:t>			vis[xx][yy]=2;</a:t>
            </a:r>
            <a:endParaRPr lang="en-US" sz="1600"/>
          </a:p>
          <a:p>
            <a:r>
              <a:rPr lang="en-US" sz="1600"/>
              <a:t>			dfs(xx,yy);</a:t>
            </a:r>
            <a:endParaRPr lang="en-US" sz="1600"/>
          </a:p>
          <a:p>
            <a:r>
              <a:rPr lang="en-US" sz="1600"/>
              <a:t>			if(flag ==0)</a:t>
            </a:r>
            <a:endParaRPr lang="en-US" sz="1600"/>
          </a:p>
          <a:p>
            <a:r>
              <a:rPr lang="en-US" sz="1600"/>
              <a:t>				vis[xx][yy] = 0;</a:t>
            </a:r>
            <a:endParaRPr lang="en-US" sz="1600"/>
          </a:p>
          <a:p>
            <a:r>
              <a:rPr lang="en-US" sz="1600"/>
              <a:t>			else{</a:t>
            </a:r>
            <a:endParaRPr lang="en-US" sz="1600"/>
          </a:p>
          <a:p>
            <a:r>
              <a:rPr lang="en-US" sz="1600"/>
              <a:t>				break;</a:t>
            </a:r>
            <a:endParaRPr lang="en-US" sz="1600"/>
          </a:p>
          <a:p>
            <a:r>
              <a:rPr lang="en-US" sz="1600"/>
              <a:t>			}</a:t>
            </a:r>
            <a:endParaRPr lang="en-US" sz="1600"/>
          </a:p>
          <a:p>
            <a:r>
              <a:rPr lang="en-US" sz="1600"/>
              <a:t>		}</a:t>
            </a:r>
            <a:endParaRPr lang="en-US" sz="1600"/>
          </a:p>
          <a:p>
            <a:r>
              <a:rPr lang="en-US" sz="1600"/>
              <a:t>	} </a:t>
            </a:r>
            <a:endParaRPr lang="en-US" sz="1600"/>
          </a:p>
          <a:p>
            <a:r>
              <a:rPr lang="en-US" sz="1600"/>
              <a:t>}</a:t>
            </a:r>
            <a:endParaRPr lang="en-US" sz="1600"/>
          </a:p>
        </p:txBody>
      </p:sp>
      <p:sp>
        <p:nvSpPr>
          <p:cNvPr id="3" name="Text Box 2"/>
          <p:cNvSpPr txBox="true"/>
          <p:nvPr/>
        </p:nvSpPr>
        <p:spPr>
          <a:xfrm>
            <a:off x="455295" y="959485"/>
            <a:ext cx="31064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1</a:t>
            </a:r>
            <a:r>
              <a:rPr lang="zh-CN" altLang="en-US" sz="2000" b="1"/>
              <a:t>、递归和回溯情况处理不当，致使把所以能走的路都当做最终路线了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5"/>
          <p:cNvSpPr/>
          <p:nvPr/>
        </p:nvSpPr>
        <p:spPr>
          <a:xfrm>
            <a:off x="91038" y="160075"/>
            <a:ext cx="1339396" cy="562389"/>
          </a:xfrm>
          <a:prstGeom prst="roundRect">
            <a:avLst>
              <a:gd name="adj" fmla="val 50000"/>
            </a:avLst>
          </a:prstGeom>
          <a:solidFill>
            <a:srgbClr val="2D3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en-US" altLang="zh-CN" sz="2000">
                <a:solidFill>
                  <a:schemeClr val="bg1"/>
                </a:solidFill>
                <a:latin typeface="Baskerville Old Face" pitchFamily="18" charset="0"/>
                <a:ea typeface="微软雅黑" pitchFamily="34" charset="-122"/>
              </a:rPr>
              <a:t>  </a:t>
            </a:r>
            <a:r>
              <a:rPr lang="en-US" altLang="zh-CN" sz="2400">
                <a:solidFill>
                  <a:schemeClr val="bg1"/>
                </a:solidFill>
                <a:latin typeface="Baskerville Old Face" pitchFamily="18" charset="0"/>
                <a:ea typeface="微软雅黑" pitchFamily="34" charset="-122"/>
              </a:rPr>
              <a:t>/</a:t>
            </a:r>
            <a:endParaRPr lang="zh-CN" altLang="en-US" sz="2000">
              <a:solidFill>
                <a:schemeClr val="bg1"/>
              </a:solidFill>
              <a:latin typeface="Baskerville Old Face" pitchFamily="18" charset="0"/>
              <a:ea typeface="微软雅黑" pitchFamily="34" charset="-122"/>
            </a:endParaRPr>
          </a:p>
        </p:txBody>
      </p:sp>
      <p:grpSp>
        <p:nvGrpSpPr>
          <p:cNvPr id="3" name="组合 16"/>
          <p:cNvGrpSpPr/>
          <p:nvPr/>
        </p:nvGrpSpPr>
        <p:grpSpPr>
          <a:xfrm>
            <a:off x="1682750" y="257175"/>
            <a:ext cx="2512695" cy="465325"/>
            <a:chOff x="6470247" y="1326662"/>
            <a:chExt cx="2057497" cy="465091"/>
          </a:xfrm>
        </p:grpSpPr>
        <p:sp>
          <p:nvSpPr>
            <p:cNvPr id="4" name="文本框 17"/>
            <p:cNvSpPr txBox="true"/>
            <p:nvPr/>
          </p:nvSpPr>
          <p:spPr>
            <a:xfrm>
              <a:off x="6470247" y="1326662"/>
              <a:ext cx="2057497" cy="368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遇到的问题和解决办法</a:t>
              </a:r>
              <a:endPara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矩形 18"/>
            <p:cNvSpPr/>
            <p:nvPr/>
          </p:nvSpPr>
          <p:spPr>
            <a:xfrm>
              <a:off x="6470247" y="1532803"/>
              <a:ext cx="1219835" cy="258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CN" sz="110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</p:grpSp>
      <p:sp>
        <p:nvSpPr>
          <p:cNvPr id="6" name="Text Box 5"/>
          <p:cNvSpPr txBox="true"/>
          <p:nvPr/>
        </p:nvSpPr>
        <p:spPr>
          <a:xfrm>
            <a:off x="1034449" y="4070370"/>
            <a:ext cx="44513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3</a:t>
            </a:r>
            <a:r>
              <a:rPr lang="zh-CN" altLang="en-US" sz="2000" b="1" dirty="0"/>
              <a:t>、文件读入流在程序结束时未关闭再执行程序时再次读入文件会报错</a:t>
            </a:r>
            <a:endParaRPr lang="zh-CN" altLang="en-US" sz="2000" b="1" dirty="0"/>
          </a:p>
        </p:txBody>
      </p:sp>
      <p:sp>
        <p:nvSpPr>
          <p:cNvPr id="7" name="Text Box 6"/>
          <p:cNvSpPr txBox="true"/>
          <p:nvPr/>
        </p:nvSpPr>
        <p:spPr>
          <a:xfrm>
            <a:off x="1122680" y="1418590"/>
            <a:ext cx="45523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Visual Studio</a:t>
            </a:r>
            <a:r>
              <a:rPr lang="zh-CN" altLang="en-US" sz="2000" b="1" dirty="0"/>
              <a:t>中</a:t>
            </a:r>
            <a:r>
              <a:rPr lang="en-US" altLang="zh-CN" sz="2000" b="1" dirty="0" err="1"/>
              <a:t>fscanf</a:t>
            </a:r>
            <a:r>
              <a:rPr lang="zh-CN" altLang="en-US" sz="2000" b="1" dirty="0"/>
              <a:t>改成</a:t>
            </a:r>
            <a:r>
              <a:rPr lang="en-US" altLang="zh-CN" sz="2000" b="1" dirty="0" err="1"/>
              <a:t>fscanf_s</a:t>
            </a:r>
            <a:r>
              <a:rPr lang="zh-CN" altLang="en-US" sz="2000" b="1" dirty="0"/>
              <a:t>函数，</a:t>
            </a:r>
            <a:r>
              <a:rPr lang="en-US" altLang="zh-CN" sz="2000" b="1" dirty="0" err="1"/>
              <a:t>fopen</a:t>
            </a:r>
            <a:r>
              <a:rPr lang="zh-CN" altLang="en-US" sz="2000" b="1" dirty="0"/>
              <a:t>要改为</a:t>
            </a:r>
            <a:r>
              <a:rPr lang="en-US" altLang="zh-CN" sz="2000" b="1" dirty="0" err="1"/>
              <a:t>fopen_s</a:t>
            </a:r>
            <a:r>
              <a:rPr lang="zh-CN" altLang="en-US" sz="2000" b="1" dirty="0"/>
              <a:t>函数才能成功读取或打开文件</a:t>
            </a:r>
            <a:endParaRPr lang="zh-CN" altLang="en-US" sz="2000" b="1" dirty="0"/>
          </a:p>
        </p:txBody>
      </p:sp>
      <p:pic>
        <p:nvPicPr>
          <p:cNvPr id="9" name="图片 8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69041" y="2518784"/>
            <a:ext cx="9011908" cy="733527"/>
          </a:xfrm>
          <a:prstGeom prst="rect">
            <a:avLst/>
          </a:prstGeom>
        </p:spPr>
      </p:pic>
      <p:sp>
        <p:nvSpPr>
          <p:cNvPr id="11" name="文本框 10"/>
          <p:cNvSpPr txBox="true"/>
          <p:nvPr/>
        </p:nvSpPr>
        <p:spPr>
          <a:xfrm>
            <a:off x="1122680" y="33809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改为：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err =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fopen_s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fp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"maze.txt"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"r"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  <p:sp>
        <p:nvSpPr>
          <p:cNvPr id="13" name="文本框 12"/>
          <p:cNvSpPr txBox="true"/>
          <p:nvPr/>
        </p:nvSpPr>
        <p:spPr>
          <a:xfrm>
            <a:off x="1788694" y="37296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fscanf_s(fp, </a:t>
            </a:r>
            <a:r>
              <a:rPr lang="pl-PL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"%d "</a:t>
            </a:r>
            <a:r>
              <a:rPr lang="pl-PL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&amp;maze[i][j]);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41" y="4913478"/>
            <a:ext cx="2174944" cy="164329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331" y="4913478"/>
            <a:ext cx="5571717" cy="10702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 rotWithShape="true">
          <a:blip r:embed="rId1"/>
          <a:srcRect l="19235" t="15725" r="58429" b="16706"/>
          <a:stretch>
            <a:fillRect/>
          </a:stretch>
        </p:blipFill>
        <p:spPr>
          <a:xfrm>
            <a:off x="0" y="0"/>
            <a:ext cx="3239589" cy="68787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true"/>
          </p:cNvPicPr>
          <p:nvPr/>
        </p:nvPicPr>
        <p:blipFill rotWithShape="true">
          <a:blip r:embed="rId1"/>
          <a:srcRect l="60245" t="15725" r="14627" b="16706"/>
          <a:stretch>
            <a:fillRect/>
          </a:stretch>
        </p:blipFill>
        <p:spPr>
          <a:xfrm>
            <a:off x="8547463" y="-179"/>
            <a:ext cx="3644537" cy="6858000"/>
          </a:xfrm>
          <a:prstGeom prst="rect">
            <a:avLst/>
          </a:prstGeom>
        </p:spPr>
      </p:pic>
      <p:sp>
        <p:nvSpPr>
          <p:cNvPr id="9" name="文本框 8"/>
          <p:cNvSpPr txBox="true"/>
          <p:nvPr/>
        </p:nvSpPr>
        <p:spPr>
          <a:xfrm>
            <a:off x="1161398" y="1941967"/>
            <a:ext cx="73860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</Words>
  <Application>WPS Presentation</Application>
  <PresentationFormat>宽屏</PresentationFormat>
  <Paragraphs>94</Paragraphs>
  <Slides>9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SimSun</vt:lpstr>
      <vt:lpstr>Wingdings</vt:lpstr>
      <vt:lpstr>Liberation Sans</vt:lpstr>
      <vt:lpstr>微软雅黑</vt:lpstr>
      <vt:lpstr>文泉驿正黑</vt:lpstr>
      <vt:lpstr>Baskerville Old Face</vt:lpstr>
      <vt:lpstr>微软雅黑 Light</vt:lpstr>
      <vt:lpstr>新宋体</vt:lpstr>
      <vt:lpstr>Arial Unicode MS</vt:lpstr>
      <vt:lpstr>等线 Light</vt:lpstr>
      <vt:lpstr>AR PL New Kai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0_0926555</dc:creator>
  <cp:lastModifiedBy>17dhcbdj</cp:lastModifiedBy>
  <cp:revision>55</cp:revision>
  <dcterms:created xsi:type="dcterms:W3CDTF">2021-05-29T14:05:19Z</dcterms:created>
  <dcterms:modified xsi:type="dcterms:W3CDTF">2021-05-29T14:05:19Z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