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7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val 7"/>
          <p:cNvSpPr/>
          <p:nvPr/>
        </p:nvSpPr>
        <p:spPr>
          <a:xfrm>
            <a:off x="256540" y="1635125"/>
            <a:ext cx="6286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000">
                <a:solidFill>
                  <a:schemeClr val="dk1"/>
                </a:solidFill>
              </a:rPr>
              <a:t>h1</a:t>
            </a:r>
            <a:endParaRPr lang="" altLang="zh-CN" sz="1000">
              <a:solidFill>
                <a:schemeClr val="dk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422140" y="514350"/>
            <a:ext cx="6286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dk1"/>
                </a:solidFill>
              </a:rPr>
              <a:t>root</a:t>
            </a:r>
            <a:endParaRPr lang="" altLang="en-US" sz="1000">
              <a:solidFill>
                <a:schemeClr val="dk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679065" y="1635125"/>
            <a:ext cx="6286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dk1"/>
                </a:solidFill>
              </a:rPr>
              <a:t>p</a:t>
            </a:r>
            <a:endParaRPr lang="" altLang="en-US" sz="1000">
              <a:solidFill>
                <a:schemeClr val="dk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345690" y="2689225"/>
            <a:ext cx="6286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dk1"/>
                </a:solidFill>
              </a:rPr>
              <a:t>strong</a:t>
            </a:r>
            <a:endParaRPr lang="" altLang="en-US" sz="1000">
              <a:solidFill>
                <a:schemeClr val="dk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95425" y="1635125"/>
            <a:ext cx="6286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dk1"/>
                </a:solidFill>
              </a:rPr>
              <a:t>h</a:t>
            </a:r>
            <a:r>
              <a:rPr lang="" altLang="en-US" sz="1000">
                <a:solidFill>
                  <a:schemeClr val="dk1"/>
                </a:solidFill>
              </a:rPr>
              <a:t>6</a:t>
            </a:r>
            <a:endParaRPr lang="" altLang="en-US" sz="1000">
              <a:solidFill>
                <a:schemeClr val="dk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10965" y="1635125"/>
            <a:ext cx="6286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dk1"/>
                </a:solidFill>
              </a:rPr>
              <a:t>ul</a:t>
            </a:r>
            <a:endParaRPr lang="" altLang="en-US" sz="1000">
              <a:solidFill>
                <a:schemeClr val="dk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30140" y="1635125"/>
            <a:ext cx="6286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dk1"/>
                </a:solidFill>
              </a:rPr>
              <a:t>ol</a:t>
            </a:r>
            <a:endParaRPr lang="" altLang="en-US" sz="1000">
              <a:solidFill>
                <a:schemeClr val="dk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81090" y="1635125"/>
            <a:ext cx="6286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dk1"/>
                </a:solidFill>
              </a:rPr>
              <a:t>blockcode</a:t>
            </a:r>
            <a:endParaRPr lang="" altLang="en-US" sz="1000">
              <a:solidFill>
                <a:schemeClr val="dk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38390" y="1635125"/>
            <a:ext cx="6286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dk1"/>
                </a:solidFill>
              </a:rPr>
              <a:t>table</a:t>
            </a:r>
            <a:endParaRPr lang="" altLang="en-US" sz="1000">
              <a:solidFill>
                <a:schemeClr val="dk1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923925" y="1752600"/>
            <a:ext cx="47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...</a:t>
            </a:r>
            <a:endParaRPr lang="" altLang="en-US"/>
          </a:p>
        </p:txBody>
      </p:sp>
      <p:cxnSp>
        <p:nvCxnSpPr>
          <p:cNvPr id="14" name="Straight Arrow Connector 13"/>
          <p:cNvCxnSpPr>
            <a:stCxn id="4" idx="4"/>
            <a:endCxn id="8" idx="0"/>
          </p:cNvCxnSpPr>
          <p:nvPr/>
        </p:nvCxnSpPr>
        <p:spPr>
          <a:xfrm flipH="true">
            <a:off x="570865" y="1143000"/>
            <a:ext cx="4165600" cy="49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 flipH="true">
            <a:off x="1809750" y="1152525"/>
            <a:ext cx="290512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0"/>
          </p:cNvCxnSpPr>
          <p:nvPr/>
        </p:nvCxnSpPr>
        <p:spPr>
          <a:xfrm flipH="true">
            <a:off x="2993390" y="1133475"/>
            <a:ext cx="1721485" cy="50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4"/>
            <a:endCxn id="9" idx="0"/>
          </p:cNvCxnSpPr>
          <p:nvPr/>
        </p:nvCxnSpPr>
        <p:spPr>
          <a:xfrm flipH="true">
            <a:off x="4225290" y="1143000"/>
            <a:ext cx="511175" cy="49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6" idx="0"/>
          </p:cNvCxnSpPr>
          <p:nvPr/>
        </p:nvCxnSpPr>
        <p:spPr>
          <a:xfrm flipH="true">
            <a:off x="2660015" y="2263775"/>
            <a:ext cx="333375" cy="42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  <a:endCxn id="10" idx="0"/>
          </p:cNvCxnSpPr>
          <p:nvPr/>
        </p:nvCxnSpPr>
        <p:spPr>
          <a:xfrm>
            <a:off x="4736465" y="1143000"/>
            <a:ext cx="508000" cy="49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0"/>
          </p:cNvCxnSpPr>
          <p:nvPr/>
        </p:nvCxnSpPr>
        <p:spPr>
          <a:xfrm>
            <a:off x="4766945" y="1190625"/>
            <a:ext cx="1728470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0"/>
          </p:cNvCxnSpPr>
          <p:nvPr/>
        </p:nvCxnSpPr>
        <p:spPr>
          <a:xfrm>
            <a:off x="4757420" y="1171575"/>
            <a:ext cx="2995295" cy="46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 Single Corner Rectangle 3"/>
          <p:cNvSpPr/>
          <p:nvPr/>
        </p:nvSpPr>
        <p:spPr>
          <a:xfrm>
            <a:off x="4291965" y="1490345"/>
            <a:ext cx="1038860" cy="27749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输入一行</a:t>
            </a:r>
            <a:endParaRPr lang="zh-CN" altLang="en-US" sz="1000"/>
          </a:p>
        </p:txBody>
      </p:sp>
      <p:sp>
        <p:nvSpPr>
          <p:cNvPr id="8" name="Oval 7"/>
          <p:cNvSpPr/>
          <p:nvPr/>
        </p:nvSpPr>
        <p:spPr>
          <a:xfrm>
            <a:off x="2588260" y="4767580"/>
            <a:ext cx="6286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dk1"/>
                </a:solidFill>
              </a:rPr>
              <a:t>代码块</a:t>
            </a:r>
            <a:endParaRPr lang="zh-CN" altLang="en-US" sz="1000">
              <a:solidFill>
                <a:schemeClr val="dk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16985" y="4767580"/>
            <a:ext cx="620395" cy="620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dk1"/>
                </a:solidFill>
              </a:rPr>
              <a:t>段落</a:t>
            </a:r>
            <a:endParaRPr lang="zh-CN" altLang="en-US" sz="1000">
              <a:solidFill>
                <a:schemeClr val="dk1"/>
              </a:solidFill>
            </a:endParaRPr>
          </a:p>
        </p:txBody>
      </p:sp>
      <p:sp>
        <p:nvSpPr>
          <p:cNvPr id="2" name="Round Single Corner Rectangle 1"/>
          <p:cNvSpPr/>
          <p:nvPr/>
        </p:nvSpPr>
        <p:spPr>
          <a:xfrm>
            <a:off x="4210050" y="3138805"/>
            <a:ext cx="1202690" cy="47371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计算要跳过的空格数量并且指针指向文本</a:t>
            </a:r>
            <a:endParaRPr lang="zh-CN" altLang="en-US" sz="1000"/>
          </a:p>
        </p:txBody>
      </p:sp>
      <p:sp>
        <p:nvSpPr>
          <p:cNvPr id="3" name="Flowchart: Decision 2"/>
          <p:cNvSpPr/>
          <p:nvPr/>
        </p:nvSpPr>
        <p:spPr>
          <a:xfrm>
            <a:off x="4050665" y="2157095"/>
            <a:ext cx="1522095" cy="6223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是否要换行</a:t>
            </a:r>
            <a:endParaRPr lang="zh-CN" altLang="en-US" sz="1000"/>
          </a:p>
        </p:txBody>
      </p:sp>
      <p:sp>
        <p:nvSpPr>
          <p:cNvPr id="10" name="Round Single Corner Rectangle 9"/>
          <p:cNvSpPr/>
          <p:nvPr/>
        </p:nvSpPr>
        <p:spPr>
          <a:xfrm>
            <a:off x="4292600" y="3990340"/>
            <a:ext cx="1038860" cy="27749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单词类型判断</a:t>
            </a:r>
            <a:endParaRPr lang="zh-CN" altLang="en-US" sz="1000"/>
          </a:p>
        </p:txBody>
      </p:sp>
      <p:sp>
        <p:nvSpPr>
          <p:cNvPr id="13" name="Oval 12"/>
          <p:cNvSpPr/>
          <p:nvPr/>
        </p:nvSpPr>
        <p:spPr>
          <a:xfrm>
            <a:off x="4952365" y="4767580"/>
            <a:ext cx="620395" cy="620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dk1"/>
                </a:solidFill>
              </a:rPr>
              <a:t>标题</a:t>
            </a:r>
            <a:endParaRPr lang="zh-CN" altLang="en-US" sz="1000">
              <a:solidFill>
                <a:schemeClr val="dk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96305" y="4767580"/>
            <a:ext cx="6286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dk1"/>
                </a:solidFill>
              </a:rPr>
              <a:t>无序列表</a:t>
            </a:r>
            <a:endParaRPr lang="zh-CN" altLang="en-US" sz="1000">
              <a:solidFill>
                <a:schemeClr val="dk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05625" y="4767580"/>
            <a:ext cx="6286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dk1"/>
                </a:solidFill>
              </a:rPr>
              <a:t>有序列表</a:t>
            </a:r>
            <a:endParaRPr lang="zh-CN" altLang="en-US" sz="1000">
              <a:solidFill>
                <a:schemeClr val="dk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75905" y="4759325"/>
            <a:ext cx="6286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dk1"/>
                </a:solidFill>
              </a:rPr>
              <a:t>。。。</a:t>
            </a:r>
            <a:endParaRPr lang="zh-CN" altLang="en-US" sz="10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>
            <a:stCxn id="10" idx="2"/>
            <a:endCxn id="8" idx="0"/>
          </p:cNvCxnSpPr>
          <p:nvPr/>
        </p:nvCxnSpPr>
        <p:spPr>
          <a:xfrm flipH="true">
            <a:off x="2902585" y="4267835"/>
            <a:ext cx="1909445" cy="499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9" idx="0"/>
          </p:cNvCxnSpPr>
          <p:nvPr/>
        </p:nvCxnSpPr>
        <p:spPr>
          <a:xfrm flipH="true">
            <a:off x="4127500" y="4267835"/>
            <a:ext cx="684530" cy="499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0"/>
          </p:cNvCxnSpPr>
          <p:nvPr/>
        </p:nvCxnSpPr>
        <p:spPr>
          <a:xfrm>
            <a:off x="4789805" y="4236720"/>
            <a:ext cx="473075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0"/>
          </p:cNvCxnSpPr>
          <p:nvPr/>
        </p:nvCxnSpPr>
        <p:spPr>
          <a:xfrm>
            <a:off x="4798060" y="4252595"/>
            <a:ext cx="1512570" cy="514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0"/>
          </p:cNvCxnSpPr>
          <p:nvPr/>
        </p:nvCxnSpPr>
        <p:spPr>
          <a:xfrm>
            <a:off x="4806315" y="4236720"/>
            <a:ext cx="2413635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0"/>
          </p:cNvCxnSpPr>
          <p:nvPr/>
        </p:nvCxnSpPr>
        <p:spPr>
          <a:xfrm>
            <a:off x="4789805" y="4236720"/>
            <a:ext cx="3400425" cy="522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291965" y="111125"/>
            <a:ext cx="941070" cy="426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开始</a:t>
            </a:r>
            <a:endParaRPr lang="zh-CN" altLang="en-US" sz="1000"/>
          </a:p>
        </p:txBody>
      </p:sp>
      <p:sp>
        <p:nvSpPr>
          <p:cNvPr id="24" name="Flowchart: Decision 23"/>
          <p:cNvSpPr/>
          <p:nvPr/>
        </p:nvSpPr>
        <p:spPr>
          <a:xfrm>
            <a:off x="4001770" y="702310"/>
            <a:ext cx="1522095" cy="6223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是否到文件末尾</a:t>
            </a:r>
            <a:endParaRPr lang="zh-CN" altLang="en-US" sz="1000"/>
          </a:p>
        </p:txBody>
      </p:sp>
      <p:cxnSp>
        <p:nvCxnSpPr>
          <p:cNvPr id="25" name="Straight Arrow Connector 24"/>
          <p:cNvCxnSpPr>
            <a:stCxn id="23" idx="4"/>
            <a:endCxn id="24" idx="0"/>
          </p:cNvCxnSpPr>
          <p:nvPr/>
        </p:nvCxnSpPr>
        <p:spPr>
          <a:xfrm>
            <a:off x="4762500" y="537210"/>
            <a:ext cx="635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4" idx="0"/>
          </p:cNvCxnSpPr>
          <p:nvPr/>
        </p:nvCxnSpPr>
        <p:spPr>
          <a:xfrm>
            <a:off x="4763135" y="1324610"/>
            <a:ext cx="48260" cy="16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3" idx="0"/>
          </p:cNvCxnSpPr>
          <p:nvPr/>
        </p:nvCxnSpPr>
        <p:spPr>
          <a:xfrm>
            <a:off x="4811395" y="1767840"/>
            <a:ext cx="635" cy="38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2"/>
            <a:endCxn id="2" idx="0"/>
          </p:cNvCxnSpPr>
          <p:nvPr/>
        </p:nvCxnSpPr>
        <p:spPr>
          <a:xfrm flipH="true">
            <a:off x="4811395" y="2779395"/>
            <a:ext cx="635" cy="35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H="true" flipV="true">
            <a:off x="5572760" y="1005205"/>
            <a:ext cx="48895" cy="1454785"/>
          </a:xfrm>
          <a:prstGeom prst="bentConnector3">
            <a:avLst>
              <a:gd name="adj1" fmla="val -487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true"/>
          <p:nvPr/>
        </p:nvSpPr>
        <p:spPr>
          <a:xfrm>
            <a:off x="5665470" y="1691005"/>
            <a:ext cx="237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是</a:t>
            </a:r>
            <a:endParaRPr lang="zh-CN" altLang="en-US" sz="1200"/>
          </a:p>
        </p:txBody>
      </p:sp>
      <p:sp>
        <p:nvSpPr>
          <p:cNvPr id="32" name="Text Box 31"/>
          <p:cNvSpPr txBox="true"/>
          <p:nvPr/>
        </p:nvSpPr>
        <p:spPr>
          <a:xfrm>
            <a:off x="4672330" y="2836545"/>
            <a:ext cx="1797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否</a:t>
            </a:r>
            <a:endParaRPr lang="zh-CN" altLang="en-US" sz="1000"/>
          </a:p>
        </p:txBody>
      </p:sp>
      <p:cxnSp>
        <p:nvCxnSpPr>
          <p:cNvPr id="33" name="Straight Arrow Connector 32"/>
          <p:cNvCxnSpPr>
            <a:stCxn id="2" idx="2"/>
            <a:endCxn id="10" idx="0"/>
          </p:cNvCxnSpPr>
          <p:nvPr/>
        </p:nvCxnSpPr>
        <p:spPr>
          <a:xfrm>
            <a:off x="4811395" y="3612515"/>
            <a:ext cx="635" cy="37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4"/>
          </p:cNvCxnSpPr>
          <p:nvPr/>
        </p:nvCxnSpPr>
        <p:spPr>
          <a:xfrm>
            <a:off x="2902585" y="5396230"/>
            <a:ext cx="1863090" cy="50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4"/>
          </p:cNvCxnSpPr>
          <p:nvPr/>
        </p:nvCxnSpPr>
        <p:spPr>
          <a:xfrm>
            <a:off x="4127500" y="5387975"/>
            <a:ext cx="629920" cy="50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4"/>
          </p:cNvCxnSpPr>
          <p:nvPr/>
        </p:nvCxnSpPr>
        <p:spPr>
          <a:xfrm flipH="true">
            <a:off x="4740910" y="5387975"/>
            <a:ext cx="521970" cy="50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true"/>
          <p:nvPr/>
        </p:nvSpPr>
        <p:spPr>
          <a:xfrm>
            <a:off x="4653280" y="1285240"/>
            <a:ext cx="3155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否</a:t>
            </a:r>
            <a:endParaRPr lang="zh-CN" altLang="en-US" sz="1000"/>
          </a:p>
        </p:txBody>
      </p:sp>
      <p:cxnSp>
        <p:nvCxnSpPr>
          <p:cNvPr id="38" name="Straight Arrow Connector 37"/>
          <p:cNvCxnSpPr>
            <a:stCxn id="14" idx="4"/>
          </p:cNvCxnSpPr>
          <p:nvPr/>
        </p:nvCxnSpPr>
        <p:spPr>
          <a:xfrm flipH="true">
            <a:off x="4765675" y="5396230"/>
            <a:ext cx="1544955" cy="452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4"/>
          </p:cNvCxnSpPr>
          <p:nvPr/>
        </p:nvCxnSpPr>
        <p:spPr>
          <a:xfrm flipH="true">
            <a:off x="4773295" y="5396230"/>
            <a:ext cx="2446655" cy="452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4"/>
          </p:cNvCxnSpPr>
          <p:nvPr/>
        </p:nvCxnSpPr>
        <p:spPr>
          <a:xfrm flipH="true">
            <a:off x="4749165" y="5387975"/>
            <a:ext cx="3441065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>
            <a:off x="2702560" y="3043555"/>
            <a:ext cx="4834890" cy="758190"/>
          </a:xfrm>
          <a:prstGeom prst="bentConnector4">
            <a:avLst>
              <a:gd name="adj1" fmla="val 1076"/>
              <a:gd name="adj2" fmla="val 6128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Single Corner Rectangle 41"/>
          <p:cNvSpPr/>
          <p:nvPr/>
        </p:nvSpPr>
        <p:spPr>
          <a:xfrm>
            <a:off x="4328795" y="5979795"/>
            <a:ext cx="1063625" cy="3505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dfs</a:t>
            </a:r>
            <a:r>
              <a:rPr lang="zh-CN" altLang="en-US" sz="1000"/>
              <a:t>转化成</a:t>
            </a:r>
            <a:r>
              <a:rPr lang="en-US" altLang="zh-CN" sz="1000"/>
              <a:t>html</a:t>
            </a:r>
            <a:r>
              <a:rPr lang="zh-CN" altLang="en-US" sz="1000"/>
              <a:t>语句</a:t>
            </a:r>
            <a:endParaRPr lang="zh-CN" altLang="en-US" sz="1000"/>
          </a:p>
        </p:txBody>
      </p:sp>
      <p:cxnSp>
        <p:nvCxnSpPr>
          <p:cNvPr id="43" name="Elbow Connector 42"/>
          <p:cNvCxnSpPr>
            <a:stCxn id="24" idx="1"/>
            <a:endCxn id="42" idx="1"/>
          </p:cNvCxnSpPr>
          <p:nvPr/>
        </p:nvCxnSpPr>
        <p:spPr>
          <a:xfrm rot="10800000" flipH="true" flipV="true">
            <a:off x="4001770" y="1013460"/>
            <a:ext cx="327025" cy="5141595"/>
          </a:xfrm>
          <a:prstGeom prst="bentConnector3">
            <a:avLst>
              <a:gd name="adj1" fmla="val -4823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true"/>
          <p:nvPr/>
        </p:nvSpPr>
        <p:spPr>
          <a:xfrm>
            <a:off x="2310130" y="3491230"/>
            <a:ext cx="466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45" name="Oval 44"/>
          <p:cNvSpPr/>
          <p:nvPr/>
        </p:nvSpPr>
        <p:spPr>
          <a:xfrm>
            <a:off x="4389755" y="6412230"/>
            <a:ext cx="941070" cy="426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结束</a:t>
            </a:r>
            <a:endParaRPr lang="zh-CN" altLang="en-US" sz="1000"/>
          </a:p>
        </p:txBody>
      </p:sp>
      <p:cxnSp>
        <p:nvCxnSpPr>
          <p:cNvPr id="46" name="Straight Arrow Connector 45"/>
          <p:cNvCxnSpPr>
            <a:stCxn id="42" idx="2"/>
            <a:endCxn id="45" idx="0"/>
          </p:cNvCxnSpPr>
          <p:nvPr/>
        </p:nvCxnSpPr>
        <p:spPr>
          <a:xfrm flipH="true">
            <a:off x="4860290" y="6330315"/>
            <a:ext cx="635" cy="81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Presentation</Application>
  <PresentationFormat>宽屏</PresentationFormat>
  <Paragraphs>56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Liberation Sans</vt:lpstr>
      <vt:lpstr>Arial Black</vt:lpstr>
      <vt:lpstr>微软雅黑</vt:lpstr>
      <vt:lpstr>文泉驿正黑</vt:lpstr>
      <vt:lpstr>宋体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</dc:creator>
  <cp:lastModifiedBy>17dhcbdj</cp:lastModifiedBy>
  <cp:revision>10</cp:revision>
  <dcterms:created xsi:type="dcterms:W3CDTF">2021-06-15T02:23:42Z</dcterms:created>
  <dcterms:modified xsi:type="dcterms:W3CDTF">2021-06-15T02:23:42Z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