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8" r:id="rId4"/>
    <p:sldId id="282" r:id="rId5"/>
    <p:sldId id="272" r:id="rId6"/>
    <p:sldId id="277" r:id="rId7"/>
    <p:sldId id="276" r:id="rId8"/>
    <p:sldId id="274" r:id="rId9"/>
    <p:sldId id="273" r:id="rId10"/>
    <p:sldId id="280" r:id="rId11"/>
    <p:sldId id="281" r:id="rId12"/>
    <p:sldId id="275" r:id="rId13"/>
    <p:sldId id="283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D2F6"/>
    <a:srgbClr val="F0F1F3"/>
    <a:srgbClr val="FF0000"/>
    <a:srgbClr val="00B0F0"/>
    <a:srgbClr val="8FAADC"/>
    <a:srgbClr val="EEF1F6"/>
    <a:srgbClr val="B1BED7"/>
    <a:srgbClr val="FFFFFF"/>
    <a:srgbClr val="D0CEC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 autoAdjust="0"/>
    <p:restoredTop sz="95900" autoAdjust="0"/>
  </p:normalViewPr>
  <p:slideViewPr>
    <p:cSldViewPr snapToGrid="0">
      <p:cViewPr varScale="1">
        <p:scale>
          <a:sx n="101" d="100"/>
          <a:sy n="101" d="100"/>
        </p:scale>
        <p:origin x="7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DCFD6-0798-4381-A37E-26F8664ADED8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22F6-9205-45AF-B9EF-006A3745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3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22F6-9205-45AF-B9EF-006A3745B2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4DE95-82C5-4AF4-B59C-34AB3AB6F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3815C0-D327-40AF-B254-E34AD50E3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6587F-8134-4564-9BD9-432BD2C9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6DC2A-F9F7-4C6B-AFC1-3356F1AB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02F21-756A-4DCD-AE66-59C571E4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9AD1B-2F88-4F30-AE7B-BA2EA24C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FB189-7D89-4CBA-BC87-2FFE54B99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8F29C-ED72-4304-AFBD-5FB551C5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37982-AE78-4007-A323-06BC73EE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797CA-41F2-413F-9E16-900B00EF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3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86F6C0-890D-49C2-B46B-3355922CD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D02F5-59BA-4375-8340-74F67266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F69A3-6219-4A92-A79F-FF7656C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E3D8D-0729-468E-B52C-8C506024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55B65-F1C5-4339-9C09-06EFFE78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2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2C960-725F-4586-B9DC-5125308E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CFC99-2DFE-4963-8A2D-EAD38234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176A0-14C3-4017-B92E-2A0C6A26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517AB-4B86-44CC-86AB-93776FD6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12CC7-ECEF-4919-BA7C-34814DB9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8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497E5-2390-44A3-A1A4-BA586F0D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4366B-2587-41B1-A014-ED8E4E15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165F0-C64F-460E-A9F2-3C3B1370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B7D2F-CA26-46AA-AC8D-79795358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FC979-F0B6-4A53-8BDF-78AC8055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7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D88CA-26C6-4652-A1E9-BFA47B8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C35C6-F07F-4DC8-A372-4C664830E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A5C673-AB45-441E-85E8-714F945A3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7AACD-A7AB-489B-A0D5-F88362BA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3CCAF-A978-46CC-8835-BBA76E1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AF7E2D-AE56-491D-9EBC-B58D24EC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1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79FF3-1133-4C53-A28E-12AC3632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13ED1-6E02-476E-B88B-F048958A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00AB9-A8E9-420F-8715-84C46300D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7A005-6686-49EA-8453-5A2191459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FCC5EC-AEA0-4D91-9612-0E081A30B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EB39D-8143-46C3-B300-B450C396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DCF8F3-19BC-4DCF-9D7D-342C1C4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69C02-93A8-49F2-A6AB-5394A63B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2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67E8-9841-4F6E-A3EE-78298EE5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0D0BE-99B0-490C-8F69-809B1087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37C89E-DCC7-4F32-BC18-5B386B9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DCF01-A36B-4352-B5B5-21D8C2D2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F82EE-46DD-4ED9-970D-456C6AE7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31249A-1C92-42EF-B017-D1C4C8A0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10B30-C93B-480E-A867-1D08BA33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FB5E7-80BA-4624-9B87-C766CB72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90ADE-5046-488A-B406-9188170A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2693-8799-4C78-A131-3562527C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68205-2ABF-4971-AEAC-0843C9B1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D5EB3-73EC-4C34-ABB2-5025F4C2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C2532-E81E-4A6D-B020-EC29DF6B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A1C9-384A-4296-B66E-E15F7E77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2C3CC-9191-42DD-879F-D222AA562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B3716-DF51-4598-9292-23F8C7F2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3B3F0-FBF2-4721-8DC9-D83EDBDA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CDE8D-5AC5-4345-8CEE-9C7CC955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683FB-6C79-4DA9-9D39-25FE8C95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6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D724A4-E117-4661-9FDC-D071DB1B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AFD80-E08E-4480-B7E0-018B65DAF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E83D1-A02B-4400-98A6-DEA86DFAD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057B-D427-4C69-A2B9-167F90861C5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A5245-FF04-448C-AD7E-243212C67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1D348-FC5F-4DEF-BCA4-DDD9C3D20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D8D1-7862-427E-8EB0-96E0BAEE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9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18D994-07D9-43F1-9C66-759CED218B28}"/>
              </a:ext>
            </a:extLst>
          </p:cNvPr>
          <p:cNvSpPr txBox="1"/>
          <p:nvPr/>
        </p:nvSpPr>
        <p:spPr>
          <a:xfrm>
            <a:off x="2485812" y="2558374"/>
            <a:ext cx="7220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Graph</a:t>
            </a:r>
            <a:r>
              <a:rPr lang="en-US" altLang="zh-CN" sz="4800" b="1" dirty="0" smtClean="0"/>
              <a:t>SAGE</a:t>
            </a:r>
          </a:p>
          <a:p>
            <a:pPr algn="ctr"/>
            <a:r>
              <a:rPr lang="en-IE" altLang="zh-CN" sz="4800" dirty="0" smtClean="0"/>
              <a:t>(</a:t>
            </a:r>
            <a:r>
              <a:rPr lang="en-IE" altLang="zh-CN" sz="4800" b="1" dirty="0" smtClean="0"/>
              <a:t>SA</a:t>
            </a:r>
            <a:r>
              <a:rPr lang="en-IE" altLang="zh-CN" sz="4800" dirty="0" smtClean="0"/>
              <a:t>mple &amp; aggra</a:t>
            </a:r>
            <a:r>
              <a:rPr lang="en-IE" altLang="zh-CN" sz="4800" b="1" dirty="0" smtClean="0"/>
              <a:t>G</a:t>
            </a:r>
            <a:r>
              <a:rPr lang="en-IE" altLang="zh-CN" sz="4800" dirty="0" smtClean="0"/>
              <a:t>at</a:t>
            </a:r>
            <a:r>
              <a:rPr lang="en-IE" altLang="zh-CN" sz="4800" b="1" dirty="0" smtClean="0"/>
              <a:t>E</a:t>
            </a:r>
            <a:r>
              <a:rPr lang="en-IE" altLang="zh-CN" sz="4800" dirty="0" smtClean="0"/>
              <a:t>)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1626667" y="6354694"/>
            <a:ext cx="893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altLang="zh-CN" b="1" i="1" dirty="0" smtClean="0">
                <a:solidFill>
                  <a:schemeClr val="bg1">
                    <a:lumMod val="50000"/>
                  </a:schemeClr>
                </a:solidFill>
              </a:rPr>
              <a:t>arxiv.org/abs/1706.02216:</a:t>
            </a:r>
            <a:r>
              <a:rPr lang="zh-CN" altLang="en-US" b="1" i="1" dirty="0" smtClean="0">
                <a:solidFill>
                  <a:schemeClr val="bg1">
                    <a:lumMod val="50000"/>
                  </a:schemeClr>
                </a:solidFill>
              </a:rPr>
              <a:t>Inductive </a:t>
            </a: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</a:rPr>
              <a:t>Representation Learning on Large Graphs</a:t>
            </a:r>
          </a:p>
        </p:txBody>
      </p:sp>
    </p:spTree>
    <p:extLst>
      <p:ext uri="{BB962C8B-B14F-4D97-AF65-F5344CB8AC3E}">
        <p14:creationId xmlns:p14="http://schemas.microsoft.com/office/powerpoint/2010/main" val="16918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/>
          <p:cNvSpPr/>
          <p:nvPr/>
        </p:nvSpPr>
        <p:spPr>
          <a:xfrm>
            <a:off x="3771313" y="1570766"/>
            <a:ext cx="4401532" cy="3928767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2" cy="723207"/>
            <a:chOff x="-1" y="0"/>
            <a:chExt cx="12192002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59" y="1"/>
              <a:ext cx="1896541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65768" y="894525"/>
            <a:ext cx="257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Supervised Learning: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1026015" y="1852751"/>
            <a:ext cx="205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Mini-</a:t>
            </a:r>
            <a:r>
              <a:rPr lang="en-US" altLang="zh-CN" b="1" dirty="0" err="1" smtClean="0"/>
              <a:t>Batchs</a:t>
            </a:r>
            <a:endParaRPr lang="zh-CN" altLang="en-US" b="1" dirty="0"/>
          </a:p>
        </p:txBody>
      </p:sp>
      <p:sp>
        <p:nvSpPr>
          <p:cNvPr id="43" name="圆角矩形 42"/>
          <p:cNvSpPr/>
          <p:nvPr/>
        </p:nvSpPr>
        <p:spPr>
          <a:xfrm>
            <a:off x="1159365" y="2397054"/>
            <a:ext cx="549066" cy="1652489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1319033" y="2520980"/>
            <a:ext cx="229728" cy="24149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流程图: 接点 44"/>
          <p:cNvSpPr/>
          <p:nvPr/>
        </p:nvSpPr>
        <p:spPr>
          <a:xfrm>
            <a:off x="1313901" y="2838874"/>
            <a:ext cx="229728" cy="24149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流程图: 接点 45"/>
          <p:cNvSpPr/>
          <p:nvPr/>
        </p:nvSpPr>
        <p:spPr>
          <a:xfrm>
            <a:off x="1319033" y="3669976"/>
            <a:ext cx="229728" cy="24149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7" name="流程图: 接点 46"/>
          <p:cNvSpPr/>
          <p:nvPr/>
        </p:nvSpPr>
        <p:spPr>
          <a:xfrm>
            <a:off x="1313901" y="3150664"/>
            <a:ext cx="229728" cy="24149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流程图: 接点 50"/>
          <p:cNvSpPr/>
          <p:nvPr/>
        </p:nvSpPr>
        <p:spPr>
          <a:xfrm>
            <a:off x="1393120" y="3493454"/>
            <a:ext cx="71291" cy="75221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altLang="zh-CN" dirty="0" smtClean="0">
              <a:solidFill>
                <a:schemeClr val="tx1"/>
              </a:solidFill>
            </a:endParaRPr>
          </a:p>
        </p:txBody>
      </p:sp>
      <p:sp>
        <p:nvSpPr>
          <p:cNvPr id="52" name="流程图: 接点 51"/>
          <p:cNvSpPr/>
          <p:nvPr/>
        </p:nvSpPr>
        <p:spPr>
          <a:xfrm>
            <a:off x="1513116" y="3493206"/>
            <a:ext cx="71291" cy="75987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流程图: 接点 54"/>
          <p:cNvSpPr/>
          <p:nvPr/>
        </p:nvSpPr>
        <p:spPr>
          <a:xfrm>
            <a:off x="1281743" y="3493206"/>
            <a:ext cx="71291" cy="76021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01801" y="4224514"/>
            <a:ext cx="98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Batch_1</a:t>
            </a:r>
            <a:endParaRPr lang="zh-CN" altLang="en-US" sz="1200" b="1" dirty="0"/>
          </a:p>
        </p:txBody>
      </p:sp>
      <p:grpSp>
        <p:nvGrpSpPr>
          <p:cNvPr id="58" name="组合 57"/>
          <p:cNvGrpSpPr/>
          <p:nvPr/>
        </p:nvGrpSpPr>
        <p:grpSpPr>
          <a:xfrm>
            <a:off x="422765" y="2397054"/>
            <a:ext cx="549066" cy="1652489"/>
            <a:chOff x="3940384" y="1363761"/>
            <a:chExt cx="822749" cy="2350989"/>
          </a:xfrm>
        </p:grpSpPr>
        <p:sp>
          <p:nvSpPr>
            <p:cNvPr id="59" name="圆角矩形 58"/>
            <p:cNvSpPr/>
            <p:nvPr/>
          </p:nvSpPr>
          <p:spPr>
            <a:xfrm>
              <a:off x="3940384" y="1363761"/>
              <a:ext cx="822749" cy="2350989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接点 59"/>
            <p:cNvSpPr/>
            <p:nvPr/>
          </p:nvSpPr>
          <p:spPr>
            <a:xfrm>
              <a:off x="4179639" y="1540070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altLang="zh-CN" sz="14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" name="流程图: 接点 60"/>
            <p:cNvSpPr/>
            <p:nvPr/>
          </p:nvSpPr>
          <p:spPr>
            <a:xfrm>
              <a:off x="4171949" y="1992336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图: 接点 61"/>
            <p:cNvSpPr/>
            <p:nvPr/>
          </p:nvSpPr>
          <p:spPr>
            <a:xfrm>
              <a:off x="4179639" y="3174741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3" name="流程图: 接点 62"/>
            <p:cNvSpPr/>
            <p:nvPr/>
          </p:nvSpPr>
          <p:spPr>
            <a:xfrm>
              <a:off x="4171949" y="2435918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流程图: 接点 63"/>
            <p:cNvSpPr/>
            <p:nvPr/>
          </p:nvSpPr>
          <p:spPr>
            <a:xfrm>
              <a:off x="4290654" y="2923605"/>
              <a:ext cx="106826" cy="107017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流程图: 接点 64"/>
            <p:cNvSpPr/>
            <p:nvPr/>
          </p:nvSpPr>
          <p:spPr>
            <a:xfrm>
              <a:off x="4470463" y="2923252"/>
              <a:ext cx="106826" cy="10810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流程图: 接点 65"/>
            <p:cNvSpPr/>
            <p:nvPr/>
          </p:nvSpPr>
          <p:spPr>
            <a:xfrm>
              <a:off x="4123761" y="2923252"/>
              <a:ext cx="106826" cy="108155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59867" y="2397054"/>
            <a:ext cx="549066" cy="1652489"/>
            <a:chOff x="3940384" y="1363761"/>
            <a:chExt cx="822749" cy="2350989"/>
          </a:xfrm>
        </p:grpSpPr>
        <p:sp>
          <p:nvSpPr>
            <p:cNvPr id="68" name="圆角矩形 67"/>
            <p:cNvSpPr/>
            <p:nvPr/>
          </p:nvSpPr>
          <p:spPr>
            <a:xfrm>
              <a:off x="3940384" y="1363761"/>
              <a:ext cx="822749" cy="2350989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流程图: 接点 68"/>
            <p:cNvSpPr/>
            <p:nvPr/>
          </p:nvSpPr>
          <p:spPr>
            <a:xfrm>
              <a:off x="4179639" y="1540070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altLang="zh-CN" sz="14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流程图: 接点 69"/>
            <p:cNvSpPr/>
            <p:nvPr/>
          </p:nvSpPr>
          <p:spPr>
            <a:xfrm>
              <a:off x="4171949" y="1992336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图: 接点 70"/>
            <p:cNvSpPr/>
            <p:nvPr/>
          </p:nvSpPr>
          <p:spPr>
            <a:xfrm>
              <a:off x="4179639" y="3174741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2" name="流程图: 接点 71"/>
            <p:cNvSpPr/>
            <p:nvPr/>
          </p:nvSpPr>
          <p:spPr>
            <a:xfrm>
              <a:off x="4171949" y="2435918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流程图: 接点 72"/>
            <p:cNvSpPr/>
            <p:nvPr/>
          </p:nvSpPr>
          <p:spPr>
            <a:xfrm>
              <a:off x="4290654" y="2923605"/>
              <a:ext cx="106826" cy="107017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流程图: 接点 73"/>
            <p:cNvSpPr/>
            <p:nvPr/>
          </p:nvSpPr>
          <p:spPr>
            <a:xfrm>
              <a:off x="4470463" y="2923252"/>
              <a:ext cx="106826" cy="10810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流程图: 接点 74"/>
            <p:cNvSpPr/>
            <p:nvPr/>
          </p:nvSpPr>
          <p:spPr>
            <a:xfrm>
              <a:off x="4123761" y="2923252"/>
              <a:ext cx="106826" cy="108155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938401" y="4233598"/>
            <a:ext cx="98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Batch_2</a:t>
            </a:r>
            <a:endParaRPr lang="zh-CN" altLang="en-US" sz="1200" b="1" dirty="0"/>
          </a:p>
        </p:txBody>
      </p:sp>
      <p:sp>
        <p:nvSpPr>
          <p:cNvPr id="77" name="文本框 76"/>
          <p:cNvSpPr txBox="1"/>
          <p:nvPr/>
        </p:nvSpPr>
        <p:spPr>
          <a:xfrm>
            <a:off x="2238903" y="4233598"/>
            <a:ext cx="98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/>
              <a:t>Batch_N</a:t>
            </a:r>
            <a:endParaRPr lang="zh-CN" altLang="en-US" sz="1200" b="1" dirty="0"/>
          </a:p>
        </p:txBody>
      </p:sp>
      <p:sp>
        <p:nvSpPr>
          <p:cNvPr id="78" name="右箭头 77"/>
          <p:cNvSpPr/>
          <p:nvPr/>
        </p:nvSpPr>
        <p:spPr>
          <a:xfrm>
            <a:off x="3293628" y="3051418"/>
            <a:ext cx="419100" cy="43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237286" y="1938947"/>
            <a:ext cx="740981" cy="284326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074198" y="1938948"/>
            <a:ext cx="740981" cy="28432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911108" y="1938948"/>
            <a:ext cx="740981" cy="28432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/>
          <p:cNvSpPr/>
          <p:nvPr/>
        </p:nvSpPr>
        <p:spPr>
          <a:xfrm>
            <a:off x="6600281" y="3144243"/>
            <a:ext cx="191696" cy="18868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接点 82"/>
          <p:cNvSpPr/>
          <p:nvPr/>
        </p:nvSpPr>
        <p:spPr>
          <a:xfrm>
            <a:off x="5364022" y="4117451"/>
            <a:ext cx="191696" cy="18868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接点 83"/>
          <p:cNvSpPr/>
          <p:nvPr/>
        </p:nvSpPr>
        <p:spPr>
          <a:xfrm>
            <a:off x="5361861" y="3144243"/>
            <a:ext cx="191696" cy="18868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接点 84"/>
          <p:cNvSpPr/>
          <p:nvPr/>
        </p:nvSpPr>
        <p:spPr>
          <a:xfrm>
            <a:off x="5358031" y="2288209"/>
            <a:ext cx="191696" cy="18868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6" name="直接箭头连接符 85"/>
          <p:cNvCxnSpPr>
            <a:stCxn id="82" idx="0"/>
            <a:endCxn id="85" idx="6"/>
          </p:cNvCxnSpPr>
          <p:nvPr/>
        </p:nvCxnSpPr>
        <p:spPr>
          <a:xfrm flipH="1" flipV="1">
            <a:off x="5549728" y="2382552"/>
            <a:ext cx="1146402" cy="76169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2" idx="2"/>
            <a:endCxn id="84" idx="6"/>
          </p:cNvCxnSpPr>
          <p:nvPr/>
        </p:nvCxnSpPr>
        <p:spPr>
          <a:xfrm flipH="1">
            <a:off x="5553557" y="3238586"/>
            <a:ext cx="104672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2" idx="4"/>
            <a:endCxn id="83" idx="6"/>
          </p:cNvCxnSpPr>
          <p:nvPr/>
        </p:nvCxnSpPr>
        <p:spPr>
          <a:xfrm flipH="1">
            <a:off x="5555719" y="3332930"/>
            <a:ext cx="1140411" cy="8788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接点 88"/>
          <p:cNvSpPr/>
          <p:nvPr/>
        </p:nvSpPr>
        <p:spPr>
          <a:xfrm>
            <a:off x="4188415" y="2483437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流程图: 接点 89"/>
          <p:cNvSpPr/>
          <p:nvPr/>
        </p:nvSpPr>
        <p:spPr>
          <a:xfrm>
            <a:off x="4188415" y="2043484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流程图: 接点 90"/>
          <p:cNvSpPr/>
          <p:nvPr/>
        </p:nvSpPr>
        <p:spPr>
          <a:xfrm>
            <a:off x="4188415" y="2920673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流程图: 接点 91"/>
          <p:cNvSpPr/>
          <p:nvPr/>
        </p:nvSpPr>
        <p:spPr>
          <a:xfrm>
            <a:off x="4188414" y="3396176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流程图: 接点 92"/>
          <p:cNvSpPr/>
          <p:nvPr/>
        </p:nvSpPr>
        <p:spPr>
          <a:xfrm>
            <a:off x="4188415" y="3863055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流程图: 接点 93"/>
          <p:cNvSpPr/>
          <p:nvPr/>
        </p:nvSpPr>
        <p:spPr>
          <a:xfrm>
            <a:off x="4188414" y="4354973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85" idx="3"/>
            <a:endCxn id="89" idx="6"/>
          </p:cNvCxnSpPr>
          <p:nvPr/>
        </p:nvCxnSpPr>
        <p:spPr>
          <a:xfrm flipH="1">
            <a:off x="4380112" y="2449263"/>
            <a:ext cx="1005993" cy="1285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5" idx="1"/>
            <a:endCxn id="90" idx="6"/>
          </p:cNvCxnSpPr>
          <p:nvPr/>
        </p:nvCxnSpPr>
        <p:spPr>
          <a:xfrm flipH="1" flipV="1">
            <a:off x="4380112" y="2137828"/>
            <a:ext cx="1005993" cy="17801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4" idx="3"/>
            <a:endCxn id="92" idx="6"/>
          </p:cNvCxnSpPr>
          <p:nvPr/>
        </p:nvCxnSpPr>
        <p:spPr>
          <a:xfrm flipH="1">
            <a:off x="4380110" y="3305297"/>
            <a:ext cx="1009823" cy="18522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1"/>
            <a:endCxn id="91" idx="6"/>
          </p:cNvCxnSpPr>
          <p:nvPr/>
        </p:nvCxnSpPr>
        <p:spPr>
          <a:xfrm flipH="1" flipV="1">
            <a:off x="4380111" y="3015017"/>
            <a:ext cx="1009823" cy="15685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3" idx="1"/>
            <a:endCxn id="93" idx="6"/>
          </p:cNvCxnSpPr>
          <p:nvPr/>
        </p:nvCxnSpPr>
        <p:spPr>
          <a:xfrm flipH="1" flipV="1">
            <a:off x="4380111" y="3957398"/>
            <a:ext cx="1011984" cy="187685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3" idx="3"/>
            <a:endCxn id="94" idx="6"/>
          </p:cNvCxnSpPr>
          <p:nvPr/>
        </p:nvCxnSpPr>
        <p:spPr>
          <a:xfrm flipH="1">
            <a:off x="4380110" y="4278506"/>
            <a:ext cx="1011985" cy="1708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3830967" y="4890625"/>
            <a:ext cx="91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sz="1400" b="1" dirty="0" smtClean="0"/>
              <a:t>Layer-1</a:t>
            </a:r>
            <a:endParaRPr lang="zh-CN" altLang="en-US" sz="1400" b="1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958149" y="4890625"/>
            <a:ext cx="991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sz="1400" b="1" dirty="0" smtClean="0"/>
              <a:t>Layer-0</a:t>
            </a:r>
            <a:endParaRPr lang="zh-CN" altLang="en-US" sz="14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5933549" y="4890624"/>
            <a:ext cx="1525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sz="1400" b="1" dirty="0" smtClean="0"/>
              <a:t>Central-nodes</a:t>
            </a:r>
            <a:endParaRPr lang="zh-CN" altLang="en-US" sz="14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544271" y="2212388"/>
            <a:ext cx="5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529547" y="3050066"/>
            <a:ext cx="5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5492651" y="3879834"/>
            <a:ext cx="60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107" name="圆角矩形 106"/>
          <p:cNvSpPr/>
          <p:nvPr/>
        </p:nvSpPr>
        <p:spPr>
          <a:xfrm>
            <a:off x="7204767" y="3065447"/>
            <a:ext cx="798504" cy="346277"/>
          </a:xfrm>
          <a:prstGeom prst="roundRect">
            <a:avLst/>
          </a:prstGeom>
          <a:noFill/>
          <a:ln w="28575">
            <a:solidFill>
              <a:srgbClr val="0070C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Classifier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107" idx="1"/>
            <a:endCxn id="82" idx="6"/>
          </p:cNvCxnSpPr>
          <p:nvPr/>
        </p:nvCxnSpPr>
        <p:spPr>
          <a:xfrm flipH="1">
            <a:off x="6791978" y="3238586"/>
            <a:ext cx="412789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右箭头 108"/>
          <p:cNvSpPr/>
          <p:nvPr/>
        </p:nvSpPr>
        <p:spPr>
          <a:xfrm>
            <a:off x="8338138" y="3015016"/>
            <a:ext cx="419100" cy="43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9059624" y="2966559"/>
            <a:ext cx="1683848" cy="495123"/>
          </a:xfrm>
          <a:prstGeom prst="roundRect">
            <a:avLst/>
          </a:prstGeom>
          <a:noFill/>
          <a:ln w="38100">
            <a:solidFill>
              <a:srgbClr val="0070C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Loss Function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肘形连接符 110"/>
          <p:cNvCxnSpPr>
            <a:stCxn id="110" idx="0"/>
            <a:endCxn id="80" idx="0"/>
          </p:cNvCxnSpPr>
          <p:nvPr/>
        </p:nvCxnSpPr>
        <p:spPr>
          <a:xfrm rot="16200000" flipV="1">
            <a:off x="7159314" y="224324"/>
            <a:ext cx="1027611" cy="4456859"/>
          </a:xfrm>
          <a:prstGeom prst="bentConnector3">
            <a:avLst>
              <a:gd name="adj1" fmla="val 1629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696128" y="875437"/>
            <a:ext cx="206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更新参数</a:t>
            </a:r>
            <a:r>
              <a:rPr lang="en-US" altLang="zh-CN" b="1" i="1" dirty="0"/>
              <a:t>W</a:t>
            </a:r>
            <a:r>
              <a:rPr lang="en-US" altLang="zh-CN" sz="1200" b="1" i="1" dirty="0"/>
              <a:t>K</a:t>
            </a:r>
            <a:endParaRPr lang="zh-CN" altLang="en-US" b="1" i="1" dirty="0"/>
          </a:p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8172846" y="2526184"/>
            <a:ext cx="130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输出类别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909892" y="1602068"/>
            <a:ext cx="134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GraphSAGE</a:t>
            </a:r>
            <a:endParaRPr lang="zh-CN" altLang="en-US" sz="1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6674519" y="2831455"/>
            <a:ext cx="5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46015" y="3097302"/>
            <a:ext cx="47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18" name="流程图: 接点 117"/>
          <p:cNvSpPr/>
          <p:nvPr/>
        </p:nvSpPr>
        <p:spPr>
          <a:xfrm>
            <a:off x="5652587" y="6261116"/>
            <a:ext cx="356659" cy="33020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M</a:t>
            </a:r>
            <a:endParaRPr lang="en-IE" altLang="zh-CN" sz="1400" b="1" dirty="0" smtClean="0">
              <a:solidFill>
                <a:schemeClr val="tx1"/>
              </a:solidFill>
            </a:endParaRPr>
          </a:p>
        </p:txBody>
      </p:sp>
      <p:sp>
        <p:nvSpPr>
          <p:cNvPr id="125" name="右箭头 124"/>
          <p:cNvSpPr/>
          <p:nvPr/>
        </p:nvSpPr>
        <p:spPr>
          <a:xfrm rot="16200000">
            <a:off x="5614005" y="5657347"/>
            <a:ext cx="419100" cy="4325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右箭头 125"/>
          <p:cNvSpPr/>
          <p:nvPr/>
        </p:nvSpPr>
        <p:spPr>
          <a:xfrm>
            <a:off x="8338138" y="5091768"/>
            <a:ext cx="427978" cy="4077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48245" y="5091768"/>
            <a:ext cx="12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Label</a:t>
            </a:r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147395" y="6241250"/>
            <a:ext cx="1217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Label ?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07205" y="4775019"/>
            <a:ext cx="371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PS</a:t>
            </a:r>
            <a:r>
              <a:rPr lang="zh-CN" altLang="en-US" sz="1400" dirty="0" smtClean="0"/>
              <a:t>：这里</a:t>
            </a:r>
            <a:r>
              <a:rPr lang="en-US" altLang="zh-CN" sz="1400" dirty="0" smtClean="0"/>
              <a:t>Batch</a:t>
            </a:r>
            <a:r>
              <a:rPr lang="zh-CN" altLang="en-US" sz="1400" dirty="0" smtClean="0"/>
              <a:t>中的所有节点都是有标签的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79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/>
          <p:cNvSpPr/>
          <p:nvPr/>
        </p:nvSpPr>
        <p:spPr>
          <a:xfrm>
            <a:off x="4078432" y="1890453"/>
            <a:ext cx="4387492" cy="3792797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2" cy="723207"/>
            <a:chOff x="-1" y="0"/>
            <a:chExt cx="12192002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59" y="1"/>
              <a:ext cx="1896541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255151" y="2398518"/>
            <a:ext cx="98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Batch_1</a:t>
            </a:r>
            <a:endParaRPr lang="zh-CN" altLang="en-US" sz="12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909824" y="2778459"/>
            <a:ext cx="1657624" cy="1652489"/>
            <a:chOff x="265768" y="2983011"/>
            <a:chExt cx="1657624" cy="1652489"/>
          </a:xfrm>
        </p:grpSpPr>
        <p:sp>
          <p:nvSpPr>
            <p:cNvPr id="59" name="圆角矩形 58"/>
            <p:cNvSpPr/>
            <p:nvPr/>
          </p:nvSpPr>
          <p:spPr>
            <a:xfrm flipH="1">
              <a:off x="265768" y="2983011"/>
              <a:ext cx="1657624" cy="1652489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991727" y="3106937"/>
              <a:ext cx="229728" cy="241491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altLang="zh-CN" sz="14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流程图: 接点 44"/>
            <p:cNvSpPr/>
            <p:nvPr/>
          </p:nvSpPr>
          <p:spPr>
            <a:xfrm>
              <a:off x="986595" y="3424831"/>
              <a:ext cx="229728" cy="241491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流程图: 接点 45"/>
            <p:cNvSpPr/>
            <p:nvPr/>
          </p:nvSpPr>
          <p:spPr>
            <a:xfrm>
              <a:off x="991727" y="4255933"/>
              <a:ext cx="229728" cy="241491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7" name="流程图: 接点 46"/>
            <p:cNvSpPr/>
            <p:nvPr/>
          </p:nvSpPr>
          <p:spPr>
            <a:xfrm>
              <a:off x="986595" y="3736621"/>
              <a:ext cx="229728" cy="241491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1065814" y="4079411"/>
              <a:ext cx="71291" cy="75221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1185810" y="4079163"/>
              <a:ext cx="71291" cy="75987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954437" y="4079163"/>
              <a:ext cx="71291" cy="76021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流程图: 接点 59"/>
            <p:cNvSpPr/>
            <p:nvPr/>
          </p:nvSpPr>
          <p:spPr>
            <a:xfrm>
              <a:off x="550902" y="3106937"/>
              <a:ext cx="229728" cy="24149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altLang="zh-CN" sz="14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" name="流程图: 接点 60"/>
            <p:cNvSpPr/>
            <p:nvPr/>
          </p:nvSpPr>
          <p:spPr>
            <a:xfrm>
              <a:off x="545770" y="3424831"/>
              <a:ext cx="229728" cy="24149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图: 接点 61"/>
            <p:cNvSpPr/>
            <p:nvPr/>
          </p:nvSpPr>
          <p:spPr>
            <a:xfrm>
              <a:off x="550902" y="4255933"/>
              <a:ext cx="229728" cy="24149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3" name="流程图: 接点 62"/>
            <p:cNvSpPr/>
            <p:nvPr/>
          </p:nvSpPr>
          <p:spPr>
            <a:xfrm>
              <a:off x="545770" y="3736621"/>
              <a:ext cx="229728" cy="24149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流程图: 接点 63"/>
            <p:cNvSpPr/>
            <p:nvPr/>
          </p:nvSpPr>
          <p:spPr>
            <a:xfrm>
              <a:off x="624989" y="4079411"/>
              <a:ext cx="71291" cy="75221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流程图: 接点 64"/>
            <p:cNvSpPr/>
            <p:nvPr/>
          </p:nvSpPr>
          <p:spPr>
            <a:xfrm>
              <a:off x="744985" y="4079163"/>
              <a:ext cx="71291" cy="75987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流程图: 接点 65"/>
            <p:cNvSpPr/>
            <p:nvPr/>
          </p:nvSpPr>
          <p:spPr>
            <a:xfrm>
              <a:off x="513612" y="4079163"/>
              <a:ext cx="71291" cy="76021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图: 接点 68"/>
            <p:cNvSpPr/>
            <p:nvPr/>
          </p:nvSpPr>
          <p:spPr>
            <a:xfrm>
              <a:off x="1434294" y="3102699"/>
              <a:ext cx="229728" cy="24149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altLang="zh-CN" sz="14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流程图: 接点 69"/>
            <p:cNvSpPr/>
            <p:nvPr/>
          </p:nvSpPr>
          <p:spPr>
            <a:xfrm>
              <a:off x="1429162" y="3420593"/>
              <a:ext cx="229728" cy="24149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图: 接点 70"/>
            <p:cNvSpPr/>
            <p:nvPr/>
          </p:nvSpPr>
          <p:spPr>
            <a:xfrm>
              <a:off x="1434294" y="4251695"/>
              <a:ext cx="229728" cy="24149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2" name="流程图: 接点 71"/>
            <p:cNvSpPr/>
            <p:nvPr/>
          </p:nvSpPr>
          <p:spPr>
            <a:xfrm>
              <a:off x="1429162" y="3732383"/>
              <a:ext cx="229728" cy="24149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流程图: 接点 72"/>
            <p:cNvSpPr/>
            <p:nvPr/>
          </p:nvSpPr>
          <p:spPr>
            <a:xfrm>
              <a:off x="1508381" y="4075173"/>
              <a:ext cx="71291" cy="75221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流程图: 接点 73"/>
            <p:cNvSpPr/>
            <p:nvPr/>
          </p:nvSpPr>
          <p:spPr>
            <a:xfrm>
              <a:off x="1628377" y="4074925"/>
              <a:ext cx="71291" cy="75987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流程图: 接点 74"/>
            <p:cNvSpPr/>
            <p:nvPr/>
          </p:nvSpPr>
          <p:spPr>
            <a:xfrm>
              <a:off x="1397004" y="4074925"/>
              <a:ext cx="71291" cy="76021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右箭头 77"/>
          <p:cNvSpPr/>
          <p:nvPr/>
        </p:nvSpPr>
        <p:spPr>
          <a:xfrm>
            <a:off x="3127845" y="3388435"/>
            <a:ext cx="419100" cy="43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099259" y="2252444"/>
            <a:ext cx="740981" cy="284326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936171" y="2252445"/>
            <a:ext cx="740981" cy="28432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773081" y="2252445"/>
            <a:ext cx="740981" cy="28432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/>
          <p:cNvSpPr/>
          <p:nvPr/>
        </p:nvSpPr>
        <p:spPr>
          <a:xfrm>
            <a:off x="7462254" y="3457740"/>
            <a:ext cx="191696" cy="18868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接点 82"/>
          <p:cNvSpPr/>
          <p:nvPr/>
        </p:nvSpPr>
        <p:spPr>
          <a:xfrm>
            <a:off x="6225995" y="4430948"/>
            <a:ext cx="191696" cy="18868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接点 83"/>
          <p:cNvSpPr/>
          <p:nvPr/>
        </p:nvSpPr>
        <p:spPr>
          <a:xfrm>
            <a:off x="6223834" y="3457740"/>
            <a:ext cx="191696" cy="18868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接点 84"/>
          <p:cNvSpPr/>
          <p:nvPr/>
        </p:nvSpPr>
        <p:spPr>
          <a:xfrm>
            <a:off x="6220004" y="2601706"/>
            <a:ext cx="191696" cy="18868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6" name="直接箭头连接符 85"/>
          <p:cNvCxnSpPr>
            <a:stCxn id="82" idx="0"/>
            <a:endCxn id="85" idx="6"/>
          </p:cNvCxnSpPr>
          <p:nvPr/>
        </p:nvCxnSpPr>
        <p:spPr>
          <a:xfrm flipH="1" flipV="1">
            <a:off x="6411701" y="2696049"/>
            <a:ext cx="1146402" cy="76169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2" idx="2"/>
            <a:endCxn id="84" idx="6"/>
          </p:cNvCxnSpPr>
          <p:nvPr/>
        </p:nvCxnSpPr>
        <p:spPr>
          <a:xfrm flipH="1">
            <a:off x="6415530" y="3552083"/>
            <a:ext cx="104672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2" idx="4"/>
            <a:endCxn id="83" idx="6"/>
          </p:cNvCxnSpPr>
          <p:nvPr/>
        </p:nvCxnSpPr>
        <p:spPr>
          <a:xfrm flipH="1">
            <a:off x="6417692" y="3646427"/>
            <a:ext cx="1140411" cy="8788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接点 88"/>
          <p:cNvSpPr/>
          <p:nvPr/>
        </p:nvSpPr>
        <p:spPr>
          <a:xfrm>
            <a:off x="5050388" y="2796934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流程图: 接点 89"/>
          <p:cNvSpPr/>
          <p:nvPr/>
        </p:nvSpPr>
        <p:spPr>
          <a:xfrm>
            <a:off x="5050388" y="2356981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流程图: 接点 90"/>
          <p:cNvSpPr/>
          <p:nvPr/>
        </p:nvSpPr>
        <p:spPr>
          <a:xfrm>
            <a:off x="5050388" y="3234170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流程图: 接点 91"/>
          <p:cNvSpPr/>
          <p:nvPr/>
        </p:nvSpPr>
        <p:spPr>
          <a:xfrm>
            <a:off x="5050387" y="3709673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流程图: 接点 92"/>
          <p:cNvSpPr/>
          <p:nvPr/>
        </p:nvSpPr>
        <p:spPr>
          <a:xfrm>
            <a:off x="5050388" y="4176552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流程图: 接点 93"/>
          <p:cNvSpPr/>
          <p:nvPr/>
        </p:nvSpPr>
        <p:spPr>
          <a:xfrm>
            <a:off x="5050387" y="4668470"/>
            <a:ext cx="191696" cy="18868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85" idx="3"/>
            <a:endCxn id="89" idx="6"/>
          </p:cNvCxnSpPr>
          <p:nvPr/>
        </p:nvCxnSpPr>
        <p:spPr>
          <a:xfrm flipH="1">
            <a:off x="5242085" y="2762760"/>
            <a:ext cx="1005993" cy="1285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5" idx="1"/>
            <a:endCxn id="90" idx="6"/>
          </p:cNvCxnSpPr>
          <p:nvPr/>
        </p:nvCxnSpPr>
        <p:spPr>
          <a:xfrm flipH="1" flipV="1">
            <a:off x="5242085" y="2451325"/>
            <a:ext cx="1005993" cy="17801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4" idx="3"/>
            <a:endCxn id="92" idx="6"/>
          </p:cNvCxnSpPr>
          <p:nvPr/>
        </p:nvCxnSpPr>
        <p:spPr>
          <a:xfrm flipH="1">
            <a:off x="5242083" y="3618794"/>
            <a:ext cx="1009823" cy="18522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1"/>
            <a:endCxn id="91" idx="6"/>
          </p:cNvCxnSpPr>
          <p:nvPr/>
        </p:nvCxnSpPr>
        <p:spPr>
          <a:xfrm flipH="1" flipV="1">
            <a:off x="5242084" y="3328514"/>
            <a:ext cx="1009823" cy="15685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3" idx="1"/>
            <a:endCxn id="93" idx="6"/>
          </p:cNvCxnSpPr>
          <p:nvPr/>
        </p:nvCxnSpPr>
        <p:spPr>
          <a:xfrm flipH="1" flipV="1">
            <a:off x="5242084" y="4270895"/>
            <a:ext cx="1011984" cy="187685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3" idx="3"/>
            <a:endCxn id="94" idx="6"/>
          </p:cNvCxnSpPr>
          <p:nvPr/>
        </p:nvCxnSpPr>
        <p:spPr>
          <a:xfrm flipH="1">
            <a:off x="5242083" y="4592003"/>
            <a:ext cx="1011985" cy="1708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685510" y="5208369"/>
            <a:ext cx="91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sz="1400" b="1" dirty="0" smtClean="0"/>
              <a:t>Layer-1</a:t>
            </a:r>
            <a:endParaRPr lang="zh-CN" altLang="en-US" sz="1400" b="1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820122" y="5204122"/>
            <a:ext cx="991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sz="1400" b="1" dirty="0" smtClean="0"/>
              <a:t>Layer-0</a:t>
            </a:r>
            <a:endParaRPr lang="zh-CN" altLang="en-US" sz="14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6795522" y="5204121"/>
            <a:ext cx="1525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sz="1400" b="1" dirty="0" smtClean="0"/>
              <a:t>Central-nodes</a:t>
            </a:r>
            <a:endParaRPr lang="zh-CN" altLang="en-US" sz="14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6406244" y="2525885"/>
            <a:ext cx="5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91520" y="3363563"/>
            <a:ext cx="5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354624" y="4193331"/>
            <a:ext cx="60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cxnSp>
        <p:nvCxnSpPr>
          <p:cNvPr id="108" name="直接箭头连接符 107"/>
          <p:cNvCxnSpPr>
            <a:stCxn id="110" idx="1"/>
            <a:endCxn id="82" idx="6"/>
          </p:cNvCxnSpPr>
          <p:nvPr/>
        </p:nvCxnSpPr>
        <p:spPr>
          <a:xfrm flipH="1" flipV="1">
            <a:off x="7653950" y="3552084"/>
            <a:ext cx="1987207" cy="437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9641157" y="3308893"/>
            <a:ext cx="1683848" cy="495123"/>
          </a:xfrm>
          <a:prstGeom prst="roundRect">
            <a:avLst/>
          </a:prstGeom>
          <a:noFill/>
          <a:ln w="38100">
            <a:solidFill>
              <a:srgbClr val="0070C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Loss Function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肘形连接符 110"/>
          <p:cNvCxnSpPr>
            <a:stCxn id="110" idx="0"/>
            <a:endCxn id="80" idx="0"/>
          </p:cNvCxnSpPr>
          <p:nvPr/>
        </p:nvCxnSpPr>
        <p:spPr>
          <a:xfrm rot="16200000" flipV="1">
            <a:off x="7866648" y="692459"/>
            <a:ext cx="1056448" cy="4176419"/>
          </a:xfrm>
          <a:prstGeom prst="bentConnector3">
            <a:avLst>
              <a:gd name="adj1" fmla="val 1801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313498" y="988310"/>
            <a:ext cx="206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更新参数</a:t>
            </a:r>
            <a:r>
              <a:rPr lang="en-US" altLang="zh-CN" b="1" i="1" dirty="0"/>
              <a:t>W</a:t>
            </a:r>
            <a:r>
              <a:rPr lang="en-US" altLang="zh-CN" sz="1200" b="1" i="1" dirty="0"/>
              <a:t>K</a:t>
            </a:r>
            <a:endParaRPr lang="zh-CN" altLang="en-US" b="1" i="1" dirty="0"/>
          </a:p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16313" y="1921755"/>
            <a:ext cx="134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GraphSAGE</a:t>
            </a:r>
            <a:endParaRPr lang="zh-CN" altLang="en-US" sz="16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536492" y="3144952"/>
            <a:ext cx="5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116" name="文本框 115"/>
          <p:cNvSpPr txBox="1"/>
          <p:nvPr/>
        </p:nvSpPr>
        <p:spPr>
          <a:xfrm>
            <a:off x="265768" y="894525"/>
            <a:ext cx="347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Un-Supervised Learning: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444463" y="3220776"/>
            <a:ext cx="149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Embedding</a:t>
            </a:r>
            <a:endParaRPr lang="zh-CN" altLang="en-US" sz="1400" b="1" dirty="0"/>
          </a:p>
        </p:txBody>
      </p:sp>
      <p:sp>
        <p:nvSpPr>
          <p:cNvPr id="118" name="文本框 117"/>
          <p:cNvSpPr txBox="1"/>
          <p:nvPr/>
        </p:nvSpPr>
        <p:spPr>
          <a:xfrm>
            <a:off x="1026015" y="1852751"/>
            <a:ext cx="205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Mini-</a:t>
            </a:r>
            <a:r>
              <a:rPr lang="en-US" altLang="zh-CN" b="1" dirty="0" err="1" smtClean="0"/>
              <a:t>Batchs</a:t>
            </a:r>
            <a:endParaRPr lang="zh-CN" altLang="en-US" b="1" dirty="0"/>
          </a:p>
        </p:txBody>
      </p:sp>
      <p:sp>
        <p:nvSpPr>
          <p:cNvPr id="119" name="流程图: 接点 118"/>
          <p:cNvSpPr/>
          <p:nvPr/>
        </p:nvSpPr>
        <p:spPr>
          <a:xfrm>
            <a:off x="6128332" y="6496771"/>
            <a:ext cx="356659" cy="33020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M</a:t>
            </a:r>
            <a:endParaRPr lang="en-IE" altLang="zh-CN" sz="1400" b="1" dirty="0" smtClean="0">
              <a:solidFill>
                <a:schemeClr val="tx1"/>
              </a:solidFill>
            </a:endParaRPr>
          </a:p>
        </p:txBody>
      </p:sp>
      <p:sp>
        <p:nvSpPr>
          <p:cNvPr id="120" name="右箭头 119"/>
          <p:cNvSpPr/>
          <p:nvPr/>
        </p:nvSpPr>
        <p:spPr>
          <a:xfrm rot="16200000">
            <a:off x="6089750" y="5941728"/>
            <a:ext cx="419100" cy="4325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右箭头 121"/>
          <p:cNvSpPr/>
          <p:nvPr/>
        </p:nvSpPr>
        <p:spPr>
          <a:xfrm>
            <a:off x="8764926" y="5204121"/>
            <a:ext cx="427978" cy="4077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9586228" y="5211471"/>
            <a:ext cx="14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Embedding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13" idx="0"/>
          </p:cNvCxnSpPr>
          <p:nvPr/>
        </p:nvCxnSpPr>
        <p:spPr>
          <a:xfrm flipV="1">
            <a:off x="1402029" y="4286181"/>
            <a:ext cx="343225" cy="99180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9" idx="0"/>
          </p:cNvCxnSpPr>
          <p:nvPr/>
        </p:nvCxnSpPr>
        <p:spPr>
          <a:xfrm flipH="1" flipV="1">
            <a:off x="2188082" y="4292873"/>
            <a:ext cx="231207" cy="9801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02901" y="5277985"/>
            <a:ext cx="99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sz="1400" b="1" dirty="0"/>
              <a:t>P</a:t>
            </a:r>
            <a:r>
              <a:rPr lang="en-IE" altLang="zh-CN" sz="1400" b="1" dirty="0" smtClean="0"/>
              <a:t>ositive</a:t>
            </a:r>
            <a:endParaRPr lang="zh-CN" altLang="en-US" sz="1400" b="1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920161" y="5273026"/>
            <a:ext cx="99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Negative</a:t>
            </a:r>
            <a:endParaRPr lang="zh-CN" altLang="en-US" sz="1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09431" y="5728977"/>
            <a:ext cx="3863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正例通过从目标节点以</a:t>
            </a:r>
            <a:r>
              <a:rPr lang="en-US" altLang="zh-CN" sz="1400" dirty="0" err="1" smtClean="0"/>
              <a:t>randwalk</a:t>
            </a:r>
            <a:r>
              <a:rPr lang="zh-CN" altLang="en-US" sz="1400" dirty="0" smtClean="0"/>
              <a:t>的方式采样（设置距离为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负</a:t>
            </a:r>
            <a:r>
              <a:rPr lang="zh-CN" altLang="en-US" sz="1400" dirty="0"/>
              <a:t>例</a:t>
            </a:r>
            <a:r>
              <a:rPr lang="zh-CN" altLang="en-US" sz="1400" dirty="0" smtClean="0"/>
              <a:t>通过采样与目标节点不相邻的节点</a:t>
            </a:r>
            <a:endParaRPr lang="zh-CN" altLang="en-US" sz="1400" dirty="0"/>
          </a:p>
        </p:txBody>
      </p:sp>
      <p:sp>
        <p:nvSpPr>
          <p:cNvPr id="113" name="右箭头 112"/>
          <p:cNvSpPr/>
          <p:nvPr/>
        </p:nvSpPr>
        <p:spPr>
          <a:xfrm rot="5400000">
            <a:off x="10081469" y="5744563"/>
            <a:ext cx="427978" cy="4077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9547017" y="6282975"/>
            <a:ext cx="14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下游任务</a:t>
            </a:r>
            <a:endParaRPr lang="zh-CN" altLang="en-US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1" y="1359296"/>
            <a:ext cx="4133745" cy="2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2" cy="723207"/>
            <a:chOff x="-1" y="0"/>
            <a:chExt cx="12192002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59" y="1"/>
              <a:ext cx="1896541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56744" y="1147925"/>
            <a:ext cx="763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GraphSAGE</a:t>
            </a:r>
            <a:r>
              <a:rPr lang="zh-CN" altLang="en-US" dirty="0"/>
              <a:t>是一种能够利用顶点的属性产生未知顶点</a:t>
            </a:r>
            <a:r>
              <a:rPr lang="en-US" altLang="zh-CN" dirty="0"/>
              <a:t>embedding</a:t>
            </a:r>
            <a:r>
              <a:rPr lang="zh-CN" altLang="en-US" dirty="0"/>
              <a:t>的一种归纳式</a:t>
            </a:r>
            <a:r>
              <a:rPr lang="en-US" altLang="zh-CN" dirty="0"/>
              <a:t>(inductive)</a:t>
            </a:r>
            <a:r>
              <a:rPr lang="zh-CN" altLang="en-US" dirty="0"/>
              <a:t>学习的</a:t>
            </a:r>
            <a:r>
              <a:rPr lang="zh-CN" altLang="en-US" b="1" dirty="0" smtClean="0"/>
              <a:t>框架</a:t>
            </a:r>
            <a:r>
              <a:rPr lang="zh-CN" altLang="en-US" dirty="0" smtClean="0"/>
              <a:t>，不同于以往的图学习方式，他有以下特点：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010855" y="2010626"/>
            <a:ext cx="6960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不同于使用</a:t>
            </a:r>
            <a:r>
              <a:rPr lang="en-US" altLang="zh-CN" dirty="0" smtClean="0"/>
              <a:t>full-batch</a:t>
            </a:r>
            <a:r>
              <a:rPr lang="zh-CN" altLang="en-US" dirty="0" smtClean="0"/>
              <a:t>学习的</a:t>
            </a:r>
            <a:r>
              <a:rPr lang="en-US" altLang="zh-CN" dirty="0" smtClean="0"/>
              <a:t>GCN</a:t>
            </a:r>
            <a:r>
              <a:rPr lang="zh-CN" altLang="en-US" dirty="0" smtClean="0"/>
              <a:t>，使用图采样的方式进行训练，减少训练</a:t>
            </a:r>
            <a:r>
              <a:rPr lang="zh-CN" altLang="en-US" dirty="0" smtClean="0"/>
              <a:t>开销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扩展性强，训练灵活，可以进行有监督的端到端的训练，或使用无监督的方式训练的到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供后续使用。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对未见过的节点也能做预测，因为计算仅</a:t>
            </a:r>
            <a:r>
              <a:rPr lang="zh-CN" altLang="en-US" dirty="0"/>
              <a:t>和当前节点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阶</a:t>
            </a:r>
            <a:r>
              <a:rPr lang="zh-CN" altLang="en-US" dirty="0"/>
              <a:t>邻居节点相关，而不需要考虑图的全局信息，这也使得</a:t>
            </a:r>
            <a:r>
              <a:rPr lang="en-US" altLang="zh-CN" dirty="0" err="1"/>
              <a:t>GraphSAGE</a:t>
            </a:r>
            <a:r>
              <a:rPr lang="zh-CN" altLang="en-US" dirty="0"/>
              <a:t>具有了归纳学习的能力。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010856" y="4498379"/>
            <a:ext cx="696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但也有着明显的缺点，原生的</a:t>
            </a:r>
            <a:r>
              <a:rPr lang="en-US" altLang="zh-CN" dirty="0" err="1" smtClean="0"/>
              <a:t>GraphSAGE</a:t>
            </a:r>
            <a:r>
              <a:rPr lang="zh-CN" altLang="en-US" dirty="0" smtClean="0"/>
              <a:t>框架只能用于同构图上使用，不能直接处理异构图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010855" y="5782466"/>
            <a:ext cx="696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采样策略 </a:t>
            </a:r>
            <a:r>
              <a:rPr lang="en-US" altLang="zh-CN" b="1" dirty="0" smtClean="0"/>
              <a:t>=&gt; </a:t>
            </a:r>
            <a:r>
              <a:rPr lang="zh-CN" altLang="en-US" b="1" dirty="0" smtClean="0"/>
              <a:t>选择节点的方式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聚合策略 </a:t>
            </a:r>
            <a:r>
              <a:rPr lang="en-US" altLang="zh-CN" b="1" dirty="0" smtClean="0"/>
              <a:t>=&gt; </a:t>
            </a:r>
            <a:r>
              <a:rPr lang="zh-CN" altLang="en-US" b="1" dirty="0" smtClean="0"/>
              <a:t>聚合信息的方式</a:t>
            </a:r>
            <a:endParaRPr lang="en-US" altLang="zh-CN" b="1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756744" y="1903580"/>
            <a:ext cx="7321507" cy="241537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6744" y="4428275"/>
            <a:ext cx="7321507" cy="77891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6744" y="5316509"/>
            <a:ext cx="7321507" cy="1214979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10855" y="5413134"/>
            <a:ext cx="696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GraphSAGE</a:t>
            </a:r>
            <a:r>
              <a:rPr lang="zh-CN" altLang="en-US" dirty="0" smtClean="0"/>
              <a:t>在</a:t>
            </a:r>
            <a:r>
              <a:rPr lang="zh-CN" altLang="en-US" dirty="0" smtClean="0"/>
              <a:t>图学习上</a:t>
            </a:r>
            <a:r>
              <a:rPr lang="zh-CN" altLang="en-US" dirty="0" smtClean="0"/>
              <a:t>提出了一种通用的理念：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445350" y="3504945"/>
            <a:ext cx="14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异构</a:t>
            </a:r>
            <a:r>
              <a:rPr lang="zh-CN" altLang="en-US" dirty="0" smtClean="0"/>
              <a:t>图？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边信息？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40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2" cy="723207"/>
            <a:chOff x="-1" y="0"/>
            <a:chExt cx="12192002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59" y="1"/>
              <a:ext cx="1896541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5199697" y="2773629"/>
            <a:ext cx="2210093" cy="81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节点分类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预测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199696" y="4023363"/>
            <a:ext cx="2210093" cy="81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边预测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199695" y="1523895"/>
            <a:ext cx="2210093" cy="81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节点关联预测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99696" y="5273097"/>
            <a:ext cx="2210093" cy="81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图分类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206937" y="2214977"/>
            <a:ext cx="1024527" cy="81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206936" y="4023363"/>
            <a:ext cx="1024527" cy="81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206936" y="5273097"/>
            <a:ext cx="1024527" cy="81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图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35799" y="3538730"/>
            <a:ext cx="1024527" cy="81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Task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>
            <a:stCxn id="25" idx="3"/>
            <a:endCxn id="23" idx="1"/>
          </p:cNvCxnSpPr>
          <p:nvPr/>
        </p:nvCxnSpPr>
        <p:spPr>
          <a:xfrm flipV="1">
            <a:off x="4231464" y="1930645"/>
            <a:ext cx="968231" cy="69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5" idx="3"/>
            <a:endCxn id="21" idx="1"/>
          </p:cNvCxnSpPr>
          <p:nvPr/>
        </p:nvCxnSpPr>
        <p:spPr>
          <a:xfrm>
            <a:off x="4231464" y="2621727"/>
            <a:ext cx="968233" cy="55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6" idx="3"/>
            <a:endCxn id="22" idx="1"/>
          </p:cNvCxnSpPr>
          <p:nvPr/>
        </p:nvCxnSpPr>
        <p:spPr>
          <a:xfrm>
            <a:off x="4231463" y="4430113"/>
            <a:ext cx="968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3"/>
            <a:endCxn id="24" idx="1"/>
          </p:cNvCxnSpPr>
          <p:nvPr/>
        </p:nvCxnSpPr>
        <p:spPr>
          <a:xfrm>
            <a:off x="4231463" y="5679847"/>
            <a:ext cx="968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231462" y="4435869"/>
            <a:ext cx="968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231462" y="5685603"/>
            <a:ext cx="968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4231464" y="1941763"/>
            <a:ext cx="968231" cy="691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231464" y="2632845"/>
            <a:ext cx="968233" cy="558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8" idx="3"/>
          </p:cNvCxnSpPr>
          <p:nvPr/>
        </p:nvCxnSpPr>
        <p:spPr>
          <a:xfrm flipV="1">
            <a:off x="1860326" y="2638602"/>
            <a:ext cx="1346610" cy="13068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8" idx="3"/>
          </p:cNvCxnSpPr>
          <p:nvPr/>
        </p:nvCxnSpPr>
        <p:spPr>
          <a:xfrm>
            <a:off x="1860326" y="3945480"/>
            <a:ext cx="1346609" cy="501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8" idx="3"/>
          </p:cNvCxnSpPr>
          <p:nvPr/>
        </p:nvCxnSpPr>
        <p:spPr>
          <a:xfrm>
            <a:off x="1860326" y="3945480"/>
            <a:ext cx="1346609" cy="1751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231462" y="4446987"/>
            <a:ext cx="9682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231462" y="5696721"/>
            <a:ext cx="9682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8050100" y="2773629"/>
            <a:ext cx="1825420" cy="48037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用户分类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005956" y="4023363"/>
            <a:ext cx="1869564" cy="48037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商品推荐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028028" y="5026052"/>
            <a:ext cx="1869564" cy="48037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预测分子属性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8053247" y="1964803"/>
            <a:ext cx="1825420" cy="48037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用户推荐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390052" y="1159441"/>
            <a:ext cx="5398114" cy="2674733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2390052" y="5026052"/>
            <a:ext cx="5398114" cy="126660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H="1" flipV="1">
            <a:off x="1753126" y="1444121"/>
            <a:ext cx="1696375" cy="519736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 flipV="1">
            <a:off x="1726439" y="1679525"/>
            <a:ext cx="1396091" cy="359357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84680" y="1310193"/>
            <a:ext cx="138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GraphSAGE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8028028" y="5811076"/>
            <a:ext cx="1869564" cy="48037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药物开发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050100" y="1155683"/>
            <a:ext cx="1825420" cy="48037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社交推荐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CD5A53-984C-4F1D-A5BC-7B719A337FDA}"/>
              </a:ext>
            </a:extLst>
          </p:cNvPr>
          <p:cNvSpPr txBox="1"/>
          <p:nvPr/>
        </p:nvSpPr>
        <p:spPr>
          <a:xfrm>
            <a:off x="2485813" y="3013501"/>
            <a:ext cx="7220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Thanks</a:t>
            </a:r>
            <a:r>
              <a:rPr lang="zh-CN" altLang="en-US" sz="48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8535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2" cy="723207"/>
            <a:chOff x="-1" y="0"/>
            <a:chExt cx="12192002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59" y="1"/>
              <a:ext cx="1896541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SUMMARY</a:t>
              </a:r>
              <a:endParaRPr lang="en-US" altLang="zh-CN" sz="20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5942135" y="3800533"/>
            <a:ext cx="6129363" cy="64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942135" y="1789350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46" name="右箭头 45"/>
          <p:cNvSpPr/>
          <p:nvPr/>
        </p:nvSpPr>
        <p:spPr>
          <a:xfrm>
            <a:off x="6729468" y="1914041"/>
            <a:ext cx="255181" cy="184666"/>
          </a:xfrm>
          <a:prstGeom prst="rightArrow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054285" y="1719032"/>
            <a:ext cx="1424763" cy="5232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RandomWalk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右箭头 47"/>
          <p:cNvSpPr/>
          <p:nvPr/>
        </p:nvSpPr>
        <p:spPr>
          <a:xfrm rot="5400000">
            <a:off x="9408358" y="2365757"/>
            <a:ext cx="255181" cy="184666"/>
          </a:xfrm>
          <a:prstGeom prst="rightArrow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8823568" y="1719032"/>
            <a:ext cx="1424763" cy="5307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Skip Gram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0590672" y="1704715"/>
            <a:ext cx="1424763" cy="53078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负采样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10295459" y="2895076"/>
            <a:ext cx="255181" cy="184666"/>
          </a:xfrm>
          <a:prstGeom prst="rightArrow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8823566" y="2722019"/>
            <a:ext cx="1424763" cy="5307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Embeddings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0582888" y="2706500"/>
            <a:ext cx="1424763" cy="5307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下游任务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加号 56"/>
          <p:cNvSpPr/>
          <p:nvPr/>
        </p:nvSpPr>
        <p:spPr>
          <a:xfrm>
            <a:off x="8498126" y="1855079"/>
            <a:ext cx="304184" cy="302816"/>
          </a:xfrm>
          <a:prstGeom prst="mathPlus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加号 57"/>
          <p:cNvSpPr/>
          <p:nvPr/>
        </p:nvSpPr>
        <p:spPr>
          <a:xfrm>
            <a:off x="10270957" y="1854966"/>
            <a:ext cx="304184" cy="302816"/>
          </a:xfrm>
          <a:prstGeom prst="mathPlus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942135" y="4810862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61" name="右箭头 60"/>
          <p:cNvSpPr/>
          <p:nvPr/>
        </p:nvSpPr>
        <p:spPr>
          <a:xfrm>
            <a:off x="6714689" y="4916957"/>
            <a:ext cx="255181" cy="184666"/>
          </a:xfrm>
          <a:prstGeom prst="rightArrow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7055363" y="4765644"/>
            <a:ext cx="1424763" cy="5232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图网络模型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右箭头 62"/>
          <p:cNvSpPr/>
          <p:nvPr/>
        </p:nvSpPr>
        <p:spPr>
          <a:xfrm>
            <a:off x="8576554" y="4916957"/>
            <a:ext cx="255181" cy="184666"/>
          </a:xfrm>
          <a:prstGeom prst="rightArrow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8928163" y="4721593"/>
            <a:ext cx="1424763" cy="5232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Node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Embeddings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10423049" y="4914891"/>
            <a:ext cx="255181" cy="184666"/>
          </a:xfrm>
          <a:prstGeom prst="rightArrow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0717101" y="4726382"/>
            <a:ext cx="1424763" cy="5307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下游任务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1930" y="1748846"/>
            <a:ext cx="5784672" cy="4663787"/>
            <a:chOff x="51930" y="1748846"/>
            <a:chExt cx="5784672" cy="4663787"/>
          </a:xfrm>
        </p:grpSpPr>
        <p:cxnSp>
          <p:nvCxnSpPr>
            <p:cNvPr id="90" name="直接连接符 89"/>
            <p:cNvCxnSpPr>
              <a:stCxn id="14" idx="3"/>
              <a:endCxn id="89" idx="1"/>
            </p:cNvCxnSpPr>
            <p:nvPr/>
          </p:nvCxnSpPr>
          <p:spPr>
            <a:xfrm>
              <a:off x="3794820" y="4945173"/>
              <a:ext cx="340674" cy="121768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51930" y="3454140"/>
              <a:ext cx="1701108" cy="499561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图上的表示学习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76402" y="2164674"/>
              <a:ext cx="1701108" cy="499561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图游走类算法</a:t>
              </a: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93712" y="4695392"/>
              <a:ext cx="1701108" cy="499561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图神经网络算法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18184" y="1748846"/>
              <a:ext cx="1701108" cy="499561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DeepWalk</a:t>
              </a:r>
              <a:endParaRPr lang="zh-CN" altLang="en-US" sz="1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118184" y="2585681"/>
              <a:ext cx="1701108" cy="499561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Node2Vec</a:t>
              </a:r>
              <a:endParaRPr lang="zh-CN" altLang="en-US" sz="16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35494" y="4363298"/>
              <a:ext cx="1701108" cy="499561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GCN</a:t>
              </a:r>
              <a:endParaRPr lang="zh-CN" altLang="en-US" sz="1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35494" y="5131051"/>
              <a:ext cx="1701108" cy="499561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 smtClean="0"/>
                <a:t>GraphSAGE</a:t>
              </a:r>
              <a:endParaRPr lang="zh-CN" altLang="en-US" sz="1600" b="1" dirty="0"/>
            </a:p>
          </p:txBody>
        </p:sp>
        <p:cxnSp>
          <p:nvCxnSpPr>
            <p:cNvPr id="10" name="直接连接符 9"/>
            <p:cNvCxnSpPr>
              <a:stCxn id="6" idx="3"/>
              <a:endCxn id="13" idx="1"/>
            </p:cNvCxnSpPr>
            <p:nvPr/>
          </p:nvCxnSpPr>
          <p:spPr>
            <a:xfrm flipV="1">
              <a:off x="1753038" y="2414455"/>
              <a:ext cx="323364" cy="128946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3"/>
              <a:endCxn id="14" idx="1"/>
            </p:cNvCxnSpPr>
            <p:nvPr/>
          </p:nvCxnSpPr>
          <p:spPr>
            <a:xfrm>
              <a:off x="1753038" y="3703921"/>
              <a:ext cx="340674" cy="1241252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3"/>
              <a:endCxn id="17" idx="1"/>
            </p:cNvCxnSpPr>
            <p:nvPr/>
          </p:nvCxnSpPr>
          <p:spPr>
            <a:xfrm flipV="1">
              <a:off x="3777510" y="1998627"/>
              <a:ext cx="340674" cy="415828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3"/>
              <a:endCxn id="18" idx="1"/>
            </p:cNvCxnSpPr>
            <p:nvPr/>
          </p:nvCxnSpPr>
          <p:spPr>
            <a:xfrm>
              <a:off x="3777510" y="2414455"/>
              <a:ext cx="340674" cy="421007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3"/>
              <a:endCxn id="19" idx="1"/>
            </p:cNvCxnSpPr>
            <p:nvPr/>
          </p:nvCxnSpPr>
          <p:spPr>
            <a:xfrm flipV="1">
              <a:off x="3794820" y="4613079"/>
              <a:ext cx="340674" cy="332094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3"/>
              <a:endCxn id="20" idx="1"/>
            </p:cNvCxnSpPr>
            <p:nvPr/>
          </p:nvCxnSpPr>
          <p:spPr>
            <a:xfrm>
              <a:off x="3794820" y="4945173"/>
              <a:ext cx="340674" cy="43565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接点 28"/>
            <p:cNvSpPr/>
            <p:nvPr/>
          </p:nvSpPr>
          <p:spPr>
            <a:xfrm>
              <a:off x="1679021" y="3640477"/>
              <a:ext cx="113414" cy="12050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/>
            <p:cNvSpPr/>
            <p:nvPr/>
          </p:nvSpPr>
          <p:spPr>
            <a:xfrm>
              <a:off x="2025809" y="2361419"/>
              <a:ext cx="113414" cy="12050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3726917" y="2340161"/>
              <a:ext cx="113414" cy="12050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接点 40"/>
            <p:cNvSpPr/>
            <p:nvPr/>
          </p:nvSpPr>
          <p:spPr>
            <a:xfrm>
              <a:off x="4078787" y="4552827"/>
              <a:ext cx="113414" cy="12050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3738113" y="4884923"/>
              <a:ext cx="113414" cy="12050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接点 44"/>
            <p:cNvSpPr/>
            <p:nvPr/>
          </p:nvSpPr>
          <p:spPr>
            <a:xfrm>
              <a:off x="4078787" y="5320582"/>
              <a:ext cx="113414" cy="12050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2043450" y="4865670"/>
              <a:ext cx="113414" cy="12050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4071413" y="2766933"/>
              <a:ext cx="113414" cy="12050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接点 59"/>
            <p:cNvSpPr/>
            <p:nvPr/>
          </p:nvSpPr>
          <p:spPr>
            <a:xfrm>
              <a:off x="4078787" y="1956788"/>
              <a:ext cx="113414" cy="12050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135494" y="5913072"/>
              <a:ext cx="1701108" cy="499561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GAT</a:t>
              </a:r>
              <a:endParaRPr lang="zh-CN" altLang="en-US" sz="1600" dirty="0"/>
            </a:p>
          </p:txBody>
        </p:sp>
        <p:sp>
          <p:nvSpPr>
            <p:cNvPr id="91" name="流程图: 接点 90"/>
            <p:cNvSpPr/>
            <p:nvPr/>
          </p:nvSpPr>
          <p:spPr>
            <a:xfrm>
              <a:off x="4084447" y="6081465"/>
              <a:ext cx="113414" cy="12050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2" cy="723207"/>
            <a:chOff x="-1" y="0"/>
            <a:chExt cx="12192002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59" y="1"/>
              <a:ext cx="1896541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723207"/>
            <a:ext cx="119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DeepWalk</a:t>
            </a:r>
            <a:endParaRPr lang="zh-CN" altLang="en-US" dirty="0"/>
          </a:p>
        </p:txBody>
      </p:sp>
      <p:sp>
        <p:nvSpPr>
          <p:cNvPr id="13" name="流程图: 接点 12"/>
          <p:cNvSpPr/>
          <p:nvPr/>
        </p:nvSpPr>
        <p:spPr>
          <a:xfrm>
            <a:off x="503332" y="2043934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368652" y="2974919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en-IE" altLang="zh-CN" dirty="0" smtClean="0">
              <a:solidFill>
                <a:schemeClr val="tx1"/>
              </a:solidFill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773998" y="3565690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1846149" y="3565690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流程图: 接点 17"/>
          <p:cNvSpPr/>
          <p:nvPr/>
        </p:nvSpPr>
        <p:spPr>
          <a:xfrm>
            <a:off x="2018268" y="2775419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流程图: 接点 19"/>
          <p:cNvSpPr/>
          <p:nvPr/>
        </p:nvSpPr>
        <p:spPr>
          <a:xfrm>
            <a:off x="1609039" y="1953728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endParaRPr lang="en-IE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3" idx="4"/>
            <a:endCxn id="15" idx="0"/>
          </p:cNvCxnSpPr>
          <p:nvPr/>
        </p:nvCxnSpPr>
        <p:spPr>
          <a:xfrm flipH="1">
            <a:off x="540771" y="2387502"/>
            <a:ext cx="134680" cy="587417"/>
          </a:xfrm>
          <a:prstGeom prst="line">
            <a:avLst/>
          </a:prstGeom>
          <a:ln w="25400">
            <a:solidFill>
              <a:srgbClr val="6ED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5" idx="5"/>
            <a:endCxn id="16" idx="1"/>
          </p:cNvCxnSpPr>
          <p:nvPr/>
        </p:nvCxnSpPr>
        <p:spPr>
          <a:xfrm>
            <a:off x="662477" y="3268173"/>
            <a:ext cx="161933" cy="347831"/>
          </a:xfrm>
          <a:prstGeom prst="line">
            <a:avLst/>
          </a:prstGeom>
          <a:ln w="25400">
            <a:solidFill>
              <a:srgbClr val="6ED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7"/>
            <a:endCxn id="20" idx="3"/>
          </p:cNvCxnSpPr>
          <p:nvPr/>
        </p:nvCxnSpPr>
        <p:spPr>
          <a:xfrm flipV="1">
            <a:off x="1067823" y="2246982"/>
            <a:ext cx="591628" cy="1369022"/>
          </a:xfrm>
          <a:prstGeom prst="line">
            <a:avLst/>
          </a:prstGeom>
          <a:ln w="25400">
            <a:solidFill>
              <a:srgbClr val="6ED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6"/>
            <a:endCxn id="18" idx="2"/>
          </p:cNvCxnSpPr>
          <p:nvPr/>
        </p:nvCxnSpPr>
        <p:spPr>
          <a:xfrm flipV="1">
            <a:off x="1118235" y="2947203"/>
            <a:ext cx="900033" cy="790271"/>
          </a:xfrm>
          <a:prstGeom prst="line">
            <a:avLst/>
          </a:prstGeom>
          <a:ln w="25400">
            <a:solidFill>
              <a:srgbClr val="6ED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1"/>
            <a:endCxn id="20" idx="4"/>
          </p:cNvCxnSpPr>
          <p:nvPr/>
        </p:nvCxnSpPr>
        <p:spPr>
          <a:xfrm flipH="1" flipV="1">
            <a:off x="1781158" y="2297296"/>
            <a:ext cx="115403" cy="1318708"/>
          </a:xfrm>
          <a:prstGeom prst="line">
            <a:avLst/>
          </a:prstGeom>
          <a:ln w="25400">
            <a:solidFill>
              <a:srgbClr val="6ED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7"/>
            <a:endCxn id="18" idx="4"/>
          </p:cNvCxnSpPr>
          <p:nvPr/>
        </p:nvCxnSpPr>
        <p:spPr>
          <a:xfrm flipV="1">
            <a:off x="2139974" y="3118987"/>
            <a:ext cx="50413" cy="497017"/>
          </a:xfrm>
          <a:prstGeom prst="line">
            <a:avLst/>
          </a:prstGeom>
          <a:ln w="25400">
            <a:solidFill>
              <a:srgbClr val="6ED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1"/>
            <a:endCxn id="13" idx="6"/>
          </p:cNvCxnSpPr>
          <p:nvPr/>
        </p:nvCxnSpPr>
        <p:spPr>
          <a:xfrm flipH="1" flipV="1">
            <a:off x="847569" y="2215718"/>
            <a:ext cx="1221111" cy="610015"/>
          </a:xfrm>
          <a:prstGeom prst="line">
            <a:avLst/>
          </a:prstGeom>
          <a:ln w="25400">
            <a:solidFill>
              <a:srgbClr val="6ED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07356" y="1793362"/>
            <a:ext cx="32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Length=3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err="1" smtClean="0">
                <a:sym typeface="Wingdings" panose="05000000000000000000" pitchFamily="2" charset="2"/>
              </a:rPr>
              <a:t>RandomWalk</a:t>
            </a:r>
            <a:r>
              <a:rPr lang="zh-CN" altLang="en-US" dirty="0" smtClean="0">
                <a:sym typeface="Wingdings" panose="05000000000000000000" pitchFamily="2" charset="2"/>
              </a:rPr>
              <a:t>）：</a:t>
            </a:r>
            <a:endParaRPr lang="zh-CN" altLang="en-US" dirty="0"/>
          </a:p>
        </p:txBody>
      </p:sp>
      <p:sp>
        <p:nvSpPr>
          <p:cNvPr id="53" name="流程图: 接点 52"/>
          <p:cNvSpPr/>
          <p:nvPr/>
        </p:nvSpPr>
        <p:spPr>
          <a:xfrm>
            <a:off x="3512861" y="2369971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流程图: 接点 53"/>
          <p:cNvSpPr/>
          <p:nvPr/>
        </p:nvSpPr>
        <p:spPr>
          <a:xfrm>
            <a:off x="4002183" y="2369971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流程图: 接点 54"/>
          <p:cNvSpPr/>
          <p:nvPr/>
        </p:nvSpPr>
        <p:spPr>
          <a:xfrm>
            <a:off x="4496861" y="2367558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流程图: 接点 55"/>
          <p:cNvSpPr/>
          <p:nvPr/>
        </p:nvSpPr>
        <p:spPr>
          <a:xfrm>
            <a:off x="3512861" y="2811846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流程图: 接点 56"/>
          <p:cNvSpPr/>
          <p:nvPr/>
        </p:nvSpPr>
        <p:spPr>
          <a:xfrm>
            <a:off x="4002183" y="2811846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流程图: 接点 57"/>
          <p:cNvSpPr/>
          <p:nvPr/>
        </p:nvSpPr>
        <p:spPr>
          <a:xfrm>
            <a:off x="4496861" y="2809433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/>
          <p:cNvSpPr/>
          <p:nvPr/>
        </p:nvSpPr>
        <p:spPr>
          <a:xfrm>
            <a:off x="3503815" y="3251308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流程图: 接点 59"/>
          <p:cNvSpPr/>
          <p:nvPr/>
        </p:nvSpPr>
        <p:spPr>
          <a:xfrm>
            <a:off x="3993137" y="3251308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流程图: 接点 60"/>
          <p:cNvSpPr/>
          <p:nvPr/>
        </p:nvSpPr>
        <p:spPr>
          <a:xfrm>
            <a:off x="4487815" y="3248895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流程图: 接点 61"/>
          <p:cNvSpPr/>
          <p:nvPr/>
        </p:nvSpPr>
        <p:spPr>
          <a:xfrm>
            <a:off x="3503815" y="3693183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流程图: 接点 62"/>
          <p:cNvSpPr/>
          <p:nvPr/>
        </p:nvSpPr>
        <p:spPr>
          <a:xfrm>
            <a:off x="3993137" y="3693183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流程图: 接点 63"/>
          <p:cNvSpPr/>
          <p:nvPr/>
        </p:nvSpPr>
        <p:spPr>
          <a:xfrm>
            <a:off x="4487815" y="3690770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814380" y="4038398"/>
            <a:ext cx="70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37057" y="823849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59047" y="1568800"/>
            <a:ext cx="3602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训练思想：词</a:t>
            </a:r>
            <a:r>
              <a:rPr lang="zh-CN" altLang="en-US" dirty="0"/>
              <a:t>的语义由其上下文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Skip Gram: </a:t>
            </a:r>
            <a:r>
              <a:rPr lang="zh-CN" altLang="en-US" dirty="0"/>
              <a:t>根据中心词预测上下文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由这种自然语句的上文关系训练得到每个词的</a:t>
            </a:r>
            <a:r>
              <a:rPr lang="en-US" altLang="zh-CN" dirty="0" err="1" smtClean="0"/>
              <a:t>Embeddings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698138" y="3522388"/>
            <a:ext cx="184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训练数据：句子</a:t>
            </a:r>
            <a:endParaRPr lang="en-US" altLang="zh-CN" dirty="0" smtClean="0"/>
          </a:p>
          <a:p>
            <a:r>
              <a:rPr lang="zh-CN" altLang="en-US" dirty="0" smtClean="0"/>
              <a:t>训练目标：单词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7698138" y="4874833"/>
            <a:ext cx="251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训练数据：节点序列</a:t>
            </a:r>
            <a:endParaRPr lang="en-US" altLang="zh-CN" dirty="0" smtClean="0"/>
          </a:p>
          <a:p>
            <a:r>
              <a:rPr lang="zh-CN" altLang="en-US" dirty="0" smtClean="0"/>
              <a:t>训练目标：节点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258866" y="2226838"/>
            <a:ext cx="1829811" cy="214446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2707357" y="2852609"/>
            <a:ext cx="220340" cy="193977"/>
          </a:xfrm>
          <a:prstGeom prst="rightArrow">
            <a:avLst>
              <a:gd name="adj1" fmla="val 50000"/>
              <a:gd name="adj2" fmla="val 53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274932" y="4933012"/>
            <a:ext cx="2142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Embedding a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Embedding b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/>
              <a:t>Embedding </a:t>
            </a:r>
            <a:r>
              <a:rPr lang="en-US" altLang="zh-CN" dirty="0" smtClean="0"/>
              <a:t>c</a:t>
            </a:r>
            <a:endParaRPr lang="zh-CN" altLang="en-US" dirty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</a:t>
            </a:r>
            <a:r>
              <a:rPr lang="en-US" altLang="zh-CN" dirty="0"/>
              <a:t>Embedding </a:t>
            </a:r>
            <a:r>
              <a:rPr lang="en-US" altLang="zh-CN" dirty="0" smtClean="0"/>
              <a:t>d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6116" y="5377013"/>
            <a:ext cx="1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下游任务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54" idx="6"/>
            <a:endCxn id="55" idx="2"/>
          </p:cNvCxnSpPr>
          <p:nvPr/>
        </p:nvCxnSpPr>
        <p:spPr>
          <a:xfrm flipV="1">
            <a:off x="4346420" y="2539342"/>
            <a:ext cx="150441" cy="2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3" idx="6"/>
            <a:endCxn id="54" idx="2"/>
          </p:cNvCxnSpPr>
          <p:nvPr/>
        </p:nvCxnSpPr>
        <p:spPr>
          <a:xfrm>
            <a:off x="3857098" y="2541755"/>
            <a:ext cx="1450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56" idx="6"/>
            <a:endCxn id="57" idx="2"/>
          </p:cNvCxnSpPr>
          <p:nvPr/>
        </p:nvCxnSpPr>
        <p:spPr>
          <a:xfrm>
            <a:off x="3857098" y="2983630"/>
            <a:ext cx="1450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7" idx="6"/>
            <a:endCxn id="58" idx="2"/>
          </p:cNvCxnSpPr>
          <p:nvPr/>
        </p:nvCxnSpPr>
        <p:spPr>
          <a:xfrm flipV="1">
            <a:off x="4346420" y="2981217"/>
            <a:ext cx="150441" cy="2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59" idx="6"/>
            <a:endCxn id="60" idx="2"/>
          </p:cNvCxnSpPr>
          <p:nvPr/>
        </p:nvCxnSpPr>
        <p:spPr>
          <a:xfrm>
            <a:off x="3848052" y="3423092"/>
            <a:ext cx="1450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0" idx="6"/>
            <a:endCxn id="61" idx="2"/>
          </p:cNvCxnSpPr>
          <p:nvPr/>
        </p:nvCxnSpPr>
        <p:spPr>
          <a:xfrm flipV="1">
            <a:off x="4337374" y="3420679"/>
            <a:ext cx="150441" cy="2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2" idx="6"/>
            <a:endCxn id="63" idx="2"/>
          </p:cNvCxnSpPr>
          <p:nvPr/>
        </p:nvCxnSpPr>
        <p:spPr>
          <a:xfrm>
            <a:off x="3848052" y="3864967"/>
            <a:ext cx="1450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3" idx="6"/>
            <a:endCxn id="64" idx="2"/>
          </p:cNvCxnSpPr>
          <p:nvPr/>
        </p:nvCxnSpPr>
        <p:spPr>
          <a:xfrm flipV="1">
            <a:off x="4337374" y="3862554"/>
            <a:ext cx="150441" cy="2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24"/>
          <p:cNvSpPr/>
          <p:nvPr/>
        </p:nvSpPr>
        <p:spPr>
          <a:xfrm>
            <a:off x="4079529" y="4554240"/>
            <a:ext cx="171450" cy="222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箭头 26"/>
          <p:cNvSpPr/>
          <p:nvPr/>
        </p:nvSpPr>
        <p:spPr>
          <a:xfrm>
            <a:off x="2644111" y="5474826"/>
            <a:ext cx="220340" cy="196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8534400" y="4397644"/>
            <a:ext cx="311150" cy="29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圆角矩形 148"/>
          <p:cNvSpPr/>
          <p:nvPr/>
        </p:nvSpPr>
        <p:spPr>
          <a:xfrm>
            <a:off x="233676" y="1193181"/>
            <a:ext cx="5943599" cy="539670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下箭头 149"/>
          <p:cNvSpPr/>
          <p:nvPr/>
        </p:nvSpPr>
        <p:spPr>
          <a:xfrm rot="5400000">
            <a:off x="6766966" y="5050967"/>
            <a:ext cx="311150" cy="29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521450" y="5390042"/>
            <a:ext cx="86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同理</a:t>
            </a:r>
            <a:endParaRPr lang="zh-CN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4235973" y="4511476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u="sng" dirty="0"/>
              <a:t>Skip </a:t>
            </a:r>
            <a:r>
              <a:rPr lang="en-US" altLang="zh-CN" sz="1400" u="sng" dirty="0" smtClean="0"/>
              <a:t>Gram</a:t>
            </a:r>
            <a:endParaRPr lang="zh-CN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1301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48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21" grpId="0" animBg="1"/>
      <p:bldP spid="49" grpId="0" animBg="1"/>
      <p:bldP spid="23" grpId="0"/>
      <p:bldP spid="10" grpId="0"/>
      <p:bldP spid="25" grpId="0" animBg="1"/>
      <p:bldP spid="27" grpId="0" animBg="1"/>
      <p:bldP spid="149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3" cy="723207"/>
            <a:chOff x="-1" y="0"/>
            <a:chExt cx="12192003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60" y="1"/>
              <a:ext cx="1896542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0" y="807664"/>
            <a:ext cx="41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GCN</a:t>
            </a:r>
            <a:r>
              <a:rPr lang="zh-CN" altLang="en-US" dirty="0" smtClean="0"/>
              <a:t>（</a:t>
            </a:r>
            <a:r>
              <a:rPr lang="en-US" altLang="zh-CN" dirty="0"/>
              <a:t>Graph Convolutional Network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0" y="1293623"/>
            <a:ext cx="449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训练思想：</a:t>
            </a:r>
            <a:r>
              <a:rPr lang="zh-CN" altLang="en-US" sz="1400" b="1" dirty="0" smtClean="0"/>
              <a:t>消息传递（</a:t>
            </a:r>
            <a:r>
              <a:rPr lang="en-US" altLang="zh-CN" sz="1400" b="1" dirty="0" smtClean="0"/>
              <a:t>Message Passing</a:t>
            </a:r>
            <a:r>
              <a:rPr lang="zh-CN" altLang="en-US" sz="1400" b="1" dirty="0" smtClean="0"/>
              <a:t>）</a:t>
            </a:r>
            <a:endParaRPr lang="en-US" altLang="zh-CN" sz="1400" b="1" dirty="0" smtClean="0"/>
          </a:p>
        </p:txBody>
      </p:sp>
      <p:sp>
        <p:nvSpPr>
          <p:cNvPr id="70" name="流程图: 接点 69"/>
          <p:cNvSpPr/>
          <p:nvPr/>
        </p:nvSpPr>
        <p:spPr>
          <a:xfrm>
            <a:off x="3239255" y="2431427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流程图: 接点 70"/>
          <p:cNvSpPr/>
          <p:nvPr/>
        </p:nvSpPr>
        <p:spPr>
          <a:xfrm>
            <a:off x="2897151" y="3147288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流程图: 接点 71"/>
          <p:cNvSpPr/>
          <p:nvPr/>
        </p:nvSpPr>
        <p:spPr>
          <a:xfrm>
            <a:off x="3575496" y="3160142"/>
            <a:ext cx="240966" cy="2404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流程图: 接点 72"/>
          <p:cNvSpPr/>
          <p:nvPr/>
        </p:nvSpPr>
        <p:spPr>
          <a:xfrm>
            <a:off x="3240688" y="2863012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/>
          <p:cNvCxnSpPr>
            <a:stCxn id="71" idx="7"/>
            <a:endCxn id="73" idx="3"/>
          </p:cNvCxnSpPr>
          <p:nvPr/>
        </p:nvCxnSpPr>
        <p:spPr>
          <a:xfrm flipV="1">
            <a:off x="3102829" y="3068290"/>
            <a:ext cx="173148" cy="114218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2" idx="1"/>
            <a:endCxn id="73" idx="5"/>
          </p:cNvCxnSpPr>
          <p:nvPr/>
        </p:nvCxnSpPr>
        <p:spPr>
          <a:xfrm flipH="1" flipV="1">
            <a:off x="3446365" y="3068289"/>
            <a:ext cx="164420" cy="12707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0" idx="4"/>
            <a:endCxn id="73" idx="0"/>
          </p:cNvCxnSpPr>
          <p:nvPr/>
        </p:nvCxnSpPr>
        <p:spPr>
          <a:xfrm>
            <a:off x="3359738" y="2671924"/>
            <a:ext cx="1433" cy="191088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480246" y="2047031"/>
            <a:ext cx="3307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边上的源节点向目标中心节点发送</a:t>
            </a:r>
            <a:r>
              <a:rPr lang="zh-CN" altLang="en-US" sz="1600" dirty="0" smtClean="0"/>
              <a:t>信息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通过</a:t>
            </a:r>
            <a:r>
              <a:rPr lang="zh-CN" altLang="en-US" sz="1600" b="1" dirty="0" smtClean="0"/>
              <a:t>聚合</a:t>
            </a:r>
            <a:r>
              <a:rPr lang="zh-CN" altLang="en-US" sz="1600" dirty="0" smtClean="0"/>
              <a:t>的方式将目标节点的信息表示</a:t>
            </a:r>
            <a:endParaRPr lang="zh-CN" altLang="en-US" sz="1600" dirty="0"/>
          </a:p>
        </p:txBody>
      </p:sp>
      <p:grpSp>
        <p:nvGrpSpPr>
          <p:cNvPr id="79" name="组合 78"/>
          <p:cNvGrpSpPr/>
          <p:nvPr/>
        </p:nvGrpSpPr>
        <p:grpSpPr>
          <a:xfrm>
            <a:off x="216138" y="4254396"/>
            <a:ext cx="1512511" cy="1788119"/>
            <a:chOff x="6224236" y="2086901"/>
            <a:chExt cx="1743652" cy="1897832"/>
          </a:xfrm>
        </p:grpSpPr>
        <p:sp>
          <p:nvSpPr>
            <p:cNvPr id="112" name="流程图: 接点 111"/>
            <p:cNvSpPr/>
            <p:nvPr/>
          </p:nvSpPr>
          <p:spPr>
            <a:xfrm>
              <a:off x="7074601" y="2938294"/>
              <a:ext cx="171686" cy="169132"/>
            </a:xfrm>
            <a:prstGeom prst="flowChartConnector">
              <a:avLst/>
            </a:prstGeom>
            <a:solidFill>
              <a:schemeClr val="bg1"/>
            </a:solidFill>
            <a:ln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流程图: 接点 112"/>
            <p:cNvSpPr/>
            <p:nvPr/>
          </p:nvSpPr>
          <p:spPr>
            <a:xfrm>
              <a:off x="7160444" y="3369679"/>
              <a:ext cx="171686" cy="169132"/>
            </a:xfrm>
            <a:prstGeom prst="flowChartConnector">
              <a:avLst/>
            </a:prstGeom>
            <a:solidFill>
              <a:schemeClr val="bg1"/>
            </a:solidFill>
            <a:ln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流程图: 接点 113"/>
            <p:cNvSpPr/>
            <p:nvPr/>
          </p:nvSpPr>
          <p:spPr>
            <a:xfrm>
              <a:off x="6754732" y="3260270"/>
              <a:ext cx="171686" cy="169132"/>
            </a:xfrm>
            <a:prstGeom prst="flowChartConnector">
              <a:avLst/>
            </a:prstGeom>
            <a:solidFill>
              <a:schemeClr val="bg1"/>
            </a:solidFill>
            <a:ln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流程图: 接点 114"/>
            <p:cNvSpPr/>
            <p:nvPr/>
          </p:nvSpPr>
          <p:spPr>
            <a:xfrm>
              <a:off x="7160444" y="2553470"/>
              <a:ext cx="171686" cy="169132"/>
            </a:xfrm>
            <a:prstGeom prst="flowChartConnector">
              <a:avLst/>
            </a:prstGeom>
            <a:solidFill>
              <a:schemeClr val="bg1"/>
            </a:solidFill>
            <a:ln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接箭头连接符 115"/>
            <p:cNvCxnSpPr>
              <a:stCxn id="112" idx="0"/>
              <a:endCxn id="115" idx="4"/>
            </p:cNvCxnSpPr>
            <p:nvPr/>
          </p:nvCxnSpPr>
          <p:spPr>
            <a:xfrm flipV="1">
              <a:off x="7160444" y="2722602"/>
              <a:ext cx="85843" cy="215692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112" idx="3"/>
              <a:endCxn id="114" idx="7"/>
            </p:cNvCxnSpPr>
            <p:nvPr/>
          </p:nvCxnSpPr>
          <p:spPr>
            <a:xfrm flipH="1">
              <a:off x="6901276" y="3082657"/>
              <a:ext cx="198468" cy="202381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2" idx="4"/>
              <a:endCxn id="113" idx="0"/>
            </p:cNvCxnSpPr>
            <p:nvPr/>
          </p:nvCxnSpPr>
          <p:spPr>
            <a:xfrm>
              <a:off x="7160444" y="3107426"/>
              <a:ext cx="85843" cy="262253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流程图: 接点 118"/>
            <p:cNvSpPr/>
            <p:nvPr/>
          </p:nvSpPr>
          <p:spPr>
            <a:xfrm>
              <a:off x="6686215" y="2127235"/>
              <a:ext cx="171686" cy="169132"/>
            </a:xfrm>
            <a:prstGeom prst="flowChartConnector">
              <a:avLst/>
            </a:prstGeom>
            <a:solidFill>
              <a:schemeClr val="bg1"/>
            </a:solidFill>
            <a:ln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流程图: 接点 119"/>
            <p:cNvSpPr/>
            <p:nvPr/>
          </p:nvSpPr>
          <p:spPr>
            <a:xfrm>
              <a:off x="7203366" y="2086901"/>
              <a:ext cx="171686" cy="169132"/>
            </a:xfrm>
            <a:prstGeom prst="flowChartConnector">
              <a:avLst/>
            </a:prstGeom>
            <a:solidFill>
              <a:schemeClr val="bg1"/>
            </a:solidFill>
            <a:ln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流程图: 接点 120"/>
            <p:cNvSpPr/>
            <p:nvPr/>
          </p:nvSpPr>
          <p:spPr>
            <a:xfrm>
              <a:off x="6224236" y="3344836"/>
              <a:ext cx="171686" cy="169132"/>
            </a:xfrm>
            <a:prstGeom prst="flowChartConnector">
              <a:avLst/>
            </a:prstGeom>
            <a:solidFill>
              <a:schemeClr val="bg1"/>
            </a:solidFill>
            <a:ln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流程图: 接点 121"/>
            <p:cNvSpPr/>
            <p:nvPr/>
          </p:nvSpPr>
          <p:spPr>
            <a:xfrm>
              <a:off x="6654771" y="3726609"/>
              <a:ext cx="171686" cy="169132"/>
            </a:xfrm>
            <a:prstGeom prst="flowChartConnector">
              <a:avLst/>
            </a:prstGeom>
            <a:solidFill>
              <a:schemeClr val="bg1"/>
            </a:solidFill>
            <a:ln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流程图: 接点 122"/>
            <p:cNvSpPr/>
            <p:nvPr/>
          </p:nvSpPr>
          <p:spPr>
            <a:xfrm>
              <a:off x="7049459" y="3815601"/>
              <a:ext cx="171686" cy="169132"/>
            </a:xfrm>
            <a:prstGeom prst="flowChartConnector">
              <a:avLst/>
            </a:prstGeom>
            <a:solidFill>
              <a:schemeClr val="bg1"/>
            </a:solidFill>
            <a:ln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图: 接点 123"/>
            <p:cNvSpPr/>
            <p:nvPr/>
          </p:nvSpPr>
          <p:spPr>
            <a:xfrm>
              <a:off x="7796202" y="3731036"/>
              <a:ext cx="171686" cy="169132"/>
            </a:xfrm>
            <a:prstGeom prst="flowChartConnector">
              <a:avLst/>
            </a:prstGeom>
            <a:solidFill>
              <a:schemeClr val="bg1"/>
            </a:solidFill>
            <a:ln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箭头连接符 124"/>
            <p:cNvCxnSpPr>
              <a:stCxn id="115" idx="1"/>
              <a:endCxn id="119" idx="5"/>
            </p:cNvCxnSpPr>
            <p:nvPr/>
          </p:nvCxnSpPr>
          <p:spPr>
            <a:xfrm flipH="1" flipV="1">
              <a:off x="6832758" y="2271599"/>
              <a:ext cx="352828" cy="3066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15" idx="0"/>
              <a:endCxn id="120" idx="4"/>
            </p:cNvCxnSpPr>
            <p:nvPr/>
          </p:nvCxnSpPr>
          <p:spPr>
            <a:xfrm flipV="1">
              <a:off x="7246287" y="2256033"/>
              <a:ext cx="42922" cy="29743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4" idx="4"/>
              <a:endCxn id="122" idx="0"/>
            </p:cNvCxnSpPr>
            <p:nvPr/>
          </p:nvCxnSpPr>
          <p:spPr>
            <a:xfrm flipH="1">
              <a:off x="6740615" y="3429402"/>
              <a:ext cx="99961" cy="297207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14" idx="2"/>
              <a:endCxn id="121" idx="6"/>
            </p:cNvCxnSpPr>
            <p:nvPr/>
          </p:nvCxnSpPr>
          <p:spPr>
            <a:xfrm flipH="1">
              <a:off x="6395922" y="3344836"/>
              <a:ext cx="358811" cy="8456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3" idx="3"/>
              <a:endCxn id="123" idx="0"/>
            </p:cNvCxnSpPr>
            <p:nvPr/>
          </p:nvCxnSpPr>
          <p:spPr>
            <a:xfrm flipH="1">
              <a:off x="7135302" y="3514042"/>
              <a:ext cx="50285" cy="301559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3" idx="6"/>
              <a:endCxn id="124" idx="1"/>
            </p:cNvCxnSpPr>
            <p:nvPr/>
          </p:nvCxnSpPr>
          <p:spPr>
            <a:xfrm>
              <a:off x="7332130" y="3454245"/>
              <a:ext cx="489215" cy="301559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流程图: 接点 79"/>
          <p:cNvSpPr/>
          <p:nvPr/>
        </p:nvSpPr>
        <p:spPr>
          <a:xfrm>
            <a:off x="2736950" y="5056570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流程图: 接点 80"/>
          <p:cNvSpPr/>
          <p:nvPr/>
        </p:nvSpPr>
        <p:spPr>
          <a:xfrm>
            <a:off x="2811414" y="5463017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流程图: 接点 81"/>
          <p:cNvSpPr/>
          <p:nvPr/>
        </p:nvSpPr>
        <p:spPr>
          <a:xfrm>
            <a:off x="2459484" y="5359933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接点 82"/>
          <p:cNvSpPr/>
          <p:nvPr/>
        </p:nvSpPr>
        <p:spPr>
          <a:xfrm>
            <a:off x="2811414" y="4693992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80" idx="0"/>
            <a:endCxn id="83" idx="4"/>
          </p:cNvCxnSpPr>
          <p:nvPr/>
        </p:nvCxnSpPr>
        <p:spPr>
          <a:xfrm flipV="1">
            <a:off x="2811414" y="4853348"/>
            <a:ext cx="74463" cy="203223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0" idx="3"/>
            <a:endCxn id="82" idx="7"/>
          </p:cNvCxnSpPr>
          <p:nvPr/>
        </p:nvCxnSpPr>
        <p:spPr>
          <a:xfrm flipH="1">
            <a:off x="2586602" y="5192587"/>
            <a:ext cx="172159" cy="190682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0" idx="4"/>
            <a:endCxn id="81" idx="0"/>
          </p:cNvCxnSpPr>
          <p:nvPr/>
        </p:nvCxnSpPr>
        <p:spPr>
          <a:xfrm>
            <a:off x="2811414" y="5215925"/>
            <a:ext cx="74463" cy="247092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接点 86"/>
          <p:cNvSpPr/>
          <p:nvPr/>
        </p:nvSpPr>
        <p:spPr>
          <a:xfrm>
            <a:off x="2400050" y="4292399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流程图: 接点 87"/>
          <p:cNvSpPr/>
          <p:nvPr/>
        </p:nvSpPr>
        <p:spPr>
          <a:xfrm>
            <a:off x="2848647" y="4254396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流程图: 接点 88"/>
          <p:cNvSpPr/>
          <p:nvPr/>
        </p:nvSpPr>
        <p:spPr>
          <a:xfrm>
            <a:off x="1999312" y="5439610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流程图: 接点 89"/>
          <p:cNvSpPr/>
          <p:nvPr/>
        </p:nvSpPr>
        <p:spPr>
          <a:xfrm>
            <a:off x="2372774" y="5799313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流程图: 接点 90"/>
          <p:cNvSpPr/>
          <p:nvPr/>
        </p:nvSpPr>
        <p:spPr>
          <a:xfrm>
            <a:off x="2715141" y="5883161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流程图: 接点 91"/>
          <p:cNvSpPr/>
          <p:nvPr/>
        </p:nvSpPr>
        <p:spPr>
          <a:xfrm>
            <a:off x="3362895" y="5803484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83" idx="1"/>
            <a:endCxn id="87" idx="5"/>
          </p:cNvCxnSpPr>
          <p:nvPr/>
        </p:nvCxnSpPr>
        <p:spPr>
          <a:xfrm flipH="1" flipV="1">
            <a:off x="2527167" y="4428417"/>
            <a:ext cx="306056" cy="288913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3" idx="0"/>
            <a:endCxn id="88" idx="4"/>
          </p:cNvCxnSpPr>
          <p:nvPr/>
        </p:nvCxnSpPr>
        <p:spPr>
          <a:xfrm flipV="1">
            <a:off x="2885878" y="4413750"/>
            <a:ext cx="37232" cy="280243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2" idx="4"/>
            <a:endCxn id="90" idx="0"/>
          </p:cNvCxnSpPr>
          <p:nvPr/>
        </p:nvCxnSpPr>
        <p:spPr>
          <a:xfrm flipH="1">
            <a:off x="2447239" y="5519287"/>
            <a:ext cx="86710" cy="280026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2" idx="2"/>
            <a:endCxn id="89" idx="6"/>
          </p:cNvCxnSpPr>
          <p:nvPr/>
        </p:nvCxnSpPr>
        <p:spPr>
          <a:xfrm flipH="1">
            <a:off x="2148239" y="5439610"/>
            <a:ext cx="311247" cy="79678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1" idx="3"/>
            <a:endCxn id="91" idx="0"/>
          </p:cNvCxnSpPr>
          <p:nvPr/>
        </p:nvCxnSpPr>
        <p:spPr>
          <a:xfrm flipH="1">
            <a:off x="2789606" y="5599034"/>
            <a:ext cx="43619" cy="284127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1" idx="6"/>
            <a:endCxn id="92" idx="1"/>
          </p:cNvCxnSpPr>
          <p:nvPr/>
        </p:nvCxnSpPr>
        <p:spPr>
          <a:xfrm>
            <a:off x="2960342" y="5542695"/>
            <a:ext cx="424364" cy="284127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20" idx="6"/>
            <a:endCxn id="88" idx="2"/>
          </p:cNvCxnSpPr>
          <p:nvPr/>
        </p:nvCxnSpPr>
        <p:spPr>
          <a:xfrm>
            <a:off x="1214400" y="4334074"/>
            <a:ext cx="163424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19" idx="6"/>
            <a:endCxn id="87" idx="2"/>
          </p:cNvCxnSpPr>
          <p:nvPr/>
        </p:nvCxnSpPr>
        <p:spPr>
          <a:xfrm>
            <a:off x="765803" y="4372076"/>
            <a:ext cx="163424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15" idx="6"/>
            <a:endCxn id="83" idx="2"/>
          </p:cNvCxnSpPr>
          <p:nvPr/>
        </p:nvCxnSpPr>
        <p:spPr>
          <a:xfrm>
            <a:off x="1177168" y="4773670"/>
            <a:ext cx="163424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12" idx="6"/>
            <a:endCxn id="80" idx="2"/>
          </p:cNvCxnSpPr>
          <p:nvPr/>
        </p:nvCxnSpPr>
        <p:spPr>
          <a:xfrm>
            <a:off x="1102704" y="5136248"/>
            <a:ext cx="163424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13" idx="6"/>
            <a:endCxn id="81" idx="2"/>
          </p:cNvCxnSpPr>
          <p:nvPr/>
        </p:nvCxnSpPr>
        <p:spPr>
          <a:xfrm>
            <a:off x="1177168" y="5542695"/>
            <a:ext cx="163424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14" idx="6"/>
            <a:endCxn id="82" idx="2"/>
          </p:cNvCxnSpPr>
          <p:nvPr/>
        </p:nvCxnSpPr>
        <p:spPr>
          <a:xfrm>
            <a:off x="825238" y="5439610"/>
            <a:ext cx="163424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24" idx="6"/>
            <a:endCxn id="92" idx="2"/>
          </p:cNvCxnSpPr>
          <p:nvPr/>
        </p:nvCxnSpPr>
        <p:spPr>
          <a:xfrm>
            <a:off x="1728648" y="5883162"/>
            <a:ext cx="163424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22" idx="4"/>
            <a:endCxn id="90" idx="4"/>
          </p:cNvCxnSpPr>
          <p:nvPr/>
        </p:nvCxnSpPr>
        <p:spPr>
          <a:xfrm>
            <a:off x="664065" y="5958668"/>
            <a:ext cx="178317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23" idx="4"/>
            <a:endCxn id="91" idx="4"/>
          </p:cNvCxnSpPr>
          <p:nvPr/>
        </p:nvCxnSpPr>
        <p:spPr>
          <a:xfrm>
            <a:off x="1006432" y="6042515"/>
            <a:ext cx="178317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21" idx="4"/>
            <a:endCxn id="89" idx="4"/>
          </p:cNvCxnSpPr>
          <p:nvPr/>
        </p:nvCxnSpPr>
        <p:spPr>
          <a:xfrm>
            <a:off x="290602" y="5598965"/>
            <a:ext cx="178317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88095" y="6186523"/>
            <a:ext cx="1531363" cy="3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Layer 1</a:t>
            </a:r>
            <a:endParaRPr lang="zh-CN" altLang="en-US" sz="14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023923" y="6186522"/>
            <a:ext cx="1531363" cy="3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Layer 2</a:t>
            </a:r>
            <a:endParaRPr lang="zh-CN" altLang="en-US" sz="14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3153277" y="4900728"/>
            <a:ext cx="776812" cy="43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31" name="文本框 130"/>
          <p:cNvSpPr txBox="1"/>
          <p:nvPr/>
        </p:nvSpPr>
        <p:spPr>
          <a:xfrm>
            <a:off x="8480246" y="3911153"/>
            <a:ext cx="3472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在每一层通过聚合的方式对每个节点进行特征聚合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每次更新会每个节点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继续使用相同的方式对节点特征进行更新</a:t>
            </a:r>
            <a:endParaRPr lang="zh-CN" altLang="en-US" sz="1600" dirty="0"/>
          </a:p>
        </p:txBody>
      </p:sp>
      <p:sp>
        <p:nvSpPr>
          <p:cNvPr id="132" name="右箭头 131"/>
          <p:cNvSpPr/>
          <p:nvPr/>
        </p:nvSpPr>
        <p:spPr>
          <a:xfrm>
            <a:off x="5396060" y="4980089"/>
            <a:ext cx="224719" cy="23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663891" y="4893414"/>
            <a:ext cx="15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Embeddings</a:t>
            </a:r>
            <a:endParaRPr lang="zh-CN" altLang="en-US" dirty="0"/>
          </a:p>
        </p:txBody>
      </p:sp>
      <p:sp>
        <p:nvSpPr>
          <p:cNvPr id="135" name="文本框 134"/>
          <p:cNvSpPr txBox="1"/>
          <p:nvPr/>
        </p:nvSpPr>
        <p:spPr>
          <a:xfrm>
            <a:off x="7511993" y="4938515"/>
            <a:ext cx="157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下游任务</a:t>
            </a:r>
            <a:endParaRPr lang="zh-CN" altLang="en-US" sz="1600" dirty="0"/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173" y="1245247"/>
            <a:ext cx="3803124" cy="559522"/>
          </a:xfrm>
          <a:prstGeom prst="rect">
            <a:avLst/>
          </a:prstGeom>
        </p:spPr>
      </p:pic>
      <p:sp>
        <p:nvSpPr>
          <p:cNvPr id="137" name="右箭头 136"/>
          <p:cNvSpPr/>
          <p:nvPr/>
        </p:nvSpPr>
        <p:spPr>
          <a:xfrm>
            <a:off x="7165498" y="4990940"/>
            <a:ext cx="224719" cy="23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接点 137"/>
          <p:cNvSpPr/>
          <p:nvPr/>
        </p:nvSpPr>
        <p:spPr>
          <a:xfrm>
            <a:off x="674320" y="2154126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流程图: 接点 138"/>
          <p:cNvSpPr/>
          <p:nvPr/>
        </p:nvSpPr>
        <p:spPr>
          <a:xfrm>
            <a:off x="332216" y="2869987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流程图: 接点 139"/>
          <p:cNvSpPr/>
          <p:nvPr/>
        </p:nvSpPr>
        <p:spPr>
          <a:xfrm>
            <a:off x="1010561" y="2882841"/>
            <a:ext cx="240966" cy="2404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1" name="流程图: 接点 140"/>
          <p:cNvSpPr/>
          <p:nvPr/>
        </p:nvSpPr>
        <p:spPr>
          <a:xfrm>
            <a:off x="675753" y="2585711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连接符 141"/>
          <p:cNvCxnSpPr>
            <a:stCxn id="139" idx="7"/>
            <a:endCxn id="141" idx="3"/>
          </p:cNvCxnSpPr>
          <p:nvPr/>
        </p:nvCxnSpPr>
        <p:spPr>
          <a:xfrm flipV="1">
            <a:off x="537894" y="2790989"/>
            <a:ext cx="173148" cy="11421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40" idx="1"/>
            <a:endCxn id="141" idx="5"/>
          </p:cNvCxnSpPr>
          <p:nvPr/>
        </p:nvCxnSpPr>
        <p:spPr>
          <a:xfrm flipH="1" flipV="1">
            <a:off x="881430" y="2790988"/>
            <a:ext cx="164420" cy="12707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38" idx="4"/>
            <a:endCxn id="141" idx="0"/>
          </p:cNvCxnSpPr>
          <p:nvPr/>
        </p:nvCxnSpPr>
        <p:spPr>
          <a:xfrm>
            <a:off x="794803" y="2394623"/>
            <a:ext cx="1433" cy="19108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49" idx="2"/>
            <a:endCxn id="140" idx="6"/>
          </p:cNvCxnSpPr>
          <p:nvPr/>
        </p:nvCxnSpPr>
        <p:spPr>
          <a:xfrm flipH="1" flipV="1">
            <a:off x="1251527" y="3003090"/>
            <a:ext cx="425281" cy="11666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流程图: 接点 145"/>
          <p:cNvSpPr/>
          <p:nvPr/>
        </p:nvSpPr>
        <p:spPr>
          <a:xfrm>
            <a:off x="1675375" y="2567917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7" name="流程图: 接点 146"/>
          <p:cNvSpPr/>
          <p:nvPr/>
        </p:nvSpPr>
        <p:spPr>
          <a:xfrm>
            <a:off x="1457912" y="3624682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7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流程图: 接点 147"/>
          <p:cNvSpPr/>
          <p:nvPr/>
        </p:nvSpPr>
        <p:spPr>
          <a:xfrm>
            <a:off x="1998562" y="3292403"/>
            <a:ext cx="240966" cy="2404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9" name="流程图: 接点 148"/>
          <p:cNvSpPr/>
          <p:nvPr/>
        </p:nvSpPr>
        <p:spPr>
          <a:xfrm>
            <a:off x="1676808" y="2999502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0" name="直接连接符 149"/>
          <p:cNvCxnSpPr>
            <a:stCxn id="147" idx="6"/>
            <a:endCxn id="148" idx="4"/>
          </p:cNvCxnSpPr>
          <p:nvPr/>
        </p:nvCxnSpPr>
        <p:spPr>
          <a:xfrm flipV="1">
            <a:off x="1698878" y="3532901"/>
            <a:ext cx="420167" cy="21203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8" idx="1"/>
            <a:endCxn id="149" idx="5"/>
          </p:cNvCxnSpPr>
          <p:nvPr/>
        </p:nvCxnSpPr>
        <p:spPr>
          <a:xfrm flipH="1" flipV="1">
            <a:off x="1882485" y="3204779"/>
            <a:ext cx="151366" cy="122844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6" idx="4"/>
            <a:endCxn id="149" idx="0"/>
          </p:cNvCxnSpPr>
          <p:nvPr/>
        </p:nvCxnSpPr>
        <p:spPr>
          <a:xfrm>
            <a:off x="1795858" y="2808414"/>
            <a:ext cx="1433" cy="19108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216138" y="2070346"/>
            <a:ext cx="1142341" cy="1166933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2895878" y="2070346"/>
            <a:ext cx="165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更新节点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的特征：</a:t>
            </a:r>
            <a:endParaRPr lang="zh-CN" altLang="en-US" sz="1400" dirty="0"/>
          </a:p>
        </p:txBody>
      </p:sp>
      <p:sp>
        <p:nvSpPr>
          <p:cNvPr id="158" name="流程图: 接点 157"/>
          <p:cNvSpPr/>
          <p:nvPr/>
        </p:nvSpPr>
        <p:spPr>
          <a:xfrm>
            <a:off x="4598891" y="2863012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0" name="流程图: 接点 159"/>
          <p:cNvSpPr/>
          <p:nvPr/>
        </p:nvSpPr>
        <p:spPr>
          <a:xfrm>
            <a:off x="5797712" y="2718576"/>
            <a:ext cx="240966" cy="2404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2" name="流程图: 接点 161"/>
          <p:cNvSpPr/>
          <p:nvPr/>
        </p:nvSpPr>
        <p:spPr>
          <a:xfrm>
            <a:off x="5797712" y="3142303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4" name="流程图: 接点 163"/>
          <p:cNvSpPr/>
          <p:nvPr/>
        </p:nvSpPr>
        <p:spPr>
          <a:xfrm>
            <a:off x="5797712" y="3543063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流程图: 接点 164"/>
          <p:cNvSpPr/>
          <p:nvPr/>
        </p:nvSpPr>
        <p:spPr>
          <a:xfrm>
            <a:off x="5797712" y="2252350"/>
            <a:ext cx="240966" cy="24049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stCxn id="165" idx="2"/>
            <a:endCxn id="158" idx="0"/>
          </p:cNvCxnSpPr>
          <p:nvPr/>
        </p:nvCxnSpPr>
        <p:spPr>
          <a:xfrm flipH="1">
            <a:off x="4719374" y="2372599"/>
            <a:ext cx="1078338" cy="4904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60" idx="2"/>
            <a:endCxn id="158" idx="7"/>
          </p:cNvCxnSpPr>
          <p:nvPr/>
        </p:nvCxnSpPr>
        <p:spPr>
          <a:xfrm flipH="1">
            <a:off x="4804568" y="2838825"/>
            <a:ext cx="993144" cy="594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62" idx="2"/>
            <a:endCxn id="158" idx="6"/>
          </p:cNvCxnSpPr>
          <p:nvPr/>
        </p:nvCxnSpPr>
        <p:spPr>
          <a:xfrm flipH="1" flipV="1">
            <a:off x="4839857" y="2983261"/>
            <a:ext cx="957855" cy="2792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64" idx="2"/>
            <a:endCxn id="158" idx="5"/>
          </p:cNvCxnSpPr>
          <p:nvPr/>
        </p:nvCxnSpPr>
        <p:spPr>
          <a:xfrm flipH="1" flipV="1">
            <a:off x="4804568" y="3068289"/>
            <a:ext cx="993144" cy="595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6146153" y="2289029"/>
            <a:ext cx="674375" cy="1202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146152" y="2756338"/>
            <a:ext cx="674375" cy="120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6146151" y="3207374"/>
            <a:ext cx="674375" cy="120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146151" y="3624682"/>
            <a:ext cx="674375" cy="120249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4299037" y="3293298"/>
            <a:ext cx="674375" cy="120249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4299037" y="3286665"/>
            <a:ext cx="674375" cy="120249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4299037" y="3286665"/>
            <a:ext cx="674375" cy="120249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4299037" y="3286664"/>
            <a:ext cx="674375" cy="120249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流程图: 接点 133"/>
          <p:cNvSpPr/>
          <p:nvPr/>
        </p:nvSpPr>
        <p:spPr>
          <a:xfrm>
            <a:off x="4492563" y="5056571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5" name="流程图: 接点 154"/>
          <p:cNvSpPr/>
          <p:nvPr/>
        </p:nvSpPr>
        <p:spPr>
          <a:xfrm>
            <a:off x="4567027" y="5463018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流程图: 接点 155"/>
          <p:cNvSpPr/>
          <p:nvPr/>
        </p:nvSpPr>
        <p:spPr>
          <a:xfrm>
            <a:off x="4215097" y="5359934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" name="流程图: 接点 156"/>
          <p:cNvSpPr/>
          <p:nvPr/>
        </p:nvSpPr>
        <p:spPr>
          <a:xfrm>
            <a:off x="4567027" y="4693993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9" name="直接箭头连接符 158"/>
          <p:cNvCxnSpPr>
            <a:stCxn id="134" idx="0"/>
            <a:endCxn id="157" idx="4"/>
          </p:cNvCxnSpPr>
          <p:nvPr/>
        </p:nvCxnSpPr>
        <p:spPr>
          <a:xfrm flipV="1">
            <a:off x="4567027" y="4853349"/>
            <a:ext cx="74463" cy="203223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34" idx="3"/>
            <a:endCxn id="156" idx="7"/>
          </p:cNvCxnSpPr>
          <p:nvPr/>
        </p:nvCxnSpPr>
        <p:spPr>
          <a:xfrm flipH="1">
            <a:off x="4342215" y="5192588"/>
            <a:ext cx="172159" cy="190682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34" idx="4"/>
            <a:endCxn id="155" idx="0"/>
          </p:cNvCxnSpPr>
          <p:nvPr/>
        </p:nvCxnSpPr>
        <p:spPr>
          <a:xfrm>
            <a:off x="4567027" y="5215926"/>
            <a:ext cx="74463" cy="247092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流程图: 接点 165"/>
          <p:cNvSpPr/>
          <p:nvPr/>
        </p:nvSpPr>
        <p:spPr>
          <a:xfrm>
            <a:off x="4155663" y="4292400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流程图: 接点 167"/>
          <p:cNvSpPr/>
          <p:nvPr/>
        </p:nvSpPr>
        <p:spPr>
          <a:xfrm>
            <a:off x="4604260" y="4254397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流程图: 接点 169"/>
          <p:cNvSpPr/>
          <p:nvPr/>
        </p:nvSpPr>
        <p:spPr>
          <a:xfrm>
            <a:off x="3754925" y="5439611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流程图: 接点 171"/>
          <p:cNvSpPr/>
          <p:nvPr/>
        </p:nvSpPr>
        <p:spPr>
          <a:xfrm>
            <a:off x="4128387" y="5799314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流程图: 接点 173"/>
          <p:cNvSpPr/>
          <p:nvPr/>
        </p:nvSpPr>
        <p:spPr>
          <a:xfrm>
            <a:off x="4470754" y="5883162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3" name="流程图: 接点 182"/>
          <p:cNvSpPr/>
          <p:nvPr/>
        </p:nvSpPr>
        <p:spPr>
          <a:xfrm>
            <a:off x="5118508" y="5803485"/>
            <a:ext cx="148927" cy="1593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4" name="直接箭头连接符 183"/>
          <p:cNvCxnSpPr>
            <a:stCxn id="157" idx="1"/>
            <a:endCxn id="166" idx="5"/>
          </p:cNvCxnSpPr>
          <p:nvPr/>
        </p:nvCxnSpPr>
        <p:spPr>
          <a:xfrm flipH="1" flipV="1">
            <a:off x="4282780" y="4428418"/>
            <a:ext cx="306056" cy="288913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7" idx="0"/>
            <a:endCxn id="168" idx="4"/>
          </p:cNvCxnSpPr>
          <p:nvPr/>
        </p:nvCxnSpPr>
        <p:spPr>
          <a:xfrm flipV="1">
            <a:off x="4641491" y="4413751"/>
            <a:ext cx="37232" cy="280243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6" idx="4"/>
            <a:endCxn id="172" idx="0"/>
          </p:cNvCxnSpPr>
          <p:nvPr/>
        </p:nvCxnSpPr>
        <p:spPr>
          <a:xfrm flipH="1">
            <a:off x="4202852" y="5519288"/>
            <a:ext cx="86710" cy="280026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6" idx="2"/>
            <a:endCxn id="170" idx="6"/>
          </p:cNvCxnSpPr>
          <p:nvPr/>
        </p:nvCxnSpPr>
        <p:spPr>
          <a:xfrm flipH="1">
            <a:off x="3903852" y="5439611"/>
            <a:ext cx="311247" cy="79678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55" idx="3"/>
            <a:endCxn id="174" idx="0"/>
          </p:cNvCxnSpPr>
          <p:nvPr/>
        </p:nvCxnSpPr>
        <p:spPr>
          <a:xfrm flipH="1">
            <a:off x="4545219" y="5599035"/>
            <a:ext cx="43619" cy="284127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55" idx="6"/>
            <a:endCxn id="183" idx="1"/>
          </p:cNvCxnSpPr>
          <p:nvPr/>
        </p:nvCxnSpPr>
        <p:spPr>
          <a:xfrm>
            <a:off x="4715955" y="5542696"/>
            <a:ext cx="424364" cy="284127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63891" y="5616392"/>
            <a:ext cx="29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Full-batch</a:t>
            </a:r>
            <a:r>
              <a:rPr lang="zh-CN" altLang="en-US" b="1" dirty="0">
                <a:solidFill>
                  <a:srgbClr val="C00000"/>
                </a:solidFill>
              </a:rPr>
              <a:t>，整图输入</a:t>
            </a:r>
          </a:p>
          <a:p>
            <a:pPr algn="ctr"/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3822087" y="6141205"/>
            <a:ext cx="153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Layer 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11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2" cy="723207"/>
            <a:chOff x="-1" y="0"/>
            <a:chExt cx="12192002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59" y="1"/>
              <a:ext cx="1896541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1889954" y="2065398"/>
            <a:ext cx="1478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Sample?</a:t>
            </a:r>
            <a:endParaRPr lang="en-US" altLang="zh-CN" sz="2800" dirty="0"/>
          </a:p>
        </p:txBody>
      </p:sp>
      <p:sp>
        <p:nvSpPr>
          <p:cNvPr id="101" name="矩形 100"/>
          <p:cNvSpPr/>
          <p:nvPr/>
        </p:nvSpPr>
        <p:spPr>
          <a:xfrm>
            <a:off x="823154" y="1162090"/>
            <a:ext cx="760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Graph</a:t>
            </a:r>
            <a:r>
              <a:rPr lang="en-US" altLang="zh-CN" sz="2800" b="1" dirty="0" smtClean="0"/>
              <a:t>SAGE</a:t>
            </a:r>
            <a:r>
              <a:rPr lang="en-US" altLang="zh-CN" sz="2800" dirty="0" smtClean="0"/>
              <a:t> = </a:t>
            </a:r>
            <a:r>
              <a:rPr lang="en-IE" altLang="zh-CN" sz="2800" b="1" dirty="0" smtClean="0"/>
              <a:t>Sa</a:t>
            </a:r>
            <a:r>
              <a:rPr lang="en-IE" altLang="zh-CN" sz="2800" dirty="0" smtClean="0"/>
              <a:t>mple</a:t>
            </a:r>
            <a:r>
              <a:rPr lang="en-US" altLang="zh-CN" sz="2800" dirty="0"/>
              <a:t>(</a:t>
            </a:r>
            <a:r>
              <a:rPr lang="zh-CN" altLang="en-US" sz="2800" dirty="0" smtClean="0"/>
              <a:t>采样</a:t>
            </a:r>
            <a:r>
              <a:rPr lang="en-US" altLang="zh-CN" sz="2800" dirty="0" smtClean="0"/>
              <a:t>)</a:t>
            </a:r>
            <a:r>
              <a:rPr lang="en-IE" altLang="zh-CN" sz="2800" dirty="0" smtClean="0"/>
              <a:t> + aggra</a:t>
            </a:r>
            <a:r>
              <a:rPr lang="en-IE" altLang="zh-CN" sz="2800" b="1" dirty="0" smtClean="0"/>
              <a:t>G</a:t>
            </a:r>
            <a:r>
              <a:rPr lang="en-IE" altLang="zh-CN" sz="2800" dirty="0" smtClean="0"/>
              <a:t>at</a:t>
            </a:r>
            <a:r>
              <a:rPr lang="en-IE" altLang="zh-CN" sz="2800" b="1" dirty="0" smtClean="0"/>
              <a:t>E</a:t>
            </a:r>
            <a:r>
              <a:rPr lang="en-US" altLang="zh-CN" sz="2800" dirty="0"/>
              <a:t>(</a:t>
            </a:r>
            <a:r>
              <a:rPr lang="zh-CN" altLang="en-US" sz="2800" dirty="0" smtClean="0"/>
              <a:t>聚合</a:t>
            </a:r>
            <a:r>
              <a:rPr lang="en-US" altLang="zh-CN" sz="2800" dirty="0"/>
              <a:t>)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  <p:sp>
        <p:nvSpPr>
          <p:cNvPr id="102" name="矩形 101"/>
          <p:cNvSpPr/>
          <p:nvPr/>
        </p:nvSpPr>
        <p:spPr>
          <a:xfrm>
            <a:off x="7226806" y="2065398"/>
            <a:ext cx="1975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Aggregate?</a:t>
            </a:r>
            <a:endParaRPr lang="en-US" altLang="zh-CN" sz="2800" dirty="0"/>
          </a:p>
        </p:txBody>
      </p:sp>
      <p:sp>
        <p:nvSpPr>
          <p:cNvPr id="106" name="矩形 105"/>
          <p:cNvSpPr/>
          <p:nvPr/>
        </p:nvSpPr>
        <p:spPr>
          <a:xfrm>
            <a:off x="5391150" y="1860550"/>
            <a:ext cx="82550" cy="4806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463550" y="2997200"/>
            <a:ext cx="416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亿量级的图数据，将其全部送入计算资源几乎不可能（开销巨大）</a:t>
            </a:r>
            <a:endParaRPr lang="en-US" altLang="zh-CN" dirty="0" smtClean="0"/>
          </a:p>
        </p:txBody>
      </p:sp>
      <p:sp>
        <p:nvSpPr>
          <p:cNvPr id="109" name="矩形 108"/>
          <p:cNvSpPr/>
          <p:nvPr/>
        </p:nvSpPr>
        <p:spPr>
          <a:xfrm>
            <a:off x="717550" y="3959303"/>
            <a:ext cx="1426404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完整的图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3490498" y="3959303"/>
            <a:ext cx="1389138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112" name="右箭头 111"/>
          <p:cNvSpPr/>
          <p:nvPr/>
        </p:nvSpPr>
        <p:spPr>
          <a:xfrm>
            <a:off x="2571750" y="4200422"/>
            <a:ext cx="546100" cy="26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2375244" y="3831090"/>
            <a:ext cx="88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采样</a:t>
            </a:r>
            <a:endParaRPr lang="zh-CN" altLang="en-US" dirty="0"/>
          </a:p>
        </p:txBody>
      </p:sp>
      <p:sp>
        <p:nvSpPr>
          <p:cNvPr id="114" name="右箭头 113"/>
          <p:cNvSpPr/>
          <p:nvPr/>
        </p:nvSpPr>
        <p:spPr>
          <a:xfrm rot="5400000">
            <a:off x="3912015" y="5149788"/>
            <a:ext cx="546100" cy="26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3490497" y="5833757"/>
            <a:ext cx="1389139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Sample</a:t>
            </a:r>
            <a:endParaRPr lang="zh-CN" altLang="en-US" dirty="0"/>
          </a:p>
        </p:txBody>
      </p:sp>
      <p:sp>
        <p:nvSpPr>
          <p:cNvPr id="117" name="右箭头 116"/>
          <p:cNvSpPr/>
          <p:nvPr/>
        </p:nvSpPr>
        <p:spPr>
          <a:xfrm rot="10800000">
            <a:off x="2574340" y="6067119"/>
            <a:ext cx="546100" cy="26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54815" y="5833757"/>
            <a:ext cx="1389139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多个</a:t>
            </a:r>
            <a:r>
              <a:rPr lang="en-US" altLang="zh-CN" dirty="0" smtClean="0"/>
              <a:t>Sample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6133372" y="3027501"/>
            <a:ext cx="4162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信息聚合也是信息传递的过程，聚合的中心思想是“一个节点的表示由他的邻居决定”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不同聚合方式也可能会带来不同的聚合效果，如：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MAX</a:t>
            </a:r>
            <a:r>
              <a:rPr lang="zh-CN" altLang="en-US" dirty="0"/>
              <a:t>抑或</a:t>
            </a:r>
            <a:r>
              <a:rPr lang="zh-CN" altLang="en-US" dirty="0" smtClean="0"/>
              <a:t>是使用注意力机制</a:t>
            </a:r>
            <a:endParaRPr lang="en-US" altLang="zh-CN" dirty="0" smtClean="0"/>
          </a:p>
        </p:txBody>
      </p:sp>
      <p:sp>
        <p:nvSpPr>
          <p:cNvPr id="123" name="右箭头 122"/>
          <p:cNvSpPr/>
          <p:nvPr/>
        </p:nvSpPr>
        <p:spPr>
          <a:xfrm rot="16200000">
            <a:off x="1361994" y="5510228"/>
            <a:ext cx="174780" cy="26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803723" y="5087242"/>
            <a:ext cx="129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MiniBatch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2" cy="723207"/>
            <a:chOff x="-1" y="0"/>
            <a:chExt cx="12192002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59" y="1"/>
              <a:ext cx="1896541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16209" y="1048574"/>
            <a:ext cx="1992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Sample</a:t>
            </a:r>
            <a:r>
              <a:rPr lang="zh-CN" altLang="en-US" sz="2000" dirty="0" smtClean="0"/>
              <a:t>（采样）</a:t>
            </a:r>
            <a:endParaRPr lang="zh-CN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55345" y="1791900"/>
            <a:ext cx="4819650" cy="4709299"/>
            <a:chOff x="555345" y="1791900"/>
            <a:chExt cx="4819650" cy="4709299"/>
          </a:xfrm>
        </p:grpSpPr>
        <p:sp>
          <p:nvSpPr>
            <p:cNvPr id="94" name="流程图: 接点 93"/>
            <p:cNvSpPr/>
            <p:nvPr/>
          </p:nvSpPr>
          <p:spPr>
            <a:xfrm>
              <a:off x="555345" y="1791900"/>
              <a:ext cx="4819650" cy="470929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6ED2F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流程图: 接点 92"/>
            <p:cNvSpPr/>
            <p:nvPr/>
          </p:nvSpPr>
          <p:spPr>
            <a:xfrm>
              <a:off x="1739900" y="2832100"/>
              <a:ext cx="2503257" cy="23951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6ED2F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接点 4"/>
            <p:cNvSpPr/>
            <p:nvPr/>
          </p:nvSpPr>
          <p:spPr>
            <a:xfrm>
              <a:off x="2843463" y="3802982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3015581" y="4679282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1963173" y="3402598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2202113" y="4457032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3580062" y="4158415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3015581" y="3021264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5" idx="0"/>
              <a:endCxn id="16" idx="4"/>
            </p:cNvCxnSpPr>
            <p:nvPr/>
          </p:nvCxnSpPr>
          <p:spPr>
            <a:xfrm flipV="1">
              <a:off x="3015582" y="3364832"/>
              <a:ext cx="172118" cy="4381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1"/>
              <a:endCxn id="13" idx="6"/>
            </p:cNvCxnSpPr>
            <p:nvPr/>
          </p:nvCxnSpPr>
          <p:spPr>
            <a:xfrm flipH="1" flipV="1">
              <a:off x="2307410" y="3574382"/>
              <a:ext cx="586465" cy="2789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" idx="5"/>
              <a:endCxn id="15" idx="2"/>
            </p:cNvCxnSpPr>
            <p:nvPr/>
          </p:nvCxnSpPr>
          <p:spPr>
            <a:xfrm>
              <a:off x="3137288" y="4096236"/>
              <a:ext cx="442774" cy="233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5" idx="3"/>
              <a:endCxn id="14" idx="7"/>
            </p:cNvCxnSpPr>
            <p:nvPr/>
          </p:nvCxnSpPr>
          <p:spPr>
            <a:xfrm flipH="1">
              <a:off x="2495938" y="4096236"/>
              <a:ext cx="397937" cy="4111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5" idx="4"/>
              <a:endCxn id="12" idx="0"/>
            </p:cNvCxnSpPr>
            <p:nvPr/>
          </p:nvCxnSpPr>
          <p:spPr>
            <a:xfrm>
              <a:off x="3015582" y="4146550"/>
              <a:ext cx="172118" cy="5327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流程图: 接点 34"/>
            <p:cNvSpPr/>
            <p:nvPr/>
          </p:nvSpPr>
          <p:spPr>
            <a:xfrm>
              <a:off x="907129" y="3215573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流程图: 接点 41"/>
            <p:cNvSpPr/>
            <p:nvPr/>
          </p:nvSpPr>
          <p:spPr>
            <a:xfrm>
              <a:off x="4562015" y="4158415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图: 接点 42"/>
            <p:cNvSpPr/>
            <p:nvPr/>
          </p:nvSpPr>
          <p:spPr>
            <a:xfrm>
              <a:off x="4168595" y="3273283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2064733" y="2155426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流程图: 接点 44"/>
            <p:cNvSpPr/>
            <p:nvPr/>
          </p:nvSpPr>
          <p:spPr>
            <a:xfrm>
              <a:off x="3101641" y="2073492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流程图: 接点 47"/>
            <p:cNvSpPr/>
            <p:nvPr/>
          </p:nvSpPr>
          <p:spPr>
            <a:xfrm>
              <a:off x="1138446" y="4628816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2001687" y="5404336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2793051" y="5585112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3498938" y="5431710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4290302" y="5413328"/>
              <a:ext cx="344237" cy="34356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stCxn id="16" idx="1"/>
              <a:endCxn id="44" idx="5"/>
            </p:cNvCxnSpPr>
            <p:nvPr/>
          </p:nvCxnSpPr>
          <p:spPr>
            <a:xfrm flipH="1" flipV="1">
              <a:off x="2358558" y="2448680"/>
              <a:ext cx="707435" cy="62289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6" idx="0"/>
              <a:endCxn id="45" idx="4"/>
            </p:cNvCxnSpPr>
            <p:nvPr/>
          </p:nvCxnSpPr>
          <p:spPr>
            <a:xfrm flipV="1">
              <a:off x="3187700" y="2417060"/>
              <a:ext cx="86060" cy="60420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4" idx="4"/>
              <a:endCxn id="49" idx="0"/>
            </p:cNvCxnSpPr>
            <p:nvPr/>
          </p:nvCxnSpPr>
          <p:spPr>
            <a:xfrm flipH="1">
              <a:off x="2173806" y="4800600"/>
              <a:ext cx="200426" cy="60373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4" idx="2"/>
              <a:endCxn id="48" idx="6"/>
            </p:cNvCxnSpPr>
            <p:nvPr/>
          </p:nvCxnSpPr>
          <p:spPr>
            <a:xfrm flipH="1">
              <a:off x="1482683" y="4628816"/>
              <a:ext cx="719430" cy="17178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12" idx="3"/>
              <a:endCxn id="50" idx="0"/>
            </p:cNvCxnSpPr>
            <p:nvPr/>
          </p:nvCxnSpPr>
          <p:spPr>
            <a:xfrm flipH="1">
              <a:off x="2965170" y="4972536"/>
              <a:ext cx="100823" cy="6125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" idx="6"/>
              <a:endCxn id="52" idx="1"/>
            </p:cNvCxnSpPr>
            <p:nvPr/>
          </p:nvCxnSpPr>
          <p:spPr>
            <a:xfrm>
              <a:off x="3359818" y="4851066"/>
              <a:ext cx="980896" cy="6125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13" idx="2"/>
              <a:endCxn id="35" idx="6"/>
            </p:cNvCxnSpPr>
            <p:nvPr/>
          </p:nvCxnSpPr>
          <p:spPr>
            <a:xfrm flipH="1" flipV="1">
              <a:off x="1251366" y="3387357"/>
              <a:ext cx="711807" cy="187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48" idx="0"/>
              <a:endCxn id="35" idx="4"/>
            </p:cNvCxnSpPr>
            <p:nvPr/>
          </p:nvCxnSpPr>
          <p:spPr>
            <a:xfrm flipH="1" flipV="1">
              <a:off x="1079248" y="3559141"/>
              <a:ext cx="231317" cy="1069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43" idx="0"/>
              <a:endCxn id="45" idx="6"/>
            </p:cNvCxnSpPr>
            <p:nvPr/>
          </p:nvCxnSpPr>
          <p:spPr>
            <a:xfrm flipH="1" flipV="1">
              <a:off x="3445878" y="2245276"/>
              <a:ext cx="894836" cy="10280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42" idx="0"/>
              <a:endCxn id="43" idx="5"/>
            </p:cNvCxnSpPr>
            <p:nvPr/>
          </p:nvCxnSpPr>
          <p:spPr>
            <a:xfrm flipH="1" flipV="1">
              <a:off x="4462420" y="3566537"/>
              <a:ext cx="271714" cy="5918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2" idx="2"/>
              <a:endCxn id="15" idx="6"/>
            </p:cNvCxnSpPr>
            <p:nvPr/>
          </p:nvCxnSpPr>
          <p:spPr>
            <a:xfrm flipH="1">
              <a:off x="3924299" y="4330199"/>
              <a:ext cx="6377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51" idx="1"/>
              <a:endCxn id="12" idx="5"/>
            </p:cNvCxnSpPr>
            <p:nvPr/>
          </p:nvCxnSpPr>
          <p:spPr>
            <a:xfrm flipH="1" flipV="1">
              <a:off x="3309406" y="4972536"/>
              <a:ext cx="239944" cy="509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4326688" y="2031569"/>
            <a:ext cx="11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dirty="0" smtClean="0">
                <a:solidFill>
                  <a:schemeClr val="accent4">
                    <a:lumMod val="75000"/>
                  </a:schemeClr>
                </a:solidFill>
              </a:rPr>
              <a:t>Layer1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371021" y="2755811"/>
            <a:ext cx="11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dirty="0" smtClean="0">
                <a:solidFill>
                  <a:schemeClr val="accent4">
                    <a:lumMod val="75000"/>
                  </a:schemeClr>
                </a:solidFill>
              </a:rPr>
              <a:t>Layer0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45103" y="1912339"/>
            <a:ext cx="11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dirty="0" smtClean="0">
                <a:solidFill>
                  <a:schemeClr val="accent4">
                    <a:lumMod val="75000"/>
                  </a:schemeClr>
                </a:solidFill>
              </a:rPr>
              <a:t>Layer0:</a:t>
            </a:r>
          </a:p>
        </p:txBody>
      </p:sp>
      <p:sp>
        <p:nvSpPr>
          <p:cNvPr id="58" name="流程图: 接点 57"/>
          <p:cNvSpPr/>
          <p:nvPr/>
        </p:nvSpPr>
        <p:spPr>
          <a:xfrm>
            <a:off x="7435442" y="2389561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983150" y="2479924"/>
            <a:ext cx="315310" cy="177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501931" y="2409995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流程图: 接点 60"/>
          <p:cNvSpPr/>
          <p:nvPr/>
        </p:nvSpPr>
        <p:spPr>
          <a:xfrm>
            <a:off x="9086366" y="2409995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流程图: 接点 61"/>
          <p:cNvSpPr/>
          <p:nvPr/>
        </p:nvSpPr>
        <p:spPr>
          <a:xfrm>
            <a:off x="9634074" y="2406240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045103" y="3033266"/>
            <a:ext cx="11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dirty="0" smtClean="0">
                <a:solidFill>
                  <a:schemeClr val="accent4">
                    <a:lumMod val="75000"/>
                  </a:schemeClr>
                </a:solidFill>
              </a:rPr>
              <a:t>Layer1:</a:t>
            </a:r>
          </a:p>
        </p:txBody>
      </p:sp>
      <p:sp>
        <p:nvSpPr>
          <p:cNvPr id="65" name="流程图: 接点 64"/>
          <p:cNvSpPr/>
          <p:nvPr/>
        </p:nvSpPr>
        <p:spPr>
          <a:xfrm>
            <a:off x="7435442" y="3601680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右箭头 65"/>
          <p:cNvSpPr/>
          <p:nvPr/>
        </p:nvSpPr>
        <p:spPr>
          <a:xfrm>
            <a:off x="7983150" y="3692043"/>
            <a:ext cx="315310" cy="177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/>
          <p:cNvSpPr/>
          <p:nvPr/>
        </p:nvSpPr>
        <p:spPr>
          <a:xfrm>
            <a:off x="8501931" y="3590364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8" name="流程图: 接点 67"/>
          <p:cNvSpPr/>
          <p:nvPr/>
        </p:nvSpPr>
        <p:spPr>
          <a:xfrm>
            <a:off x="9086366" y="3590364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流程图: 接点 70"/>
          <p:cNvSpPr/>
          <p:nvPr/>
        </p:nvSpPr>
        <p:spPr>
          <a:xfrm>
            <a:off x="7435442" y="4329833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7983150" y="4420196"/>
            <a:ext cx="315310" cy="177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/>
          <p:cNvSpPr/>
          <p:nvPr/>
        </p:nvSpPr>
        <p:spPr>
          <a:xfrm>
            <a:off x="8501931" y="4318517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5" name="流程图: 接点 74"/>
          <p:cNvSpPr/>
          <p:nvPr/>
        </p:nvSpPr>
        <p:spPr>
          <a:xfrm>
            <a:off x="9086366" y="4318517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12</a:t>
            </a:r>
            <a:endParaRPr lang="en-IE" altLang="zh-CN" dirty="0">
              <a:solidFill>
                <a:schemeClr val="tx1"/>
              </a:solidFill>
            </a:endParaRPr>
          </a:p>
        </p:txBody>
      </p:sp>
      <p:sp>
        <p:nvSpPr>
          <p:cNvPr id="78" name="流程图: 接点 77"/>
          <p:cNvSpPr/>
          <p:nvPr/>
        </p:nvSpPr>
        <p:spPr>
          <a:xfrm>
            <a:off x="7435442" y="5057986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右箭头 79"/>
          <p:cNvSpPr/>
          <p:nvPr/>
        </p:nvSpPr>
        <p:spPr>
          <a:xfrm>
            <a:off x="7983150" y="5148349"/>
            <a:ext cx="315310" cy="177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接点 80"/>
          <p:cNvSpPr/>
          <p:nvPr/>
        </p:nvSpPr>
        <p:spPr>
          <a:xfrm>
            <a:off x="8501931" y="5046670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流程图: 接点 82"/>
          <p:cNvSpPr/>
          <p:nvPr/>
        </p:nvSpPr>
        <p:spPr>
          <a:xfrm>
            <a:off x="9086366" y="5046670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2" cy="723207"/>
            <a:chOff x="-1" y="0"/>
            <a:chExt cx="12192002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59" y="1"/>
              <a:ext cx="1896541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16209" y="1048574"/>
            <a:ext cx="239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Aggregate</a:t>
            </a:r>
            <a:r>
              <a:rPr lang="zh-CN" altLang="en-US" sz="2000" dirty="0" smtClean="0"/>
              <a:t>（聚合）</a:t>
            </a:r>
            <a:endParaRPr lang="zh-CN" altLang="en-US" sz="2000" dirty="0"/>
          </a:p>
        </p:txBody>
      </p:sp>
      <p:sp>
        <p:nvSpPr>
          <p:cNvPr id="12" name="流程图: 接点 11"/>
          <p:cNvSpPr/>
          <p:nvPr/>
        </p:nvSpPr>
        <p:spPr>
          <a:xfrm>
            <a:off x="328080" y="1774051"/>
            <a:ext cx="4819650" cy="4709299"/>
          </a:xfrm>
          <a:prstGeom prst="flowChartConnector">
            <a:avLst/>
          </a:prstGeom>
          <a:solidFill>
            <a:schemeClr val="bg1"/>
          </a:solidFill>
          <a:ln>
            <a:solidFill>
              <a:srgbClr val="6ED2F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1512635" y="2814251"/>
            <a:ext cx="2503257" cy="23951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6ED2F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2616198" y="3785133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2788316" y="4661433"/>
            <a:ext cx="344237" cy="34356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1735908" y="3384749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1974848" y="4439183"/>
            <a:ext cx="344237" cy="34356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流程图: 接点 17"/>
          <p:cNvSpPr/>
          <p:nvPr/>
        </p:nvSpPr>
        <p:spPr>
          <a:xfrm>
            <a:off x="3352797" y="4140566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流程图: 接点 18"/>
          <p:cNvSpPr/>
          <p:nvPr/>
        </p:nvSpPr>
        <p:spPr>
          <a:xfrm>
            <a:off x="2788316" y="3003415"/>
            <a:ext cx="344237" cy="34356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4" idx="0"/>
            <a:endCxn id="19" idx="4"/>
          </p:cNvCxnSpPr>
          <p:nvPr/>
        </p:nvCxnSpPr>
        <p:spPr>
          <a:xfrm flipV="1">
            <a:off x="2788317" y="3346983"/>
            <a:ext cx="172118" cy="4381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1"/>
            <a:endCxn id="16" idx="6"/>
          </p:cNvCxnSpPr>
          <p:nvPr/>
        </p:nvCxnSpPr>
        <p:spPr>
          <a:xfrm flipH="1" flipV="1">
            <a:off x="2080145" y="3556533"/>
            <a:ext cx="586465" cy="278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5"/>
            <a:endCxn id="18" idx="2"/>
          </p:cNvCxnSpPr>
          <p:nvPr/>
        </p:nvCxnSpPr>
        <p:spPr>
          <a:xfrm>
            <a:off x="2910023" y="4078387"/>
            <a:ext cx="442774" cy="233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7" idx="7"/>
          </p:cNvCxnSpPr>
          <p:nvPr/>
        </p:nvCxnSpPr>
        <p:spPr>
          <a:xfrm flipH="1">
            <a:off x="2268673" y="4078387"/>
            <a:ext cx="397937" cy="4111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4"/>
            <a:endCxn id="15" idx="0"/>
          </p:cNvCxnSpPr>
          <p:nvPr/>
        </p:nvCxnSpPr>
        <p:spPr>
          <a:xfrm>
            <a:off x="2788317" y="4128701"/>
            <a:ext cx="172118" cy="5327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接点 24"/>
          <p:cNvSpPr/>
          <p:nvPr/>
        </p:nvSpPr>
        <p:spPr>
          <a:xfrm>
            <a:off x="679864" y="3197724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流程图: 接点 25"/>
          <p:cNvSpPr/>
          <p:nvPr/>
        </p:nvSpPr>
        <p:spPr>
          <a:xfrm>
            <a:off x="4334750" y="4140566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接点 26"/>
          <p:cNvSpPr/>
          <p:nvPr/>
        </p:nvSpPr>
        <p:spPr>
          <a:xfrm>
            <a:off x="3941330" y="3255434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流程图: 接点 27"/>
          <p:cNvSpPr/>
          <p:nvPr/>
        </p:nvSpPr>
        <p:spPr>
          <a:xfrm>
            <a:off x="1837468" y="2137577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流程图: 接点 28"/>
          <p:cNvSpPr/>
          <p:nvPr/>
        </p:nvSpPr>
        <p:spPr>
          <a:xfrm>
            <a:off x="2874376" y="2055643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/>
          <p:cNvSpPr/>
          <p:nvPr/>
        </p:nvSpPr>
        <p:spPr>
          <a:xfrm>
            <a:off x="911181" y="4610967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流程图: 接点 33"/>
          <p:cNvSpPr/>
          <p:nvPr/>
        </p:nvSpPr>
        <p:spPr>
          <a:xfrm>
            <a:off x="1774422" y="5386487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流程图: 接点 34"/>
          <p:cNvSpPr/>
          <p:nvPr/>
        </p:nvSpPr>
        <p:spPr>
          <a:xfrm>
            <a:off x="2565786" y="5567263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流程图: 接点 35"/>
          <p:cNvSpPr/>
          <p:nvPr/>
        </p:nvSpPr>
        <p:spPr>
          <a:xfrm>
            <a:off x="3271673" y="5413861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流程图: 接点 37"/>
          <p:cNvSpPr/>
          <p:nvPr/>
        </p:nvSpPr>
        <p:spPr>
          <a:xfrm>
            <a:off x="4063037" y="5395479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9" idx="1"/>
            <a:endCxn id="28" idx="5"/>
          </p:cNvCxnSpPr>
          <p:nvPr/>
        </p:nvCxnSpPr>
        <p:spPr>
          <a:xfrm flipH="1" flipV="1">
            <a:off x="2131293" y="2430831"/>
            <a:ext cx="707435" cy="62289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9" idx="0"/>
            <a:endCxn id="29" idx="4"/>
          </p:cNvCxnSpPr>
          <p:nvPr/>
        </p:nvCxnSpPr>
        <p:spPr>
          <a:xfrm flipV="1">
            <a:off x="2960435" y="2399211"/>
            <a:ext cx="86060" cy="60420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4"/>
            <a:endCxn id="34" idx="0"/>
          </p:cNvCxnSpPr>
          <p:nvPr/>
        </p:nvCxnSpPr>
        <p:spPr>
          <a:xfrm flipH="1">
            <a:off x="1946541" y="4782751"/>
            <a:ext cx="200426" cy="603736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7" idx="2"/>
            <a:endCxn id="30" idx="6"/>
          </p:cNvCxnSpPr>
          <p:nvPr/>
        </p:nvCxnSpPr>
        <p:spPr>
          <a:xfrm flipH="1">
            <a:off x="1255418" y="4610967"/>
            <a:ext cx="719430" cy="17178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3"/>
            <a:endCxn id="35" idx="0"/>
          </p:cNvCxnSpPr>
          <p:nvPr/>
        </p:nvCxnSpPr>
        <p:spPr>
          <a:xfrm flipH="1">
            <a:off x="2737905" y="4954687"/>
            <a:ext cx="100823" cy="612576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5" idx="6"/>
            <a:endCxn id="38" idx="1"/>
          </p:cNvCxnSpPr>
          <p:nvPr/>
        </p:nvCxnSpPr>
        <p:spPr>
          <a:xfrm>
            <a:off x="3132553" y="4833217"/>
            <a:ext cx="980896" cy="612576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6" idx="2"/>
            <a:endCxn id="25" idx="6"/>
          </p:cNvCxnSpPr>
          <p:nvPr/>
        </p:nvCxnSpPr>
        <p:spPr>
          <a:xfrm flipH="1" flipV="1">
            <a:off x="1024101" y="3369508"/>
            <a:ext cx="711807" cy="187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0" idx="0"/>
            <a:endCxn id="25" idx="4"/>
          </p:cNvCxnSpPr>
          <p:nvPr/>
        </p:nvCxnSpPr>
        <p:spPr>
          <a:xfrm flipH="1" flipV="1">
            <a:off x="851983" y="3541292"/>
            <a:ext cx="231317" cy="1069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7" idx="0"/>
            <a:endCxn id="29" idx="6"/>
          </p:cNvCxnSpPr>
          <p:nvPr/>
        </p:nvCxnSpPr>
        <p:spPr>
          <a:xfrm flipH="1" flipV="1">
            <a:off x="3218613" y="2227427"/>
            <a:ext cx="894836" cy="1028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6" idx="0"/>
            <a:endCxn id="27" idx="5"/>
          </p:cNvCxnSpPr>
          <p:nvPr/>
        </p:nvCxnSpPr>
        <p:spPr>
          <a:xfrm flipH="1" flipV="1">
            <a:off x="4235155" y="3548688"/>
            <a:ext cx="271714" cy="591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6" idx="2"/>
            <a:endCxn id="18" idx="6"/>
          </p:cNvCxnSpPr>
          <p:nvPr/>
        </p:nvCxnSpPr>
        <p:spPr>
          <a:xfrm flipH="1">
            <a:off x="3697034" y="4312350"/>
            <a:ext cx="6377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6" idx="1"/>
            <a:endCxn id="15" idx="5"/>
          </p:cNvCxnSpPr>
          <p:nvPr/>
        </p:nvCxnSpPr>
        <p:spPr>
          <a:xfrm flipH="1" flipV="1">
            <a:off x="3082141" y="4954687"/>
            <a:ext cx="239944" cy="509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099423" y="2013720"/>
            <a:ext cx="11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dirty="0" smtClean="0">
                <a:solidFill>
                  <a:schemeClr val="accent4">
                    <a:lumMod val="75000"/>
                  </a:schemeClr>
                </a:solidFill>
              </a:rPr>
              <a:t>Layer1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43756" y="2737962"/>
            <a:ext cx="11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dirty="0" smtClean="0">
                <a:solidFill>
                  <a:schemeClr val="accent4">
                    <a:lumMod val="75000"/>
                  </a:schemeClr>
                </a:solidFill>
              </a:rPr>
              <a:t>Layer0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1999" y="2451132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900" b="1" i="1" dirty="0" smtClean="0"/>
              <a:t>Feature_8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3173159" y="200179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900" b="1" i="1" dirty="0" smtClean="0"/>
              <a:t>Feature_9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088290" y="504639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900" b="1" i="1" dirty="0" smtClean="0"/>
              <a:t>Feature_15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2467641" y="593519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900" b="1" i="1" dirty="0" smtClean="0"/>
              <a:t>Feature_13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489292" y="573904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900" b="1" i="1" dirty="0" smtClean="0"/>
              <a:t>Feature_12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626172" y="497940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900" b="1" i="1" dirty="0" smtClean="0"/>
              <a:t>Feature_11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999636" y="329718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900" b="1" i="1" dirty="0" smtClean="0"/>
              <a:t>Feature_2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032957" y="449992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900" b="1" i="1" dirty="0" smtClean="0"/>
              <a:t>Feature_5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609307" y="410694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900" b="1" i="1" dirty="0" smtClean="0"/>
              <a:t>Feature_4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394048" y="2004188"/>
            <a:ext cx="4886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W</a:t>
            </a:r>
            <a:r>
              <a:rPr lang="en-US" altLang="zh-CN" sz="1100" b="1" dirty="0" smtClean="0"/>
              <a:t>K</a:t>
            </a:r>
            <a:r>
              <a:rPr lang="en-US" altLang="zh-CN" dirty="0" smtClean="0"/>
              <a:t>(Aggregate(</a:t>
            </a:r>
            <a:r>
              <a:rPr lang="en-US" altLang="zh-CN" sz="1400" b="1" i="1" dirty="0" smtClean="0"/>
              <a:t>Feature_8, Feature_9</a:t>
            </a:r>
            <a:r>
              <a:rPr lang="en-US" altLang="zh-CN" dirty="0" smtClean="0"/>
              <a:t>) || (</a:t>
            </a:r>
            <a:r>
              <a:rPr lang="en-US" altLang="zh-CN" sz="1400" b="1" i="1" dirty="0" smtClean="0"/>
              <a:t>Feature_2</a:t>
            </a:r>
            <a:r>
              <a:rPr lang="en-US" altLang="zh-CN" dirty="0" smtClean="0"/>
              <a:t>))</a:t>
            </a:r>
            <a:endParaRPr lang="zh-CN" altLang="en-US" sz="1400" b="1" i="1" dirty="0"/>
          </a:p>
        </p:txBody>
      </p:sp>
      <p:sp>
        <p:nvSpPr>
          <p:cNvPr id="63" name="矩形 62"/>
          <p:cNvSpPr/>
          <p:nvPr/>
        </p:nvSpPr>
        <p:spPr>
          <a:xfrm>
            <a:off x="5394048" y="2532422"/>
            <a:ext cx="485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W</a:t>
            </a:r>
            <a:r>
              <a:rPr lang="en-US" altLang="zh-CN" sz="1100" b="1" dirty="0"/>
              <a:t>K</a:t>
            </a:r>
            <a:r>
              <a:rPr lang="en-US" altLang="zh-CN" dirty="0" smtClean="0"/>
              <a:t>(Aggregate(</a:t>
            </a:r>
            <a:r>
              <a:rPr lang="en-US" altLang="zh-CN" sz="1400" b="1" i="1" dirty="0" smtClean="0"/>
              <a:t>Feature_11, Feature_12</a:t>
            </a:r>
            <a:r>
              <a:rPr lang="en-US" altLang="zh-CN" dirty="0" smtClean="0"/>
              <a:t>)</a:t>
            </a:r>
            <a:r>
              <a:rPr lang="en-US" altLang="zh-CN" dirty="0"/>
              <a:t> || (</a:t>
            </a:r>
            <a:r>
              <a:rPr lang="en-US" altLang="zh-CN" sz="1400" b="1" i="1" dirty="0" smtClean="0"/>
              <a:t>Feature_4</a:t>
            </a:r>
            <a:r>
              <a:rPr lang="en-US" altLang="zh-CN" dirty="0"/>
              <a:t>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394048" y="3066326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W</a:t>
            </a:r>
            <a:r>
              <a:rPr lang="en-US" altLang="zh-CN" sz="1100" b="1" dirty="0"/>
              <a:t>K</a:t>
            </a:r>
            <a:r>
              <a:rPr lang="en-US" altLang="zh-CN" dirty="0" smtClean="0"/>
              <a:t>(Aggregate(</a:t>
            </a:r>
            <a:r>
              <a:rPr lang="en-US" altLang="zh-CN" sz="1400" b="1" i="1" dirty="0" smtClean="0"/>
              <a:t>Feature_13, Feature_15</a:t>
            </a:r>
            <a:r>
              <a:rPr lang="en-US" altLang="zh-CN" dirty="0" smtClean="0"/>
              <a:t>) || </a:t>
            </a:r>
            <a:r>
              <a:rPr lang="en-US" altLang="zh-CN" dirty="0"/>
              <a:t>(</a:t>
            </a:r>
            <a:r>
              <a:rPr lang="en-US" altLang="zh-CN" sz="1400" b="1" i="1" dirty="0" smtClean="0"/>
              <a:t>Feature_5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1555" y="4921566"/>
            <a:ext cx="59683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Aggregate</a:t>
            </a:r>
            <a:r>
              <a:rPr lang="zh-CN" altLang="en-US" dirty="0" smtClean="0"/>
              <a:t>：表示聚合函数，如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r>
              <a:rPr lang="en-US" altLang="zh-CN" dirty="0" smtClean="0"/>
              <a:t>||</a:t>
            </a:r>
            <a:r>
              <a:rPr lang="zh-CN" altLang="en-US" dirty="0" smtClean="0"/>
              <a:t>：表示</a:t>
            </a:r>
            <a:r>
              <a:rPr lang="en-US" altLang="zh-CN" dirty="0" err="1" smtClean="0"/>
              <a:t>Concat</a:t>
            </a:r>
            <a:r>
              <a:rPr lang="zh-CN" altLang="en-US" dirty="0" smtClean="0"/>
              <a:t>，即拼接。</a:t>
            </a:r>
            <a:endParaRPr lang="en-US" altLang="zh-CN" dirty="0" smtClean="0"/>
          </a:p>
          <a:p>
            <a:r>
              <a:rPr lang="en-US" altLang="zh-CN" b="1" dirty="0" smtClean="0"/>
              <a:t>W</a:t>
            </a:r>
            <a:r>
              <a:rPr lang="en-US" altLang="zh-CN" sz="1100" b="1" dirty="0" smtClean="0"/>
              <a:t>K</a:t>
            </a:r>
            <a:r>
              <a:rPr lang="zh-CN" altLang="en-US" dirty="0"/>
              <a:t>：</a:t>
            </a:r>
            <a:r>
              <a:rPr lang="zh-CN" altLang="en-US" dirty="0" smtClean="0"/>
              <a:t>表示待学习的参数</a:t>
            </a:r>
            <a:endParaRPr lang="en-US" altLang="zh-CN" dirty="0"/>
          </a:p>
        </p:txBody>
      </p:sp>
      <p:sp>
        <p:nvSpPr>
          <p:cNvPr id="9" name="右箭头 8"/>
          <p:cNvSpPr/>
          <p:nvPr/>
        </p:nvSpPr>
        <p:spPr>
          <a:xfrm>
            <a:off x="9953441" y="2128444"/>
            <a:ext cx="304800" cy="16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10056634" y="2666504"/>
            <a:ext cx="304800" cy="16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10127970" y="3190453"/>
            <a:ext cx="304800" cy="16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280370" y="2054330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i="1" dirty="0" smtClean="0"/>
              <a:t>Feature_2’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10427691" y="2573234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i="1" dirty="0" smtClean="0"/>
              <a:t>Feature_4’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10500513" y="3110913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i="1" dirty="0" smtClean="0"/>
              <a:t>Feature_5’</a:t>
            </a:r>
            <a:endParaRPr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5387742" y="4095154"/>
            <a:ext cx="558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W</a:t>
            </a:r>
            <a:r>
              <a:rPr lang="en-US" altLang="zh-CN" sz="1100" b="1" dirty="0"/>
              <a:t>K</a:t>
            </a:r>
            <a:r>
              <a:rPr lang="en-US" altLang="zh-CN" dirty="0" smtClean="0"/>
              <a:t>(Aggregate(</a:t>
            </a:r>
            <a:r>
              <a:rPr lang="en-US" altLang="zh-CN" sz="1400" b="1" i="1" dirty="0" smtClean="0"/>
              <a:t>Feature_2’, Feature_4’,Feature_5’</a:t>
            </a:r>
            <a:r>
              <a:rPr lang="en-US" altLang="zh-CN" dirty="0" smtClean="0"/>
              <a:t>) || </a:t>
            </a:r>
            <a:r>
              <a:rPr lang="en-US" altLang="zh-CN" dirty="0"/>
              <a:t>(</a:t>
            </a:r>
            <a:r>
              <a:rPr lang="en-US" altLang="zh-CN" sz="1400" b="1" i="1" dirty="0" smtClean="0"/>
              <a:t>Feature_0</a:t>
            </a:r>
            <a:r>
              <a:rPr lang="en-US" altLang="zh-CN" dirty="0" smtClean="0"/>
              <a:t>))</a:t>
            </a:r>
            <a:endParaRPr lang="zh-CN" altLang="en-US" sz="1400" dirty="0"/>
          </a:p>
        </p:txBody>
      </p:sp>
      <p:sp>
        <p:nvSpPr>
          <p:cNvPr id="73" name="右箭头 72"/>
          <p:cNvSpPr/>
          <p:nvPr/>
        </p:nvSpPr>
        <p:spPr>
          <a:xfrm>
            <a:off x="10934400" y="4234633"/>
            <a:ext cx="304800" cy="16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1239200" y="4159051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i="1" dirty="0" smtClean="0"/>
              <a:t>Feature_0’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394048" y="1632461"/>
            <a:ext cx="11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b="1" dirty="0" smtClean="0">
                <a:solidFill>
                  <a:schemeClr val="accent4">
                    <a:lumMod val="75000"/>
                  </a:schemeClr>
                </a:solidFill>
              </a:rPr>
              <a:t>Layer1: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94048" y="3725822"/>
            <a:ext cx="11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b="1" dirty="0" smtClean="0">
                <a:solidFill>
                  <a:schemeClr val="accent4">
                    <a:lumMod val="75000"/>
                  </a:schemeClr>
                </a:solidFill>
              </a:rPr>
              <a:t>Layer0: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555" y="5911022"/>
            <a:ext cx="4033188" cy="6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940384" y="1363761"/>
            <a:ext cx="822749" cy="4906845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-6350"/>
            <a:ext cx="12192003" cy="723207"/>
            <a:chOff x="-1" y="0"/>
            <a:chExt cx="12192003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TRAIN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60" y="1"/>
              <a:ext cx="1896542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252249" y="863908"/>
            <a:ext cx="13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Mini-Batch: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549353" y="3028183"/>
            <a:ext cx="2055512" cy="2162829"/>
            <a:chOff x="2472038" y="2123421"/>
            <a:chExt cx="3073243" cy="3060828"/>
          </a:xfrm>
        </p:grpSpPr>
        <p:sp>
          <p:nvSpPr>
            <p:cNvPr id="14" name="流程图: 接点 13"/>
            <p:cNvSpPr/>
            <p:nvPr/>
          </p:nvSpPr>
          <p:spPr>
            <a:xfrm>
              <a:off x="3960070" y="3496550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4092339" y="4192289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3283586" y="3178665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3467206" y="4015834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4526131" y="3778747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图: 接点 18"/>
            <p:cNvSpPr/>
            <p:nvPr/>
          </p:nvSpPr>
          <p:spPr>
            <a:xfrm>
              <a:off x="4092339" y="2875905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4" idx="0"/>
              <a:endCxn id="19" idx="4"/>
            </p:cNvCxnSpPr>
            <p:nvPr/>
          </p:nvCxnSpPr>
          <p:spPr>
            <a:xfrm flipV="1">
              <a:off x="4092340" y="3148681"/>
              <a:ext cx="132269" cy="347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6" idx="6"/>
            </p:cNvCxnSpPr>
            <p:nvPr/>
          </p:nvCxnSpPr>
          <p:spPr>
            <a:xfrm flipH="1" flipV="1">
              <a:off x="3548125" y="3315053"/>
              <a:ext cx="450686" cy="2214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4" idx="5"/>
              <a:endCxn id="18" idx="2"/>
            </p:cNvCxnSpPr>
            <p:nvPr/>
          </p:nvCxnSpPr>
          <p:spPr>
            <a:xfrm>
              <a:off x="4185869" y="3729380"/>
              <a:ext cx="340263" cy="185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3"/>
              <a:endCxn id="17" idx="7"/>
            </p:cNvCxnSpPr>
            <p:nvPr/>
          </p:nvCxnSpPr>
          <p:spPr>
            <a:xfrm flipH="1">
              <a:off x="3693004" y="3729380"/>
              <a:ext cx="305806" cy="3264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4"/>
              <a:endCxn id="15" idx="0"/>
            </p:cNvCxnSpPr>
            <p:nvPr/>
          </p:nvCxnSpPr>
          <p:spPr>
            <a:xfrm>
              <a:off x="4092340" y="3769326"/>
              <a:ext cx="132269" cy="422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流程图: 接点 24"/>
            <p:cNvSpPr/>
            <p:nvPr/>
          </p:nvSpPr>
          <p:spPr>
            <a:xfrm>
              <a:off x="2472038" y="3030177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流程图: 接点 25"/>
            <p:cNvSpPr/>
            <p:nvPr/>
          </p:nvSpPr>
          <p:spPr>
            <a:xfrm>
              <a:off x="5280742" y="3778747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流程图: 接点 26"/>
            <p:cNvSpPr/>
            <p:nvPr/>
          </p:nvSpPr>
          <p:spPr>
            <a:xfrm>
              <a:off x="4978407" y="3075996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图: 接点 27"/>
            <p:cNvSpPr/>
            <p:nvPr/>
          </p:nvSpPr>
          <p:spPr>
            <a:xfrm>
              <a:off x="3361632" y="2188473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图: 接点 28"/>
            <p:cNvSpPr/>
            <p:nvPr/>
          </p:nvSpPr>
          <p:spPr>
            <a:xfrm>
              <a:off x="4158475" y="2123421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图: 接点 29"/>
            <p:cNvSpPr/>
            <p:nvPr/>
          </p:nvSpPr>
          <p:spPr>
            <a:xfrm>
              <a:off x="2649800" y="4152222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流程图: 接点 33"/>
            <p:cNvSpPr/>
            <p:nvPr/>
          </p:nvSpPr>
          <p:spPr>
            <a:xfrm>
              <a:off x="3313183" y="4767946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流程图: 接点 34"/>
            <p:cNvSpPr/>
            <p:nvPr/>
          </p:nvSpPr>
          <p:spPr>
            <a:xfrm>
              <a:off x="3921330" y="4911473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流程图: 接点 35"/>
            <p:cNvSpPr/>
            <p:nvPr/>
          </p:nvSpPr>
          <p:spPr>
            <a:xfrm>
              <a:off x="4463789" y="4789680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5071936" y="4775085"/>
              <a:ext cx="264539" cy="27277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箭头连接符 40"/>
            <p:cNvCxnSpPr>
              <a:stCxn id="19" idx="1"/>
              <a:endCxn id="28" idx="5"/>
            </p:cNvCxnSpPr>
            <p:nvPr/>
          </p:nvCxnSpPr>
          <p:spPr>
            <a:xfrm flipH="1" flipV="1">
              <a:off x="3587431" y="2421302"/>
              <a:ext cx="543649" cy="494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0"/>
              <a:endCxn id="29" idx="4"/>
            </p:cNvCxnSpPr>
            <p:nvPr/>
          </p:nvCxnSpPr>
          <p:spPr>
            <a:xfrm flipV="1">
              <a:off x="4224609" y="2396197"/>
              <a:ext cx="66135" cy="4797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7" idx="4"/>
              <a:endCxn id="34" idx="0"/>
            </p:cNvCxnSpPr>
            <p:nvPr/>
          </p:nvCxnSpPr>
          <p:spPr>
            <a:xfrm flipH="1">
              <a:off x="3445453" y="4288610"/>
              <a:ext cx="154023" cy="4793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2"/>
              <a:endCxn id="30" idx="6"/>
            </p:cNvCxnSpPr>
            <p:nvPr/>
          </p:nvCxnSpPr>
          <p:spPr>
            <a:xfrm flipH="1">
              <a:off x="2914339" y="4152222"/>
              <a:ext cx="552867" cy="136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5" idx="3"/>
              <a:endCxn id="35" idx="0"/>
            </p:cNvCxnSpPr>
            <p:nvPr/>
          </p:nvCxnSpPr>
          <p:spPr>
            <a:xfrm flipH="1">
              <a:off x="4053600" y="4425118"/>
              <a:ext cx="77480" cy="4863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6"/>
              <a:endCxn id="38" idx="1"/>
            </p:cNvCxnSpPr>
            <p:nvPr/>
          </p:nvCxnSpPr>
          <p:spPr>
            <a:xfrm>
              <a:off x="4356878" y="4328677"/>
              <a:ext cx="753798" cy="4863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6" idx="2"/>
              <a:endCxn id="25" idx="6"/>
            </p:cNvCxnSpPr>
            <p:nvPr/>
          </p:nvCxnSpPr>
          <p:spPr>
            <a:xfrm flipH="1" flipV="1">
              <a:off x="2736577" y="3166565"/>
              <a:ext cx="547009" cy="148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0" idx="0"/>
              <a:endCxn id="25" idx="4"/>
            </p:cNvCxnSpPr>
            <p:nvPr/>
          </p:nvCxnSpPr>
          <p:spPr>
            <a:xfrm flipH="1" flipV="1">
              <a:off x="2604308" y="3302953"/>
              <a:ext cx="177762" cy="849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7" idx="0"/>
              <a:endCxn id="29" idx="6"/>
            </p:cNvCxnSpPr>
            <p:nvPr/>
          </p:nvCxnSpPr>
          <p:spPr>
            <a:xfrm flipH="1" flipV="1">
              <a:off x="4423014" y="2259809"/>
              <a:ext cx="687663" cy="81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6" idx="0"/>
              <a:endCxn id="27" idx="5"/>
            </p:cNvCxnSpPr>
            <p:nvPr/>
          </p:nvCxnSpPr>
          <p:spPr>
            <a:xfrm flipH="1" flipV="1">
              <a:off x="5204205" y="3308825"/>
              <a:ext cx="208807" cy="4699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6" idx="2"/>
              <a:endCxn id="18" idx="6"/>
            </p:cNvCxnSpPr>
            <p:nvPr/>
          </p:nvCxnSpPr>
          <p:spPr>
            <a:xfrm flipH="1">
              <a:off x="4790670" y="3915135"/>
              <a:ext cx="490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6" idx="1"/>
              <a:endCxn id="15" idx="5"/>
            </p:cNvCxnSpPr>
            <p:nvPr/>
          </p:nvCxnSpPr>
          <p:spPr>
            <a:xfrm flipH="1" flipV="1">
              <a:off x="4318138" y="4425118"/>
              <a:ext cx="184392" cy="404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右箭头 5"/>
          <p:cNvSpPr/>
          <p:nvPr/>
        </p:nvSpPr>
        <p:spPr>
          <a:xfrm>
            <a:off x="3089366" y="3669293"/>
            <a:ext cx="311150" cy="29577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/>
          <p:cNvSpPr/>
          <p:nvPr/>
        </p:nvSpPr>
        <p:spPr>
          <a:xfrm>
            <a:off x="4179639" y="1540070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流程图: 接点 53"/>
          <p:cNvSpPr/>
          <p:nvPr/>
        </p:nvSpPr>
        <p:spPr>
          <a:xfrm>
            <a:off x="4179638" y="2171590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流程图: 接点 54"/>
          <p:cNvSpPr/>
          <p:nvPr/>
        </p:nvSpPr>
        <p:spPr>
          <a:xfrm>
            <a:off x="4174415" y="5595571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6" name="流程图: 接点 55"/>
          <p:cNvSpPr/>
          <p:nvPr/>
        </p:nvSpPr>
        <p:spPr>
          <a:xfrm>
            <a:off x="4179638" y="2788171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流程图: 接点 56"/>
          <p:cNvSpPr/>
          <p:nvPr/>
        </p:nvSpPr>
        <p:spPr>
          <a:xfrm>
            <a:off x="4295585" y="4288852"/>
            <a:ext cx="106826" cy="107017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altLang="zh-CN" dirty="0" smtClean="0">
              <a:solidFill>
                <a:schemeClr val="tx1"/>
              </a:solidFill>
            </a:endParaRPr>
          </a:p>
        </p:txBody>
      </p:sp>
      <p:sp>
        <p:nvSpPr>
          <p:cNvPr id="58" name="流程图: 接点 57"/>
          <p:cNvSpPr/>
          <p:nvPr/>
        </p:nvSpPr>
        <p:spPr>
          <a:xfrm>
            <a:off x="4293120" y="4521045"/>
            <a:ext cx="106826" cy="10810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/>
          <p:cNvSpPr/>
          <p:nvPr/>
        </p:nvSpPr>
        <p:spPr>
          <a:xfrm>
            <a:off x="4293120" y="4055521"/>
            <a:ext cx="106826" cy="10815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5227343" y="2941583"/>
            <a:ext cx="311150" cy="29577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3532096" y="6395782"/>
            <a:ext cx="1628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/>
              <a:t>BatchSize</a:t>
            </a:r>
            <a:r>
              <a:rPr lang="en-US" altLang="zh-CN" sz="1600" b="1" dirty="0" smtClean="0"/>
              <a:t> = N</a:t>
            </a:r>
            <a:endParaRPr lang="zh-CN" altLang="en-US" sz="16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5821934" y="1363761"/>
            <a:ext cx="2095500" cy="2128553"/>
            <a:chOff x="6235700" y="1363761"/>
            <a:chExt cx="2095500" cy="2128553"/>
          </a:xfrm>
        </p:grpSpPr>
        <p:sp>
          <p:nvSpPr>
            <p:cNvPr id="8" name="圆角矩形 7"/>
            <p:cNvSpPr/>
            <p:nvPr/>
          </p:nvSpPr>
          <p:spPr>
            <a:xfrm>
              <a:off x="6235700" y="1363761"/>
              <a:ext cx="2095500" cy="2128553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流程图: 接点 66"/>
            <p:cNvSpPr/>
            <p:nvPr/>
          </p:nvSpPr>
          <p:spPr>
            <a:xfrm>
              <a:off x="7260114" y="2349501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流程图: 接点 67"/>
            <p:cNvSpPr/>
            <p:nvPr/>
          </p:nvSpPr>
          <p:spPr>
            <a:xfrm>
              <a:off x="7345957" y="2780886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图: 接点 69"/>
            <p:cNvSpPr/>
            <p:nvPr/>
          </p:nvSpPr>
          <p:spPr>
            <a:xfrm>
              <a:off x="6940245" y="2671477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图: 接点 71"/>
            <p:cNvSpPr/>
            <p:nvPr/>
          </p:nvSpPr>
          <p:spPr>
            <a:xfrm>
              <a:off x="7345957" y="1964677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箭头连接符 72"/>
            <p:cNvCxnSpPr>
              <a:stCxn id="67" idx="0"/>
              <a:endCxn id="72" idx="4"/>
            </p:cNvCxnSpPr>
            <p:nvPr/>
          </p:nvCxnSpPr>
          <p:spPr>
            <a:xfrm flipV="1">
              <a:off x="7345957" y="2133809"/>
              <a:ext cx="85843" cy="2156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67" idx="3"/>
              <a:endCxn id="70" idx="7"/>
            </p:cNvCxnSpPr>
            <p:nvPr/>
          </p:nvCxnSpPr>
          <p:spPr>
            <a:xfrm flipH="1">
              <a:off x="7086789" y="2493864"/>
              <a:ext cx="198468" cy="2023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67" idx="4"/>
              <a:endCxn id="68" idx="0"/>
            </p:cNvCxnSpPr>
            <p:nvPr/>
          </p:nvCxnSpPr>
          <p:spPr>
            <a:xfrm>
              <a:off x="7345957" y="2518633"/>
              <a:ext cx="85843" cy="26225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流程图: 接点 80"/>
            <p:cNvSpPr/>
            <p:nvPr/>
          </p:nvSpPr>
          <p:spPr>
            <a:xfrm>
              <a:off x="6871728" y="1538442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图: 接点 81"/>
            <p:cNvSpPr/>
            <p:nvPr/>
          </p:nvSpPr>
          <p:spPr>
            <a:xfrm>
              <a:off x="7388879" y="1498108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流程图: 接点 82"/>
            <p:cNvSpPr/>
            <p:nvPr/>
          </p:nvSpPr>
          <p:spPr>
            <a:xfrm>
              <a:off x="6409749" y="2756043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流程图: 接点 83"/>
            <p:cNvSpPr/>
            <p:nvPr/>
          </p:nvSpPr>
          <p:spPr>
            <a:xfrm>
              <a:off x="6840284" y="3137816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图: 接点 84"/>
            <p:cNvSpPr/>
            <p:nvPr/>
          </p:nvSpPr>
          <p:spPr>
            <a:xfrm>
              <a:off x="7234972" y="3226808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流程图: 接点 86"/>
            <p:cNvSpPr/>
            <p:nvPr/>
          </p:nvSpPr>
          <p:spPr>
            <a:xfrm>
              <a:off x="7981715" y="3142243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接箭头连接符 87"/>
            <p:cNvCxnSpPr>
              <a:stCxn id="72" idx="1"/>
              <a:endCxn id="81" idx="5"/>
            </p:cNvCxnSpPr>
            <p:nvPr/>
          </p:nvCxnSpPr>
          <p:spPr>
            <a:xfrm flipH="1" flipV="1">
              <a:off x="7018271" y="1682806"/>
              <a:ext cx="352828" cy="30664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2" idx="0"/>
              <a:endCxn id="82" idx="4"/>
            </p:cNvCxnSpPr>
            <p:nvPr/>
          </p:nvCxnSpPr>
          <p:spPr>
            <a:xfrm flipV="1">
              <a:off x="7431800" y="1667240"/>
              <a:ext cx="42922" cy="29743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0" idx="4"/>
              <a:endCxn id="84" idx="0"/>
            </p:cNvCxnSpPr>
            <p:nvPr/>
          </p:nvCxnSpPr>
          <p:spPr>
            <a:xfrm flipH="1">
              <a:off x="6926128" y="2840609"/>
              <a:ext cx="99961" cy="29720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0" idx="2"/>
              <a:endCxn id="83" idx="6"/>
            </p:cNvCxnSpPr>
            <p:nvPr/>
          </p:nvCxnSpPr>
          <p:spPr>
            <a:xfrm flipH="1">
              <a:off x="6581435" y="2756043"/>
              <a:ext cx="358811" cy="8456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68" idx="3"/>
              <a:endCxn id="85" idx="0"/>
            </p:cNvCxnSpPr>
            <p:nvPr/>
          </p:nvCxnSpPr>
          <p:spPr>
            <a:xfrm flipH="1">
              <a:off x="7320815" y="2925249"/>
              <a:ext cx="50285" cy="3015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68" idx="6"/>
              <a:endCxn id="87" idx="1"/>
            </p:cNvCxnSpPr>
            <p:nvPr/>
          </p:nvCxnSpPr>
          <p:spPr>
            <a:xfrm>
              <a:off x="7517643" y="2865452"/>
              <a:ext cx="489215" cy="3015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8522018" y="1363761"/>
            <a:ext cx="2095500" cy="2128553"/>
            <a:chOff x="6235700" y="1363761"/>
            <a:chExt cx="2095500" cy="2128553"/>
          </a:xfrm>
        </p:grpSpPr>
        <p:sp>
          <p:nvSpPr>
            <p:cNvPr id="101" name="圆角矩形 100"/>
            <p:cNvSpPr/>
            <p:nvPr/>
          </p:nvSpPr>
          <p:spPr>
            <a:xfrm>
              <a:off x="6235700" y="1363761"/>
              <a:ext cx="2095500" cy="2128553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流程图: 接点 101"/>
            <p:cNvSpPr/>
            <p:nvPr/>
          </p:nvSpPr>
          <p:spPr>
            <a:xfrm>
              <a:off x="7260114" y="2349501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接点 102"/>
            <p:cNvSpPr/>
            <p:nvPr/>
          </p:nvSpPr>
          <p:spPr>
            <a:xfrm>
              <a:off x="7345957" y="2780886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图: 接点 103"/>
            <p:cNvSpPr/>
            <p:nvPr/>
          </p:nvSpPr>
          <p:spPr>
            <a:xfrm>
              <a:off x="6940245" y="2671477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图: 接点 104"/>
            <p:cNvSpPr/>
            <p:nvPr/>
          </p:nvSpPr>
          <p:spPr>
            <a:xfrm>
              <a:off x="7345957" y="1964677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箭头连接符 105"/>
            <p:cNvCxnSpPr>
              <a:stCxn id="102" idx="0"/>
              <a:endCxn id="105" idx="4"/>
            </p:cNvCxnSpPr>
            <p:nvPr/>
          </p:nvCxnSpPr>
          <p:spPr>
            <a:xfrm flipV="1">
              <a:off x="7345957" y="2133809"/>
              <a:ext cx="85843" cy="2156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02" idx="3"/>
              <a:endCxn id="104" idx="7"/>
            </p:cNvCxnSpPr>
            <p:nvPr/>
          </p:nvCxnSpPr>
          <p:spPr>
            <a:xfrm flipH="1">
              <a:off x="7086789" y="2493864"/>
              <a:ext cx="198468" cy="2023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02" idx="4"/>
              <a:endCxn id="103" idx="0"/>
            </p:cNvCxnSpPr>
            <p:nvPr/>
          </p:nvCxnSpPr>
          <p:spPr>
            <a:xfrm>
              <a:off x="7345957" y="2518633"/>
              <a:ext cx="85843" cy="26225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流程图: 接点 108"/>
            <p:cNvSpPr/>
            <p:nvPr/>
          </p:nvSpPr>
          <p:spPr>
            <a:xfrm>
              <a:off x="6871728" y="1538442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图: 接点 109"/>
            <p:cNvSpPr/>
            <p:nvPr/>
          </p:nvSpPr>
          <p:spPr>
            <a:xfrm>
              <a:off x="7388879" y="1498108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流程图: 接点 110"/>
            <p:cNvSpPr/>
            <p:nvPr/>
          </p:nvSpPr>
          <p:spPr>
            <a:xfrm>
              <a:off x="6409749" y="2756043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流程图: 接点 111"/>
            <p:cNvSpPr/>
            <p:nvPr/>
          </p:nvSpPr>
          <p:spPr>
            <a:xfrm>
              <a:off x="6840284" y="3137816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流程图: 接点 112"/>
            <p:cNvSpPr/>
            <p:nvPr/>
          </p:nvSpPr>
          <p:spPr>
            <a:xfrm>
              <a:off x="7234972" y="3226808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流程图: 接点 113"/>
            <p:cNvSpPr/>
            <p:nvPr/>
          </p:nvSpPr>
          <p:spPr>
            <a:xfrm>
              <a:off x="7981715" y="3142243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直接箭头连接符 114"/>
            <p:cNvCxnSpPr>
              <a:stCxn id="105" idx="1"/>
              <a:endCxn id="109" idx="5"/>
            </p:cNvCxnSpPr>
            <p:nvPr/>
          </p:nvCxnSpPr>
          <p:spPr>
            <a:xfrm flipH="1" flipV="1">
              <a:off x="7018271" y="1682806"/>
              <a:ext cx="352828" cy="30664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5" idx="0"/>
              <a:endCxn id="110" idx="4"/>
            </p:cNvCxnSpPr>
            <p:nvPr/>
          </p:nvCxnSpPr>
          <p:spPr>
            <a:xfrm flipV="1">
              <a:off x="7431800" y="1667240"/>
              <a:ext cx="42922" cy="29743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104" idx="4"/>
              <a:endCxn id="112" idx="0"/>
            </p:cNvCxnSpPr>
            <p:nvPr/>
          </p:nvCxnSpPr>
          <p:spPr>
            <a:xfrm flipH="1">
              <a:off x="6926128" y="2840609"/>
              <a:ext cx="99961" cy="29720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4" idx="2"/>
              <a:endCxn id="111" idx="6"/>
            </p:cNvCxnSpPr>
            <p:nvPr/>
          </p:nvCxnSpPr>
          <p:spPr>
            <a:xfrm flipH="1">
              <a:off x="6581435" y="2756043"/>
              <a:ext cx="358811" cy="8456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03" idx="3"/>
              <a:endCxn id="113" idx="0"/>
            </p:cNvCxnSpPr>
            <p:nvPr/>
          </p:nvCxnSpPr>
          <p:spPr>
            <a:xfrm flipH="1">
              <a:off x="7320815" y="2925249"/>
              <a:ext cx="50285" cy="3015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103" idx="6"/>
              <a:endCxn id="114" idx="1"/>
            </p:cNvCxnSpPr>
            <p:nvPr/>
          </p:nvCxnSpPr>
          <p:spPr>
            <a:xfrm>
              <a:off x="7517643" y="2865452"/>
              <a:ext cx="489215" cy="3015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流程图: 接点 120"/>
          <p:cNvSpPr/>
          <p:nvPr/>
        </p:nvSpPr>
        <p:spPr>
          <a:xfrm>
            <a:off x="6388549" y="4780719"/>
            <a:ext cx="209655" cy="21328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altLang="zh-CN" dirty="0" smtClean="0">
              <a:solidFill>
                <a:schemeClr val="tx1"/>
              </a:solidFill>
            </a:endParaRPr>
          </a:p>
        </p:txBody>
      </p:sp>
      <p:sp>
        <p:nvSpPr>
          <p:cNvPr id="122" name="流程图: 接点 121"/>
          <p:cNvSpPr/>
          <p:nvPr/>
        </p:nvSpPr>
        <p:spPr>
          <a:xfrm>
            <a:off x="6798457" y="4776964"/>
            <a:ext cx="209655" cy="21328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流程图: 接点 122"/>
          <p:cNvSpPr/>
          <p:nvPr/>
        </p:nvSpPr>
        <p:spPr>
          <a:xfrm>
            <a:off x="7205235" y="4776964"/>
            <a:ext cx="209655" cy="21328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8522018" y="4076824"/>
            <a:ext cx="2095500" cy="2128553"/>
            <a:chOff x="6235700" y="1363761"/>
            <a:chExt cx="2095500" cy="2128553"/>
          </a:xfrm>
        </p:grpSpPr>
        <p:sp>
          <p:nvSpPr>
            <p:cNvPr id="125" name="圆角矩形 124"/>
            <p:cNvSpPr/>
            <p:nvPr/>
          </p:nvSpPr>
          <p:spPr>
            <a:xfrm>
              <a:off x="6235700" y="1363761"/>
              <a:ext cx="2095500" cy="2128553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流程图: 接点 125"/>
            <p:cNvSpPr/>
            <p:nvPr/>
          </p:nvSpPr>
          <p:spPr>
            <a:xfrm>
              <a:off x="7260114" y="2349501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N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7" name="流程图: 接点 126"/>
            <p:cNvSpPr/>
            <p:nvPr/>
          </p:nvSpPr>
          <p:spPr>
            <a:xfrm>
              <a:off x="7345957" y="2780886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流程图: 接点 127"/>
            <p:cNvSpPr/>
            <p:nvPr/>
          </p:nvSpPr>
          <p:spPr>
            <a:xfrm>
              <a:off x="6940245" y="2671477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流程图: 接点 128"/>
            <p:cNvSpPr/>
            <p:nvPr/>
          </p:nvSpPr>
          <p:spPr>
            <a:xfrm>
              <a:off x="7345957" y="1964677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接箭头连接符 130"/>
            <p:cNvCxnSpPr>
              <a:stCxn id="126" idx="0"/>
              <a:endCxn id="129" idx="4"/>
            </p:cNvCxnSpPr>
            <p:nvPr/>
          </p:nvCxnSpPr>
          <p:spPr>
            <a:xfrm flipV="1">
              <a:off x="7345957" y="2133809"/>
              <a:ext cx="85843" cy="2156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26" idx="3"/>
              <a:endCxn id="128" idx="7"/>
            </p:cNvCxnSpPr>
            <p:nvPr/>
          </p:nvCxnSpPr>
          <p:spPr>
            <a:xfrm flipH="1">
              <a:off x="7086789" y="2493864"/>
              <a:ext cx="198468" cy="2023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26" idx="4"/>
              <a:endCxn id="127" idx="0"/>
            </p:cNvCxnSpPr>
            <p:nvPr/>
          </p:nvCxnSpPr>
          <p:spPr>
            <a:xfrm>
              <a:off x="7345957" y="2518633"/>
              <a:ext cx="85843" cy="26225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流程图: 接点 133"/>
            <p:cNvSpPr/>
            <p:nvPr/>
          </p:nvSpPr>
          <p:spPr>
            <a:xfrm>
              <a:off x="6871728" y="1538442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流程图: 接点 134"/>
            <p:cNvSpPr/>
            <p:nvPr/>
          </p:nvSpPr>
          <p:spPr>
            <a:xfrm>
              <a:off x="7388879" y="1498108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流程图: 接点 135"/>
            <p:cNvSpPr/>
            <p:nvPr/>
          </p:nvSpPr>
          <p:spPr>
            <a:xfrm>
              <a:off x="6409749" y="2756043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流程图: 接点 136"/>
            <p:cNvSpPr/>
            <p:nvPr/>
          </p:nvSpPr>
          <p:spPr>
            <a:xfrm>
              <a:off x="6840284" y="3137816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流程图: 接点 137"/>
            <p:cNvSpPr/>
            <p:nvPr/>
          </p:nvSpPr>
          <p:spPr>
            <a:xfrm>
              <a:off x="7234972" y="3226808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流程图: 接点 138"/>
            <p:cNvSpPr/>
            <p:nvPr/>
          </p:nvSpPr>
          <p:spPr>
            <a:xfrm>
              <a:off x="7981715" y="3142243"/>
              <a:ext cx="171686" cy="16913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直接箭头连接符 139"/>
            <p:cNvCxnSpPr>
              <a:stCxn id="129" idx="1"/>
              <a:endCxn id="134" idx="5"/>
            </p:cNvCxnSpPr>
            <p:nvPr/>
          </p:nvCxnSpPr>
          <p:spPr>
            <a:xfrm flipH="1" flipV="1">
              <a:off x="7018271" y="1682806"/>
              <a:ext cx="352828" cy="30664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29" idx="0"/>
              <a:endCxn id="135" idx="4"/>
            </p:cNvCxnSpPr>
            <p:nvPr/>
          </p:nvCxnSpPr>
          <p:spPr>
            <a:xfrm flipV="1">
              <a:off x="7431800" y="1667240"/>
              <a:ext cx="42922" cy="29743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8" idx="4"/>
              <a:endCxn id="137" idx="0"/>
            </p:cNvCxnSpPr>
            <p:nvPr/>
          </p:nvCxnSpPr>
          <p:spPr>
            <a:xfrm flipH="1">
              <a:off x="6926128" y="2840609"/>
              <a:ext cx="99961" cy="29720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128" idx="2"/>
              <a:endCxn id="136" idx="6"/>
            </p:cNvCxnSpPr>
            <p:nvPr/>
          </p:nvCxnSpPr>
          <p:spPr>
            <a:xfrm flipH="1">
              <a:off x="6581435" y="2756043"/>
              <a:ext cx="358811" cy="8456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27" idx="3"/>
              <a:endCxn id="138" idx="0"/>
            </p:cNvCxnSpPr>
            <p:nvPr/>
          </p:nvCxnSpPr>
          <p:spPr>
            <a:xfrm flipH="1">
              <a:off x="7320815" y="2925249"/>
              <a:ext cx="50285" cy="3015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27" idx="6"/>
              <a:endCxn id="139" idx="1"/>
            </p:cNvCxnSpPr>
            <p:nvPr/>
          </p:nvCxnSpPr>
          <p:spPr>
            <a:xfrm>
              <a:off x="7517643" y="2865452"/>
              <a:ext cx="489215" cy="3015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文本框 145"/>
          <p:cNvSpPr txBox="1"/>
          <p:nvPr/>
        </p:nvSpPr>
        <p:spPr>
          <a:xfrm>
            <a:off x="6313584" y="1007879"/>
            <a:ext cx="11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Sample 1</a:t>
            </a:r>
            <a:endParaRPr lang="zh-CN" altLang="en-US" sz="1400" b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017433" y="1002181"/>
            <a:ext cx="11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Sample 2</a:t>
            </a:r>
            <a:endParaRPr lang="zh-CN" altLang="en-US" sz="1400" b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8980068" y="3756747"/>
            <a:ext cx="11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Sample N</a:t>
            </a:r>
            <a:endParaRPr lang="zh-CN" altLang="en-US" sz="1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93489" y="1378166"/>
            <a:ext cx="35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随机采样</a:t>
            </a:r>
            <a:r>
              <a:rPr lang="en-US" altLang="zh-CN" dirty="0" err="1" smtClean="0"/>
              <a:t>Batch_size</a:t>
            </a:r>
            <a:r>
              <a:rPr lang="zh-CN" altLang="en-US" dirty="0" smtClean="0"/>
              <a:t>大小数目的节点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对每个节点而言，我们将它作为中心节点去采样它的邻居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3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60FF46-57D7-40C4-845C-1E3ADD96A849}"/>
              </a:ext>
            </a:extLst>
          </p:cNvPr>
          <p:cNvGrpSpPr/>
          <p:nvPr/>
        </p:nvGrpSpPr>
        <p:grpSpPr>
          <a:xfrm>
            <a:off x="-1" y="0"/>
            <a:ext cx="12192002" cy="723207"/>
            <a:chOff x="-1" y="0"/>
            <a:chExt cx="12192002" cy="72320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081956-2D9B-47D4-A460-D2642F0D67C2}"/>
                </a:ext>
              </a:extLst>
            </p:cNvPr>
            <p:cNvSpPr/>
            <p:nvPr/>
          </p:nvSpPr>
          <p:spPr>
            <a:xfrm>
              <a:off x="2059092" y="1"/>
              <a:ext cx="2059092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MATHOD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877E4BC-0AA8-4A87-92C4-E01B33B9D3D2}"/>
                </a:ext>
              </a:extLst>
            </p:cNvPr>
            <p:cNvSpPr/>
            <p:nvPr/>
          </p:nvSpPr>
          <p:spPr>
            <a:xfrm>
              <a:off x="4118184" y="1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DATASET</a:t>
              </a:r>
              <a:endParaRPr lang="en-US" altLang="zh-CN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3DCA40-BD7B-43E3-964E-1739B4DC5751}"/>
                </a:ext>
              </a:extLst>
            </p:cNvPr>
            <p:cNvSpPr/>
            <p:nvPr/>
          </p:nvSpPr>
          <p:spPr>
            <a:xfrm>
              <a:off x="6177275" y="0"/>
              <a:ext cx="2059093" cy="524934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MODEL</a:t>
              </a:r>
              <a:endParaRPr lang="en-US" altLang="zh-CN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DA62C8-F41E-4FEA-9558-D9BE69397625}"/>
                </a:ext>
              </a:extLst>
            </p:cNvPr>
            <p:cNvSpPr/>
            <p:nvPr/>
          </p:nvSpPr>
          <p:spPr>
            <a:xfrm>
              <a:off x="8236367" y="0"/>
              <a:ext cx="2059093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2E0A8D0-1FD4-4679-B7D1-61E94CC3846D}"/>
                </a:ext>
              </a:extLst>
            </p:cNvPr>
            <p:cNvSpPr/>
            <p:nvPr/>
          </p:nvSpPr>
          <p:spPr>
            <a:xfrm>
              <a:off x="10295459" y="1"/>
              <a:ext cx="1896541" cy="524934"/>
            </a:xfrm>
            <a:prstGeom prst="rect">
              <a:avLst/>
            </a:prstGeom>
            <a:solidFill>
              <a:srgbClr val="E4E6EA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SUMMARY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5B0C034-858D-4831-BB9D-A68FEB356AEB}"/>
                </a:ext>
              </a:extLst>
            </p:cNvPr>
            <p:cNvSpPr/>
            <p:nvPr/>
          </p:nvSpPr>
          <p:spPr>
            <a:xfrm>
              <a:off x="-1" y="1"/>
              <a:ext cx="2059093" cy="524934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PREVIEW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7219B0-965C-4768-B421-0AC92D75D801}"/>
                </a:ext>
              </a:extLst>
            </p:cNvPr>
            <p:cNvSpPr/>
            <p:nvPr/>
          </p:nvSpPr>
          <p:spPr>
            <a:xfrm>
              <a:off x="0" y="523640"/>
              <a:ext cx="12192001" cy="199567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7502538" y="1048573"/>
            <a:ext cx="1330609" cy="517712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13933" y="1048574"/>
            <a:ext cx="1330609" cy="517712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25326" y="1048574"/>
            <a:ext cx="1330609" cy="517712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8154383" y="3243217"/>
            <a:ext cx="344237" cy="34356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5934383" y="5015269"/>
            <a:ext cx="344237" cy="34356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5930501" y="3243217"/>
            <a:ext cx="344237" cy="34356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5923625" y="1684521"/>
            <a:ext cx="344237" cy="34356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3" idx="0"/>
            <a:endCxn id="16" idx="6"/>
          </p:cNvCxnSpPr>
          <p:nvPr/>
        </p:nvCxnSpPr>
        <p:spPr>
          <a:xfrm flipH="1" flipV="1">
            <a:off x="6267862" y="1856305"/>
            <a:ext cx="2058640" cy="13869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2"/>
            <a:endCxn id="15" idx="6"/>
          </p:cNvCxnSpPr>
          <p:nvPr/>
        </p:nvCxnSpPr>
        <p:spPr>
          <a:xfrm flipH="1">
            <a:off x="6274738" y="3415001"/>
            <a:ext cx="187964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4"/>
            <a:endCxn id="14" idx="6"/>
          </p:cNvCxnSpPr>
          <p:nvPr/>
        </p:nvCxnSpPr>
        <p:spPr>
          <a:xfrm flipH="1">
            <a:off x="6278620" y="3586785"/>
            <a:ext cx="2047882" cy="160026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3823298" y="2039999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/>
          <p:cNvSpPr/>
          <p:nvPr/>
        </p:nvSpPr>
        <p:spPr>
          <a:xfrm>
            <a:off x="3823298" y="1238918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3823297" y="2836134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流程图: 接点 22"/>
          <p:cNvSpPr/>
          <p:nvPr/>
        </p:nvSpPr>
        <p:spPr>
          <a:xfrm>
            <a:off x="3823296" y="3701947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3823297" y="4552055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流程图: 接点 24"/>
          <p:cNvSpPr/>
          <p:nvPr/>
        </p:nvSpPr>
        <p:spPr>
          <a:xfrm>
            <a:off x="3823296" y="5447757"/>
            <a:ext cx="344237" cy="343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16" idx="3"/>
            <a:endCxn id="20" idx="6"/>
          </p:cNvCxnSpPr>
          <p:nvPr/>
        </p:nvCxnSpPr>
        <p:spPr>
          <a:xfrm flipH="1">
            <a:off x="4167535" y="1977775"/>
            <a:ext cx="1806502" cy="23400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1"/>
            <a:endCxn id="21" idx="6"/>
          </p:cNvCxnSpPr>
          <p:nvPr/>
        </p:nvCxnSpPr>
        <p:spPr>
          <a:xfrm flipH="1" flipV="1">
            <a:off x="4167535" y="1410702"/>
            <a:ext cx="1806502" cy="32413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3"/>
            <a:endCxn id="23" idx="6"/>
          </p:cNvCxnSpPr>
          <p:nvPr/>
        </p:nvCxnSpPr>
        <p:spPr>
          <a:xfrm flipH="1">
            <a:off x="4167533" y="3536471"/>
            <a:ext cx="1813380" cy="33726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1"/>
            <a:endCxn id="22" idx="6"/>
          </p:cNvCxnSpPr>
          <p:nvPr/>
        </p:nvCxnSpPr>
        <p:spPr>
          <a:xfrm flipH="1" flipV="1">
            <a:off x="4167534" y="3007918"/>
            <a:ext cx="1813379" cy="28561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1"/>
            <a:endCxn id="24" idx="6"/>
          </p:cNvCxnSpPr>
          <p:nvPr/>
        </p:nvCxnSpPr>
        <p:spPr>
          <a:xfrm flipH="1" flipV="1">
            <a:off x="4167534" y="4723839"/>
            <a:ext cx="1817261" cy="34174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3"/>
            <a:endCxn id="25" idx="6"/>
          </p:cNvCxnSpPr>
          <p:nvPr/>
        </p:nvCxnSpPr>
        <p:spPr>
          <a:xfrm flipH="1">
            <a:off x="4167533" y="5308523"/>
            <a:ext cx="1817262" cy="31101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11946" y="6423967"/>
            <a:ext cx="1124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sz="1600" b="1" dirty="0" smtClean="0"/>
              <a:t>Layer-1</a:t>
            </a:r>
            <a:endParaRPr lang="zh-CN" altLang="en-US" sz="1600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5516778" y="6423091"/>
            <a:ext cx="1124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sz="1600" b="1" dirty="0" smtClean="0"/>
              <a:t>Layer-0</a:t>
            </a:r>
            <a:endParaRPr lang="zh-CN" altLang="en-US" sz="16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7297182" y="6433085"/>
            <a:ext cx="17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altLang="zh-CN" sz="1600" b="1" dirty="0" smtClean="0"/>
              <a:t>Central-nodes</a:t>
            </a:r>
            <a:endParaRPr lang="zh-CN" altLang="en-US" sz="1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64234" y="906817"/>
            <a:ext cx="117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MODEL: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224748" y="1543517"/>
            <a:ext cx="6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6231625" y="3071738"/>
            <a:ext cx="6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165369" y="4582608"/>
            <a:ext cx="6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6" name="圆角矩形 5"/>
          <p:cNvSpPr/>
          <p:nvPr/>
        </p:nvSpPr>
        <p:spPr>
          <a:xfrm>
            <a:off x="9239882" y="3099744"/>
            <a:ext cx="1433906" cy="630514"/>
          </a:xfrm>
          <a:prstGeom prst="roundRect">
            <a:avLst/>
          </a:prstGeom>
          <a:noFill/>
          <a:ln>
            <a:solidFill>
              <a:srgbClr val="0070C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Classifier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6" idx="1"/>
            <a:endCxn id="13" idx="6"/>
          </p:cNvCxnSpPr>
          <p:nvPr/>
        </p:nvCxnSpPr>
        <p:spPr>
          <a:xfrm flipH="1">
            <a:off x="8498620" y="3415001"/>
            <a:ext cx="74126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369615" y="3062426"/>
            <a:ext cx="6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/>
              <a:t>W</a:t>
            </a:r>
            <a:r>
              <a:rPr lang="en-US" altLang="zh-CN" sz="1100" b="1" i="1" dirty="0" smtClean="0"/>
              <a:t>K</a:t>
            </a:r>
            <a:endParaRPr lang="zh-CN" altLang="en-US" sz="1100" b="1" i="1" dirty="0"/>
          </a:p>
        </p:txBody>
      </p:sp>
      <p:sp>
        <p:nvSpPr>
          <p:cNvPr id="9" name="矩形 8"/>
          <p:cNvSpPr/>
          <p:nvPr/>
        </p:nvSpPr>
        <p:spPr>
          <a:xfrm>
            <a:off x="4774295" y="1671233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Aggregate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4838003" y="3236673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Aggregate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4899060" y="5023619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Aggregate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7060292" y="3133293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Aggregate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285365" y="1576944"/>
            <a:ext cx="28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模型结构和采样方式一致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0543" y="2939596"/>
            <a:ext cx="2473883" cy="2788507"/>
            <a:chOff x="335751" y="2794553"/>
            <a:chExt cx="2473883" cy="2788507"/>
          </a:xfrm>
        </p:grpSpPr>
        <p:sp>
          <p:nvSpPr>
            <p:cNvPr id="59" name="流程图: 接点 58"/>
            <p:cNvSpPr/>
            <p:nvPr/>
          </p:nvSpPr>
          <p:spPr>
            <a:xfrm>
              <a:off x="1542244" y="4045515"/>
              <a:ext cx="243587" cy="24850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0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流程图: 接点 59"/>
            <p:cNvSpPr/>
            <p:nvPr/>
          </p:nvSpPr>
          <p:spPr>
            <a:xfrm>
              <a:off x="1664038" y="4679354"/>
              <a:ext cx="243587" cy="24850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5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图: 接点 61"/>
            <p:cNvSpPr/>
            <p:nvPr/>
          </p:nvSpPr>
          <p:spPr>
            <a:xfrm>
              <a:off x="1088416" y="4518598"/>
              <a:ext cx="243587" cy="24850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4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流程图: 接点 63"/>
            <p:cNvSpPr/>
            <p:nvPr/>
          </p:nvSpPr>
          <p:spPr>
            <a:xfrm>
              <a:off x="1664038" y="3480089"/>
              <a:ext cx="243587" cy="24850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直接箭头连接符 64"/>
            <p:cNvCxnSpPr>
              <a:stCxn id="59" idx="0"/>
              <a:endCxn id="64" idx="4"/>
            </p:cNvCxnSpPr>
            <p:nvPr/>
          </p:nvCxnSpPr>
          <p:spPr>
            <a:xfrm flipV="1">
              <a:off x="1664038" y="3728596"/>
              <a:ext cx="121793" cy="3169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59" idx="3"/>
              <a:endCxn id="62" idx="7"/>
            </p:cNvCxnSpPr>
            <p:nvPr/>
          </p:nvCxnSpPr>
          <p:spPr>
            <a:xfrm flipH="1">
              <a:off x="1296331" y="4257630"/>
              <a:ext cx="281586" cy="297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9" idx="4"/>
              <a:endCxn id="60" idx="0"/>
            </p:cNvCxnSpPr>
            <p:nvPr/>
          </p:nvCxnSpPr>
          <p:spPr>
            <a:xfrm>
              <a:off x="1664038" y="4294022"/>
              <a:ext cx="121793" cy="385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流程图: 接点 72"/>
            <p:cNvSpPr/>
            <p:nvPr/>
          </p:nvSpPr>
          <p:spPr>
            <a:xfrm>
              <a:off x="991205" y="2853817"/>
              <a:ext cx="243587" cy="24850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8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流程图: 接点 73"/>
            <p:cNvSpPr/>
            <p:nvPr/>
          </p:nvSpPr>
          <p:spPr>
            <a:xfrm>
              <a:off x="1724935" y="2794553"/>
              <a:ext cx="243587" cy="24850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9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流程图: 接点 74"/>
            <p:cNvSpPr/>
            <p:nvPr/>
          </p:nvSpPr>
          <p:spPr>
            <a:xfrm>
              <a:off x="335751" y="4642852"/>
              <a:ext cx="243587" cy="24850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流程图: 接点 75"/>
            <p:cNvSpPr/>
            <p:nvPr/>
          </p:nvSpPr>
          <p:spPr>
            <a:xfrm>
              <a:off x="946592" y="5203795"/>
              <a:ext cx="243587" cy="24850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流程图: 接点 76"/>
            <p:cNvSpPr/>
            <p:nvPr/>
          </p:nvSpPr>
          <p:spPr>
            <a:xfrm>
              <a:off x="1506572" y="5334553"/>
              <a:ext cx="243587" cy="24850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图: 接点 78"/>
            <p:cNvSpPr/>
            <p:nvPr/>
          </p:nvSpPr>
          <p:spPr>
            <a:xfrm>
              <a:off x="2566047" y="5210299"/>
              <a:ext cx="243587" cy="24850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15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接箭头连接符 79"/>
            <p:cNvCxnSpPr>
              <a:stCxn id="64" idx="1"/>
              <a:endCxn id="73" idx="5"/>
            </p:cNvCxnSpPr>
            <p:nvPr/>
          </p:nvCxnSpPr>
          <p:spPr>
            <a:xfrm flipH="1" flipV="1">
              <a:off x="1199119" y="3065931"/>
              <a:ext cx="500591" cy="45055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64" idx="0"/>
              <a:endCxn id="74" idx="4"/>
            </p:cNvCxnSpPr>
            <p:nvPr/>
          </p:nvCxnSpPr>
          <p:spPr>
            <a:xfrm flipV="1">
              <a:off x="1785831" y="3043060"/>
              <a:ext cx="60897" cy="43702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62" idx="4"/>
              <a:endCxn id="76" idx="0"/>
            </p:cNvCxnSpPr>
            <p:nvPr/>
          </p:nvCxnSpPr>
          <p:spPr>
            <a:xfrm flipH="1">
              <a:off x="1068386" y="4767105"/>
              <a:ext cx="141824" cy="43669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2"/>
              <a:endCxn id="75" idx="6"/>
            </p:cNvCxnSpPr>
            <p:nvPr/>
          </p:nvCxnSpPr>
          <p:spPr>
            <a:xfrm flipH="1">
              <a:off x="579338" y="4642852"/>
              <a:ext cx="509078" cy="12425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0" idx="3"/>
              <a:endCxn id="77" idx="0"/>
            </p:cNvCxnSpPr>
            <p:nvPr/>
          </p:nvCxnSpPr>
          <p:spPr>
            <a:xfrm flipH="1">
              <a:off x="1628366" y="4891469"/>
              <a:ext cx="71344" cy="44308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0" idx="6"/>
              <a:endCxn id="79" idx="1"/>
            </p:cNvCxnSpPr>
            <p:nvPr/>
          </p:nvCxnSpPr>
          <p:spPr>
            <a:xfrm>
              <a:off x="1907624" y="4803608"/>
              <a:ext cx="694095" cy="44308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箭头连接符 93"/>
          <p:cNvCxnSpPr>
            <a:stCxn id="74" idx="6"/>
          </p:cNvCxnSpPr>
          <p:nvPr/>
        </p:nvCxnSpPr>
        <p:spPr>
          <a:xfrm flipV="1">
            <a:off x="1873314" y="2307155"/>
            <a:ext cx="1887485" cy="75669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3" idx="0"/>
          </p:cNvCxnSpPr>
          <p:nvPr/>
        </p:nvCxnSpPr>
        <p:spPr>
          <a:xfrm flipV="1">
            <a:off x="1017791" y="1470159"/>
            <a:ext cx="2722083" cy="152870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5" idx="0"/>
          </p:cNvCxnSpPr>
          <p:nvPr/>
        </p:nvCxnSpPr>
        <p:spPr>
          <a:xfrm flipV="1">
            <a:off x="362337" y="3054626"/>
            <a:ext cx="3361878" cy="1733269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6" idx="6"/>
          </p:cNvCxnSpPr>
          <p:nvPr/>
        </p:nvCxnSpPr>
        <p:spPr>
          <a:xfrm flipV="1">
            <a:off x="1094971" y="4007305"/>
            <a:ext cx="2644903" cy="146578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9" idx="7"/>
          </p:cNvCxnSpPr>
          <p:nvPr/>
        </p:nvCxnSpPr>
        <p:spPr>
          <a:xfrm flipV="1">
            <a:off x="2678754" y="4756123"/>
            <a:ext cx="1092909" cy="635612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7" idx="6"/>
          </p:cNvCxnSpPr>
          <p:nvPr/>
        </p:nvCxnSpPr>
        <p:spPr>
          <a:xfrm>
            <a:off x="1654951" y="5603850"/>
            <a:ext cx="2120594" cy="4059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2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5129</TotalTime>
  <Words>989</Words>
  <Application>Microsoft Office PowerPoint</Application>
  <PresentationFormat>宽屏</PresentationFormat>
  <Paragraphs>395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gou xiaoxuan</dc:creator>
  <cp:lastModifiedBy>gou xiaoxuan</cp:lastModifiedBy>
  <cp:revision>531</cp:revision>
  <dcterms:created xsi:type="dcterms:W3CDTF">2021-04-09T07:15:49Z</dcterms:created>
  <dcterms:modified xsi:type="dcterms:W3CDTF">2021-12-04T01:51:11Z</dcterms:modified>
</cp:coreProperties>
</file>