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8" r:id="rId4"/>
    <p:sldId id="282" r:id="rId5"/>
    <p:sldId id="286" r:id="rId6"/>
    <p:sldId id="285" r:id="rId7"/>
    <p:sldId id="376" r:id="rId8"/>
    <p:sldId id="326" r:id="rId9"/>
    <p:sldId id="327" r:id="rId10"/>
    <p:sldId id="263" r:id="rId11"/>
    <p:sldId id="416" r:id="rId12"/>
    <p:sldId id="403" r:id="rId13"/>
    <p:sldId id="402" r:id="rId14"/>
    <p:sldId id="291" r:id="rId15"/>
    <p:sldId id="288" r:id="rId16"/>
    <p:sldId id="417" r:id="rId17"/>
    <p:sldId id="289" r:id="rId18"/>
    <p:sldId id="375" r:id="rId19"/>
    <p:sldId id="309" r:id="rId20"/>
    <p:sldId id="399" r:id="rId21"/>
    <p:sldId id="330" r:id="rId22"/>
    <p:sldId id="331" r:id="rId23"/>
    <p:sldId id="377" r:id="rId24"/>
    <p:sldId id="275" r:id="rId25"/>
    <p:sldId id="432" r:id="rId26"/>
    <p:sldId id="27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983"/>
    <a:srgbClr val="FFFFFF"/>
    <a:srgbClr val="980000"/>
    <a:srgbClr val="1B4AA9"/>
    <a:srgbClr val="F7F7F7"/>
    <a:srgbClr val="8A0E0E"/>
    <a:srgbClr val="8FAEED"/>
    <a:srgbClr val="F9F9F9"/>
    <a:srgbClr val="2059CB"/>
    <a:srgbClr val="556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%20&#24037;&#20316;&#34920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%20&#24037;&#20316;&#34920;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%20&#24037;&#20316;&#34920;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%20&#24037;&#20316;&#34920;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%20&#24037;&#20316;&#34920;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%20&#24037;&#20316;&#34920;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X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%20&#24037;&#20316;&#34920;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2\&#26032;&#24314;%20XLSX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500" b="1" i="0" u="none" strike="noStrike" kern="1200" cap="all" spc="100" normalizeH="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153983"/>
                </a:solidFill>
              </a:rPr>
              <a:t>time</a:t>
            </a:r>
          </a:p>
        </c:rich>
      </c:tx>
      <c:layout>
        <c:manualLayout>
          <c:xMode val="edge"/>
          <c:yMode val="edge"/>
          <c:x val="0.43746552675124101"/>
          <c:y val="5.3030303030302997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500" b="1" i="0" u="none" strike="noStrike" kern="1200" cap="all" spc="100" normalizeH="0" baseline="0">
              <a:solidFill>
                <a:srgbClr val="153983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'[新建 XLS 工作表.xls]Sheet1'!$G$77</c:f>
              <c:strCache>
                <c:ptCount val="1"/>
                <c:pt idx="0">
                  <c:v>time</c:v>
                </c:pt>
              </c:strCache>
            </c:strRef>
          </c:tx>
          <c:spPr>
            <a:ln w="34925" cap="rnd">
              <a:solidFill>
                <a:srgbClr val="153983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15398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'[新建 XLS 工作表.xls]Sheet1'!$A$78:$A$82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'[新建 XLS 工作表.xls]Sheet1'!$G$78:$G$82</c:f>
              <c:numCache>
                <c:formatCode>General</c:formatCode>
                <c:ptCount val="5"/>
                <c:pt idx="0">
                  <c:v>1546.47</c:v>
                </c:pt>
                <c:pt idx="1">
                  <c:v>1619.43</c:v>
                </c:pt>
                <c:pt idx="2">
                  <c:v>1566.17</c:v>
                </c:pt>
                <c:pt idx="3">
                  <c:v>1571.54</c:v>
                </c:pt>
                <c:pt idx="4">
                  <c:v>1579.25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9B-4249-9E33-17A8790D4EC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axId val="334815513"/>
        <c:axId val="274287556"/>
      </c:scatterChart>
      <c:valAx>
        <c:axId val="33481551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4287556"/>
        <c:crosses val="autoZero"/>
        <c:crossBetween val="midCat"/>
      </c:valAx>
      <c:valAx>
        <c:axId val="2742875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81551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>
          <a:solidFill>
            <a:srgbClr val="153983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153983"/>
                </a:solidFill>
              </a:rPr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'[新建 XLS 工作表.xls]Sheet1'!$F$77</c:f>
              <c:strCache>
                <c:ptCount val="1"/>
                <c:pt idx="0">
                  <c:v>loss</c:v>
                </c:pt>
              </c:strCache>
            </c:strRef>
          </c:tx>
          <c:spPr>
            <a:ln w="34925" cap="rnd">
              <a:solidFill>
                <a:srgbClr val="153983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'[新建 XLS 工作表.xls]Sheet1'!$A$78:$A$82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'[新建 XLS 工作表.xls]Sheet1'!$F$78:$F$82</c:f>
              <c:numCache>
                <c:formatCode>General</c:formatCode>
                <c:ptCount val="5"/>
                <c:pt idx="0">
                  <c:v>0.3594</c:v>
                </c:pt>
                <c:pt idx="1">
                  <c:v>0.25530000000000003</c:v>
                </c:pt>
                <c:pt idx="2">
                  <c:v>0.1996</c:v>
                </c:pt>
                <c:pt idx="3">
                  <c:v>0.1709</c:v>
                </c:pt>
                <c:pt idx="4">
                  <c:v>0.15690000000000001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AC-464E-A5F0-34247F02E95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axId val="37193548"/>
        <c:axId val="297839867"/>
      </c:scatterChart>
      <c:valAx>
        <c:axId val="371935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7839867"/>
        <c:crosses val="autoZero"/>
        <c:crossBetween val="midCat"/>
      </c:valAx>
      <c:valAx>
        <c:axId val="2978398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935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153983"/>
                </a:solidFill>
              </a:rPr>
              <a:t>f1</a:t>
            </a:r>
          </a:p>
        </c:rich>
      </c:tx>
      <c:layout>
        <c:manualLayout>
          <c:xMode val="edge"/>
          <c:yMode val="edge"/>
          <c:x val="0.479375"/>
          <c:y val="2.3148148148148098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6274509803921601E-2"/>
          <c:y val="0.15180772391125699"/>
          <c:w val="0.90721813725490197"/>
          <c:h val="0.76322925225965499"/>
        </c:manualLayout>
      </c:layout>
      <c:scatterChart>
        <c:scatterStyle val="lineMarker"/>
        <c:varyColors val="0"/>
        <c:ser>
          <c:idx val="0"/>
          <c:order val="0"/>
          <c:tx>
            <c:strRef>
              <c:f>'[新建 XLS 工作表.xls]Sheet1'!$E$77</c:f>
              <c:strCache>
                <c:ptCount val="1"/>
                <c:pt idx="0">
                  <c:v>f1</c:v>
                </c:pt>
              </c:strCache>
            </c:strRef>
          </c:tx>
          <c:spPr>
            <a:ln w="34925" cap="rnd">
              <a:solidFill>
                <a:srgbClr val="15398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'[新建 XLS 工作表.xls]Sheet1'!$A$78:$A$82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'[新建 XLS 工作表.xls]Sheet1'!$E$78:$E$82</c:f>
              <c:numCache>
                <c:formatCode>General</c:formatCode>
                <c:ptCount val="5"/>
                <c:pt idx="0">
                  <c:v>82.15</c:v>
                </c:pt>
                <c:pt idx="1">
                  <c:v>88.79</c:v>
                </c:pt>
                <c:pt idx="2">
                  <c:v>91.54</c:v>
                </c:pt>
                <c:pt idx="3">
                  <c:v>92.51</c:v>
                </c:pt>
                <c:pt idx="4">
                  <c:v>93.87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64-49C9-BB9E-D827EA1A811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axId val="865119317"/>
        <c:axId val="590381627"/>
      </c:scatterChart>
      <c:valAx>
        <c:axId val="86511931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0381627"/>
        <c:crosses val="autoZero"/>
        <c:crossBetween val="midCat"/>
      </c:valAx>
      <c:valAx>
        <c:axId val="5903816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511931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rgbClr val="153983"/>
                </a:solidFill>
              </a:rPr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'[新建 XLS 工作表.xls]Sheet1'!$B$77</c:f>
              <c:strCache>
                <c:ptCount val="1"/>
                <c:pt idx="0">
                  <c:v>score1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cat>
            <c:numRef>
              <c:f>'[新建 XLS 工作表.xls]Sheet1'!$A$78:$A$82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'[新建 XLS 工作表.xls]Sheet1'!$B$78:$B$82</c:f>
              <c:numCache>
                <c:formatCode>General</c:formatCode>
                <c:ptCount val="5"/>
                <c:pt idx="0">
                  <c:v>86.27</c:v>
                </c:pt>
                <c:pt idx="1">
                  <c:v>89.95</c:v>
                </c:pt>
                <c:pt idx="2">
                  <c:v>91.76</c:v>
                </c:pt>
                <c:pt idx="3">
                  <c:v>92.66</c:v>
                </c:pt>
                <c:pt idx="4">
                  <c:v>94.18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07-4C6B-9FE0-01F8974FA4A7}"/>
            </c:ext>
          </c:extLst>
        </c:ser>
        <c:ser>
          <c:idx val="1"/>
          <c:order val="1"/>
          <c:tx>
            <c:strRef>
              <c:f>'[新建 XLS 工作表.xls]Sheet1'!$C$77</c:f>
              <c:strCache>
                <c:ptCount val="1"/>
                <c:pt idx="0">
                  <c:v>score2</c:v>
                </c:pt>
              </c:strCache>
            </c:strRef>
          </c:tx>
          <c:spPr>
            <a:ln w="28575" cap="rnd">
              <a:solidFill>
                <a:srgbClr val="15398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'[新建 XLS 工作表.xls]Sheet1'!$A$78:$A$82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'[新建 XLS 工作表.xls]Sheet1'!$C$78:$C$82</c:f>
              <c:numCache>
                <c:formatCode>General</c:formatCode>
                <c:ptCount val="5"/>
                <c:pt idx="0">
                  <c:v>81.06</c:v>
                </c:pt>
                <c:pt idx="1">
                  <c:v>87.87</c:v>
                </c:pt>
                <c:pt idx="2">
                  <c:v>91.15</c:v>
                </c:pt>
                <c:pt idx="3">
                  <c:v>92.48</c:v>
                </c:pt>
                <c:pt idx="4">
                  <c:v>93.58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07-4C6B-9FE0-01F8974FA4A7}"/>
            </c:ext>
          </c:extLst>
        </c:ser>
        <c:ser>
          <c:idx val="2"/>
          <c:order val="2"/>
          <c:tx>
            <c:strRef>
              <c:f>'[新建 XLS 工作表.xls]Sheet1'!$D$77</c:f>
              <c:strCache>
                <c:ptCount val="1"/>
                <c:pt idx="0">
                  <c:v>score3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alpha val="6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cat>
            <c:numRef>
              <c:f>'[新建 XLS 工作表.xls]Sheet1'!$A$78:$A$82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'[新建 XLS 工作表.xls]Sheet1'!$D$78:$D$82</c:f>
              <c:numCache>
                <c:formatCode>General</c:formatCode>
                <c:ptCount val="5"/>
                <c:pt idx="0">
                  <c:v>82.15</c:v>
                </c:pt>
                <c:pt idx="1">
                  <c:v>88.79</c:v>
                </c:pt>
                <c:pt idx="2">
                  <c:v>91.54</c:v>
                </c:pt>
                <c:pt idx="3">
                  <c:v>92.51</c:v>
                </c:pt>
                <c:pt idx="4">
                  <c:v>93.87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07-4C6B-9FE0-01F8974FA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448068"/>
        <c:axId val="137409496"/>
      </c:lineChart>
      <c:catAx>
        <c:axId val="3764480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409496"/>
        <c:crosses val="autoZero"/>
        <c:auto val="1"/>
        <c:lblAlgn val="ctr"/>
        <c:lblOffset val="100"/>
        <c:noMultiLvlLbl val="0"/>
      </c:catAx>
      <c:valAx>
        <c:axId val="13740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4480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rgbClr val="153983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  <a:latin typeface="+mj-ea"/>
                <a:ea typeface="+mj-ea"/>
              </a:rPr>
              <a:t>f1-score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8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7251926321068707E-2"/>
          <c:y val="0.17708333333333301"/>
          <c:w val="0.88255555555555598"/>
          <c:h val="0.7109722222222220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bg1"/>
                </a:gs>
                <a:gs pos="67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0800000" scaled="1"/>
            </a:gradFill>
            <a:ln>
              <a:noFill/>
            </a:ln>
            <a:effectLst/>
          </c:spPr>
          <c:invertIfNegative val="0"/>
          <c:cat>
            <c:strRef>
              <c:f>'[新建 XLS 工作表.xls]Sheet1'!$B$58:$B$71</c:f>
              <c:strCache>
                <c:ptCount val="14"/>
                <c:pt idx="0">
                  <c:v>科技</c:v>
                </c:pt>
                <c:pt idx="1">
                  <c:v>股票</c:v>
                </c:pt>
                <c:pt idx="2">
                  <c:v>体育</c:v>
                </c:pt>
                <c:pt idx="3">
                  <c:v>娱乐</c:v>
                </c:pt>
                <c:pt idx="4">
                  <c:v>时政</c:v>
                </c:pt>
                <c:pt idx="5">
                  <c:v>社会</c:v>
                </c:pt>
                <c:pt idx="6">
                  <c:v>教育  </c:v>
                </c:pt>
                <c:pt idx="7">
                  <c:v>财经 </c:v>
                </c:pt>
                <c:pt idx="8">
                  <c:v>家居  </c:v>
                </c:pt>
                <c:pt idx="9">
                  <c:v>游戏 </c:v>
                </c:pt>
                <c:pt idx="10">
                  <c:v>房产 </c:v>
                </c:pt>
                <c:pt idx="11">
                  <c:v>时尚 </c:v>
                </c:pt>
                <c:pt idx="12">
                  <c:v>彩票</c:v>
                </c:pt>
                <c:pt idx="13">
                  <c:v>星座</c:v>
                </c:pt>
              </c:strCache>
            </c:strRef>
          </c:cat>
          <c:val>
            <c:numRef>
              <c:f>'[新建 XLS 工作表.xls]Sheet1'!$C$58:$C$71</c:f>
              <c:numCache>
                <c:formatCode>General</c:formatCode>
                <c:ptCount val="14"/>
                <c:pt idx="0">
                  <c:v>0.96279999999999999</c:v>
                </c:pt>
                <c:pt idx="1">
                  <c:v>0.96030000000000004</c:v>
                </c:pt>
                <c:pt idx="2">
                  <c:v>0.99</c:v>
                </c:pt>
                <c:pt idx="3">
                  <c:v>0.96750000000000003</c:v>
                </c:pt>
                <c:pt idx="4">
                  <c:v>0.93069999999999997</c:v>
                </c:pt>
                <c:pt idx="5">
                  <c:v>0.91310000000000002</c:v>
                </c:pt>
                <c:pt idx="6">
                  <c:v>0.95589999999999997</c:v>
                </c:pt>
                <c:pt idx="7">
                  <c:v>0.90110000000000001</c:v>
                </c:pt>
                <c:pt idx="8">
                  <c:v>0.94510000000000005</c:v>
                </c:pt>
                <c:pt idx="9">
                  <c:v>0.93189999999999995</c:v>
                </c:pt>
                <c:pt idx="10">
                  <c:v>0.9163</c:v>
                </c:pt>
                <c:pt idx="11">
                  <c:v>0.92930000000000001</c:v>
                </c:pt>
                <c:pt idx="12">
                  <c:v>0.9375</c:v>
                </c:pt>
                <c:pt idx="1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B1-4D7C-8EF8-1DAB42F9E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831278768"/>
        <c:axId val="462494386"/>
      </c:barChart>
      <c:catAx>
        <c:axId val="83127876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494386"/>
        <c:crosses val="autoZero"/>
        <c:auto val="1"/>
        <c:lblAlgn val="ctr"/>
        <c:lblOffset val="100"/>
        <c:noMultiLvlLbl val="0"/>
      </c:catAx>
      <c:valAx>
        <c:axId val="46249438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mpd="sng">
            <a:solidFill>
              <a:schemeClr val="bg1"/>
            </a:solidFill>
            <a:prstDash val="solid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127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0" i="0" u="none" strike="noStrike" kern="1200" spc="0" normalizeH="0" baseline="0">
                <a:solidFill>
                  <a:srgbClr val="153983"/>
                </a:solidFill>
                <a:latin typeface="+mj-lt"/>
                <a:ea typeface="+mj-ea"/>
                <a:cs typeface="+mj-cs"/>
              </a:defRPr>
            </a:pPr>
            <a:r>
              <a:rPr lang="en-US" b="1">
                <a:solidFill>
                  <a:srgbClr val="153983"/>
                </a:solidFill>
                <a:latin typeface="+mj-ea"/>
                <a:cs typeface="+mj-ea"/>
              </a:rPr>
              <a:t>loss</a:t>
            </a:r>
            <a:r>
              <a:rPr lang="zh-CN" altLang="en-US" b="1">
                <a:solidFill>
                  <a:srgbClr val="153983"/>
                </a:solidFill>
                <a:latin typeface="+mj-ea"/>
                <a:cs typeface="+mj-ea"/>
              </a:rPr>
              <a:t>曲线</a:t>
            </a:r>
          </a:p>
        </c:rich>
      </c:tx>
      <c:layout>
        <c:manualLayout>
          <c:xMode val="edge"/>
          <c:yMode val="edge"/>
          <c:x val="0.367693315858453"/>
          <c:y val="0.1329923273657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2000" b="0" i="0" u="none" strike="noStrike" kern="1200" spc="0" normalizeH="0" baseline="0">
              <a:solidFill>
                <a:srgbClr val="153983"/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4649925516067302E-2"/>
          <c:y val="0.23747187608168999"/>
          <c:w val="0.88838888888888901"/>
          <c:h val="0.711666666666667"/>
        </c:manualLayout>
      </c:layout>
      <c:scatterChart>
        <c:scatterStyle val="lineMarker"/>
        <c:varyColors val="0"/>
        <c:ser>
          <c:idx val="0"/>
          <c:order val="0"/>
          <c:spPr>
            <a:ln w="22225" cap="flat" cmpd="sng" algn="ctr">
              <a:solidFill>
                <a:srgbClr val="153983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noFill/>
                <a:round/>
              </a:ln>
              <a:effectLst/>
            </c:spPr>
          </c:marker>
          <c:yVal>
            <c:numRef>
              <c:f>'[新建 XLS 工作表.xls]Sheet1'!$A$23:$A$34</c:f>
              <c:numCache>
                <c:formatCode>General</c:formatCode>
                <c:ptCount val="12"/>
                <c:pt idx="0">
                  <c:v>0.1668</c:v>
                </c:pt>
                <c:pt idx="1">
                  <c:v>0.1164</c:v>
                </c:pt>
                <c:pt idx="2">
                  <c:v>0.1527</c:v>
                </c:pt>
                <c:pt idx="3">
                  <c:v>0.15840000000000001</c:v>
                </c:pt>
                <c:pt idx="4" formatCode="0.0000_ ">
                  <c:v>0.14199999999999999</c:v>
                </c:pt>
                <c:pt idx="5">
                  <c:v>0.14349999999999999</c:v>
                </c:pt>
                <c:pt idx="6">
                  <c:v>0.15809999999999999</c:v>
                </c:pt>
                <c:pt idx="7">
                  <c:v>0.17860000000000001</c:v>
                </c:pt>
                <c:pt idx="8">
                  <c:v>0.1419</c:v>
                </c:pt>
                <c:pt idx="9" formatCode="0.0000_ ">
                  <c:v>0.17299999999999999</c:v>
                </c:pt>
                <c:pt idx="10">
                  <c:v>0.2122</c:v>
                </c:pt>
                <c:pt idx="11">
                  <c:v>0.15690000000000001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7E-4508-9840-E66A2AF59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766905"/>
        <c:axId val="326099655"/>
      </c:scatterChart>
      <c:valAx>
        <c:axId val="853766905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majorTickMark val="none"/>
        <c:minorTickMark val="none"/>
        <c:tickLblPos val="nextTo"/>
        <c:crossAx val="326099655"/>
        <c:crosses val="autoZero"/>
        <c:crossBetween val="midCat"/>
      </c:valAx>
      <c:valAx>
        <c:axId val="32609965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76690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rgbClr val="153983"/>
          </a:solidFill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500" b="1" i="0" u="none" strike="noStrike" kern="1200" cap="all" spc="100" normalizeH="0" baseline="0">
              <a:solidFill>
                <a:srgbClr val="153983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'[新建 XLSX 工作表.xlsx]Sheet1'!$H$8</c:f>
              <c:strCache>
                <c:ptCount val="1"/>
                <c:pt idx="0">
                  <c:v>CNN-score</c:v>
                </c:pt>
              </c:strCache>
            </c:strRef>
          </c:tx>
          <c:spPr>
            <a:ln w="25400" cap="rnd" cmpd="sng">
              <a:solidFill>
                <a:srgbClr val="153983"/>
              </a:solidFill>
              <a:prstDash val="solid"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15398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yVal>
            <c:numRef>
              <c:f>'[新建 XLSX 工作表.xlsx]Sheet1'!$H$9:$H$35</c:f>
              <c:numCache>
                <c:formatCode>General</c:formatCode>
                <c:ptCount val="27"/>
                <c:pt idx="0">
                  <c:v>7.39</c:v>
                </c:pt>
                <c:pt idx="1">
                  <c:v>12.04</c:v>
                </c:pt>
                <c:pt idx="2">
                  <c:v>21.25</c:v>
                </c:pt>
                <c:pt idx="3">
                  <c:v>29.43</c:v>
                </c:pt>
                <c:pt idx="4">
                  <c:v>34</c:v>
                </c:pt>
                <c:pt idx="5">
                  <c:v>41.45</c:v>
                </c:pt>
                <c:pt idx="6">
                  <c:v>42.45</c:v>
                </c:pt>
                <c:pt idx="7">
                  <c:v>46.05</c:v>
                </c:pt>
                <c:pt idx="8">
                  <c:v>56.07</c:v>
                </c:pt>
                <c:pt idx="9">
                  <c:v>64.58</c:v>
                </c:pt>
                <c:pt idx="10">
                  <c:v>68.400000000000006</c:v>
                </c:pt>
                <c:pt idx="11">
                  <c:v>71.42</c:v>
                </c:pt>
                <c:pt idx="12">
                  <c:v>75.87</c:v>
                </c:pt>
                <c:pt idx="13">
                  <c:v>78.739999999999995</c:v>
                </c:pt>
                <c:pt idx="14">
                  <c:v>80.66</c:v>
                </c:pt>
                <c:pt idx="15">
                  <c:v>81.12</c:v>
                </c:pt>
                <c:pt idx="16">
                  <c:v>81.93</c:v>
                </c:pt>
                <c:pt idx="17">
                  <c:v>83.13</c:v>
                </c:pt>
                <c:pt idx="18">
                  <c:v>82.46</c:v>
                </c:pt>
                <c:pt idx="19">
                  <c:v>84.95</c:v>
                </c:pt>
                <c:pt idx="20">
                  <c:v>86.64</c:v>
                </c:pt>
                <c:pt idx="21">
                  <c:v>86</c:v>
                </c:pt>
                <c:pt idx="22">
                  <c:v>86.69</c:v>
                </c:pt>
                <c:pt idx="23">
                  <c:v>84.94</c:v>
                </c:pt>
                <c:pt idx="24">
                  <c:v>87.08</c:v>
                </c:pt>
                <c:pt idx="25">
                  <c:v>81.56</c:v>
                </c:pt>
                <c:pt idx="26">
                  <c:v>87.57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9D-423C-8237-1C62F6C1738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axId val="897322603"/>
        <c:axId val="17763758"/>
      </c:scatterChart>
      <c:valAx>
        <c:axId val="8973226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3758"/>
        <c:crosses val="autoZero"/>
        <c:crossBetween val="midCat"/>
      </c:valAx>
      <c:valAx>
        <c:axId val="1776375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73226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rgbClr val="002060"/>
      </a:solidFill>
      <a:round/>
    </a:ln>
    <a:effectLst/>
  </c:spPr>
  <c:txPr>
    <a:bodyPr/>
    <a:lstStyle/>
    <a:p>
      <a:pPr>
        <a:defRPr lang="zh-CN">
          <a:solidFill>
            <a:srgbClr val="153983"/>
          </a:solidFill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>
                <a:solidFill>
                  <a:srgbClr val="153983"/>
                </a:solidFill>
              </a:rPr>
              <a:t>Bert-score</a:t>
            </a:r>
          </a:p>
        </c:rich>
      </c:tx>
      <c:layout>
        <c:manualLayout>
          <c:xMode val="edge"/>
          <c:yMode val="edge"/>
          <c:x val="0.41490400137615402"/>
          <c:y val="1.8570106151969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6274509803921601E-2"/>
          <c:y val="0.15180772391125699"/>
          <c:w val="0.90721813725490197"/>
          <c:h val="0.76322925225965499"/>
        </c:manualLayout>
      </c:layout>
      <c:scatterChart>
        <c:scatterStyle val="lineMarker"/>
        <c:varyColors val="0"/>
        <c:ser>
          <c:idx val="0"/>
          <c:order val="0"/>
          <c:tx>
            <c:strRef>
              <c:f>'[新建 XLS 工作表.xls]Sheet1'!$E$77</c:f>
              <c:strCache>
                <c:ptCount val="1"/>
                <c:pt idx="0">
                  <c:v>f1</c:v>
                </c:pt>
              </c:strCache>
            </c:strRef>
          </c:tx>
          <c:spPr>
            <a:ln w="34925" cap="rnd">
              <a:solidFill>
                <a:srgbClr val="15398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'[新建 XLS 工作表.xls]Sheet1'!$A$78:$A$82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'[新建 XLS 工作表.xls]Sheet1'!$E$78:$E$82</c:f>
              <c:numCache>
                <c:formatCode>General</c:formatCode>
                <c:ptCount val="5"/>
                <c:pt idx="0">
                  <c:v>82.15</c:v>
                </c:pt>
                <c:pt idx="1">
                  <c:v>88.79</c:v>
                </c:pt>
                <c:pt idx="2">
                  <c:v>91.54</c:v>
                </c:pt>
                <c:pt idx="3">
                  <c:v>92.51</c:v>
                </c:pt>
                <c:pt idx="4">
                  <c:v>93.87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D5-47CF-9678-EBDCAD03EB9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axId val="865119317"/>
        <c:axId val="590381627"/>
      </c:scatterChart>
      <c:valAx>
        <c:axId val="86511931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0381627"/>
        <c:crosses val="autoZero"/>
        <c:crossBetween val="midCat"/>
      </c:valAx>
      <c:valAx>
        <c:axId val="5903816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511931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500" b="1" i="0" u="none" strike="noStrike" kern="1200" cap="all" spc="100" normalizeH="0" baseline="0">
              <a:solidFill>
                <a:srgbClr val="153983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'[新建 XLSX 工作表.xlsx]Sheet1'!$K$29</c:f>
              <c:strCache>
                <c:ptCount val="1"/>
                <c:pt idx="0">
                  <c:v>RNN-SCORE</c:v>
                </c:pt>
              </c:strCache>
            </c:strRef>
          </c:tx>
          <c:spPr>
            <a:ln w="22225" cap="rnd">
              <a:solidFill>
                <a:srgbClr val="153983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dLbl>
              <c:idx val="14"/>
              <c:layout>
                <c:manualLayout>
                  <c:x val="-1.38888888888889E-3"/>
                  <c:y val="0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15-4E27-A392-B91E75E837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rgbClr val="15398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yVal>
            <c:numRef>
              <c:f>'[新建 XLSX 工作表.xlsx]Sheet1'!$K$30:$K$48</c:f>
              <c:numCache>
                <c:formatCode>General</c:formatCode>
                <c:ptCount val="19"/>
                <c:pt idx="0">
                  <c:v>23</c:v>
                </c:pt>
                <c:pt idx="1">
                  <c:v>39.21</c:v>
                </c:pt>
                <c:pt idx="2">
                  <c:v>47.66</c:v>
                </c:pt>
                <c:pt idx="3">
                  <c:v>54.21</c:v>
                </c:pt>
                <c:pt idx="4">
                  <c:v>60.37</c:v>
                </c:pt>
                <c:pt idx="5">
                  <c:v>62.15</c:v>
                </c:pt>
                <c:pt idx="6">
                  <c:v>68.97</c:v>
                </c:pt>
                <c:pt idx="7">
                  <c:v>74</c:v>
                </c:pt>
                <c:pt idx="8">
                  <c:v>79.540000000000006</c:v>
                </c:pt>
                <c:pt idx="9">
                  <c:v>81.66</c:v>
                </c:pt>
                <c:pt idx="10">
                  <c:v>84.61</c:v>
                </c:pt>
                <c:pt idx="11">
                  <c:v>86.19</c:v>
                </c:pt>
                <c:pt idx="12">
                  <c:v>87.88</c:v>
                </c:pt>
                <c:pt idx="13">
                  <c:v>89.29</c:v>
                </c:pt>
                <c:pt idx="14">
                  <c:v>90.71</c:v>
                </c:pt>
                <c:pt idx="15">
                  <c:v>91.24</c:v>
                </c:pt>
                <c:pt idx="16">
                  <c:v>91.78</c:v>
                </c:pt>
                <c:pt idx="17">
                  <c:v>92.29</c:v>
                </c:pt>
                <c:pt idx="18">
                  <c:v>92.37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15-4E27-A392-B91E75E8372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axId val="216059469"/>
        <c:axId val="582881874"/>
      </c:scatterChart>
      <c:valAx>
        <c:axId val="21605946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881874"/>
        <c:crosses val="autoZero"/>
        <c:crossBetween val="midCat"/>
      </c:valAx>
      <c:valAx>
        <c:axId val="58288187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153983"/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153983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05946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rgbClr val="002060"/>
      </a:solidFill>
      <a:round/>
    </a:ln>
    <a:effectLst/>
  </c:spPr>
  <c:txPr>
    <a:bodyPr/>
    <a:lstStyle/>
    <a:p>
      <a:pPr>
        <a:defRPr lang="zh-CN">
          <a:solidFill>
            <a:srgbClr val="153983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E:\&#23398;&#20064;\&#22823;&#20108;\&#22823;&#20108;&#19979;\&#25968;&#25454;&#25366;&#25496;\&#25968;&#25454;&#25366;&#25496;&#35838;&#31243;_&#25991;&#26412;&#20998;&#31867;&#20219;&#21153;\&#25991;&#26412;&#20998;&#31867;&#20219;&#21153;&#31572;&#36777;PPT+Bert&#27169;&#22411;&#28436;&#31034;&#35270;&#39057;\Bert&#27169;&#22411;&#28436;&#31034;&#35270;&#39057;.mp4" TargetMode="External"/><Relationship Id="rId1" Type="http://schemas.microsoft.com/office/2007/relationships/media" Target="file:///E:\&#23398;&#20064;\&#22823;&#20108;\&#22823;&#20108;&#19979;\&#25968;&#25454;&#25366;&#25496;\&#25968;&#25454;&#25366;&#25496;&#35838;&#31243;_&#25991;&#26412;&#20998;&#31867;&#20219;&#21153;\&#25991;&#26412;&#20998;&#31867;&#20219;&#21153;&#31572;&#36777;PPT+Bert&#27169;&#22411;&#28436;&#31034;&#35270;&#39057;\Bert&#27169;&#22411;&#28436;&#31034;&#35270;&#39057;.mp4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sv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1315720"/>
            <a:ext cx="12192000" cy="3251835"/>
          </a:xfrm>
          <a:prstGeom prst="rect">
            <a:avLst/>
          </a:prstGeom>
          <a:solidFill>
            <a:srgbClr val="153983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54680" y="4832350"/>
            <a:ext cx="1123950" cy="396875"/>
          </a:xfrm>
          <a:prstGeom prst="roundRect">
            <a:avLst/>
          </a:prstGeom>
          <a:solidFill>
            <a:srgbClr val="153983"/>
          </a:soli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ffectLst>
                  <a:outerShdw blurRad="12700" dist="127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小组成员：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010150" y="4832350"/>
            <a:ext cx="3686810" cy="396875"/>
          </a:xfrm>
          <a:prstGeom prst="roundRect">
            <a:avLst/>
          </a:prstGeom>
          <a:solidFill>
            <a:srgbClr val="153983"/>
          </a:soli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2A3246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10150" y="4876800"/>
            <a:ext cx="3573145" cy="336649"/>
          </a:xfrm>
          <a:prstGeom prst="round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赵政和  张孜远  杨艺茜  周伊楠  彭东篱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32685" y="6275070"/>
            <a:ext cx="7326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</a:rPr>
              <a:t>2022 - 06 – 06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23840" y="534035"/>
            <a:ext cx="1541780" cy="1542415"/>
            <a:chOff x="8384" y="841"/>
            <a:chExt cx="2428" cy="2429"/>
          </a:xfrm>
        </p:grpSpPr>
        <p:sp>
          <p:nvSpPr>
            <p:cNvPr id="17" name="椭圆 16"/>
            <p:cNvSpPr/>
            <p:nvPr/>
          </p:nvSpPr>
          <p:spPr>
            <a:xfrm>
              <a:off x="8384" y="841"/>
              <a:ext cx="2429" cy="24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 descr="1D409457DD3A2E0E85FAE8EA62DABCDC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4" y="842"/>
              <a:ext cx="2428" cy="2428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92710" y="2219325"/>
            <a:ext cx="120078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基于Bert的不简单新闻文本分类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项目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结题答辩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917065" y="3991610"/>
            <a:ext cx="864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A </a:t>
            </a:r>
            <a:r>
              <a:rPr lang="en-US" altLang="zh-CN">
                <a:solidFill>
                  <a:schemeClr val="bg1"/>
                </a:solidFill>
              </a:rPr>
              <a:t>SIMPLE NEWS TEXT CLASSIFICATION PROJECT BASED ON BERT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123315" y="3914775"/>
            <a:ext cx="9950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9540" y="3300730"/>
            <a:ext cx="8319770" cy="3430905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271420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模型的输入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78130" y="949960"/>
            <a:ext cx="3715385" cy="1968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</a:pPr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BERT模型：</a:t>
            </a:r>
          </a:p>
          <a:p>
            <a:pPr indent="0">
              <a:lnSpc>
                <a:spcPct val="120000"/>
              </a:lnSpc>
            </a:pPr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输入：</a:t>
            </a:r>
            <a:r>
              <a:rPr lang="zh-CN" sz="2000" b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文本中各个字/词的原始词向量</a:t>
            </a:r>
          </a:p>
          <a:p>
            <a:pPr indent="0">
              <a:lnSpc>
                <a:spcPct val="120000"/>
              </a:lnSpc>
            </a:pPr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输出：</a:t>
            </a:r>
            <a:r>
              <a:rPr lang="zh-CN" sz="2000" b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文本中各个字/词融合了全文语义信息后的向量表示</a:t>
            </a:r>
            <a:endParaRPr lang="zh-CN" sz="200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00" y="3300730"/>
            <a:ext cx="8233410" cy="3279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</a:t>
            </a: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字向量：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通过查询字向量表将文本中的每个字转换为一维向量</a:t>
            </a:r>
            <a:endParaRPr lang="zh-CN" sz="2000" b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</a:t>
            </a: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文本向量：</a:t>
            </a:r>
            <a:r>
              <a:rPr lang="zh-CN" sz="20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该向量的取值在模型训练过程中自动学习，用于刻画文本的全局语义信息，并与单字/词的语义信息相融合；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</a:t>
            </a: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位置向量：</a:t>
            </a:r>
            <a:r>
              <a:rPr lang="zh-CN" sz="20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由于出现在文本不同位置的字/词所携带的语义信息存在差异，BERT模型对不同位置的字/词分别附加一个不同的向量以作区分；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sz="2000" b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总结：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BERT模型将字向量、文本向量和位置向量的加和作为模型输入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2880" b="1979"/>
          <a:stretch>
            <a:fillRect/>
          </a:stretch>
        </p:blipFill>
        <p:spPr>
          <a:xfrm>
            <a:off x="3925570" y="530860"/>
            <a:ext cx="8030210" cy="2546985"/>
          </a:xfrm>
          <a:prstGeom prst="rect">
            <a:avLst/>
          </a:prstGeom>
        </p:spPr>
      </p:pic>
      <p:sp>
        <p:nvSpPr>
          <p:cNvPr id="21" name="折角形 20"/>
          <p:cNvSpPr/>
          <p:nvPr/>
        </p:nvSpPr>
        <p:spPr>
          <a:xfrm flipV="1">
            <a:off x="129540" y="829310"/>
            <a:ext cx="3796030" cy="2248535"/>
          </a:xfrm>
          <a:prstGeom prst="foldedCorner">
            <a:avLst>
              <a:gd name="adj" fmla="val 15013"/>
            </a:avLst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7[T%]O2NA6%5%NG~Y_(Z]XF"/>
          <p:cNvPicPr>
            <a:picLocks noChangeAspect="1"/>
          </p:cNvPicPr>
          <p:nvPr/>
        </p:nvPicPr>
        <p:blipFill>
          <a:blip r:embed="rId3"/>
          <a:srcRect l="1720" t="1843" r="5826" b="661"/>
          <a:stretch>
            <a:fillRect/>
          </a:stretch>
        </p:blipFill>
        <p:spPr>
          <a:xfrm>
            <a:off x="8451215" y="3275965"/>
            <a:ext cx="3740785" cy="3455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045" y="2007235"/>
            <a:ext cx="6614795" cy="4693920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271420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模型的输出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78130" y="829945"/>
            <a:ext cx="68484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BERT模型：</a:t>
            </a:r>
          </a:p>
          <a:p>
            <a:pPr indent="0"/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输入：</a:t>
            </a:r>
            <a:r>
              <a:rPr lang="zh-CN" sz="2000" b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文本中各个字/词的原始词向量</a:t>
            </a:r>
          </a:p>
          <a:p>
            <a:pPr indent="0"/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输出：</a:t>
            </a:r>
            <a:r>
              <a:rPr lang="zh-CN" sz="2000" b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文本中各个字/词融合了全文语义信息后的向量表示</a:t>
            </a:r>
            <a:endParaRPr lang="zh-CN" sz="200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345" y="1901190"/>
            <a:ext cx="650049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①单文本分类任务：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对于文本分类任务，BERT模型在文本前插入一个[CLS]符号，并将该符号对应的输出向量作为文本的语义表示，用于文本分类。无明显语义信息的符号会更“公平”地融合文本中各个字/词的语义信息。</a:t>
            </a:r>
            <a:endParaRPr 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②语句对分类任务：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的实际应用场景：问答、语句匹配等。对于该任务，BERT模型除了添加[CLS]符号并将对应的输出作为文本的语义表示，还对输入的两句话用一个[SEP]符号作分割，并分别对两句话附加两个不同的文本向量以作区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953" r="1896" b="2643"/>
          <a:stretch>
            <a:fillRect/>
          </a:stretch>
        </p:blipFill>
        <p:spPr>
          <a:xfrm>
            <a:off x="6859270" y="0"/>
            <a:ext cx="5332730" cy="5408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59270" y="5408930"/>
            <a:ext cx="523621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总结：</a:t>
            </a:r>
            <a:r>
              <a:rPr lang="zh-CN" sz="20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BERT模型将字向量、文本向量和位置向量的加和作为模型输入，BERT模型具体的输出要根据下游任务来确定</a:t>
            </a:r>
            <a:endParaRPr lang="zh-CN" altLang="en-US" sz="200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32675" r="49842"/>
          <a:stretch>
            <a:fillRect/>
          </a:stretch>
        </p:blipFill>
        <p:spPr>
          <a:xfrm>
            <a:off x="7419340" y="327660"/>
            <a:ext cx="4410075" cy="21418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45310" y="4192389"/>
            <a:ext cx="336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53983"/>
                </a:solidFill>
              </a:rPr>
              <a:t>Masked language model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17994" y="4986167"/>
            <a:ext cx="267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53983"/>
                </a:solidFill>
              </a:rPr>
              <a:t>Next sentence prediction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1583" t="35786" r="1888"/>
          <a:stretch>
            <a:fillRect/>
          </a:stretch>
        </p:blipFill>
        <p:spPr>
          <a:xfrm>
            <a:off x="7419340" y="2644775"/>
            <a:ext cx="4410075" cy="2259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8130" y="205105"/>
            <a:ext cx="2687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模型的亮点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2124" y="4562475"/>
            <a:ext cx="6473825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153983"/>
                </a:solidFill>
              </a:rPr>
              <a:t>亮点1:</a:t>
            </a:r>
            <a:r>
              <a:rPr lang="zh-CN" altLang="en-US" sz="2000" dirty="0">
                <a:solidFill>
                  <a:srgbClr val="153983"/>
                </a:solidFill>
              </a:rPr>
              <a:t>输入时，随机遮盖或替换一句话里面任意字或词, 然后让模型通过上下文的理解预测那一个被遮盖或替换的部分, 之后只计算mask时被替换的token的损失 。</a:t>
            </a: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dirty="0">
                <a:solidFill>
                  <a:srgbClr val="153983"/>
                </a:solidFill>
              </a:rPr>
              <a:t>随机把一句话中</a:t>
            </a:r>
            <a:r>
              <a:rPr lang="zh-CN" altLang="en-US" sz="2000" dirty="0">
                <a:solidFill>
                  <a:srgbClr val="153983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rgbClr val="153983"/>
                </a:solidFill>
              </a:rPr>
              <a:t>15% 替换成以下内容:</a:t>
            </a: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153983"/>
                </a:solidFill>
              </a:rPr>
              <a:t>① 80%的几率被替换成 [</a:t>
            </a:r>
            <a:r>
              <a:rPr lang="en-US" altLang="zh-CN" sz="1600" dirty="0">
                <a:solidFill>
                  <a:srgbClr val="153983"/>
                </a:solidFill>
              </a:rPr>
              <a:t>MASK</a:t>
            </a:r>
            <a:r>
              <a:rPr lang="zh-CN" altLang="en-US" sz="1600" dirty="0">
                <a:solidFill>
                  <a:srgbClr val="153983"/>
                </a:solidFill>
              </a:rPr>
              <a:t> ]；②有 10% </a:t>
            </a:r>
            <a:r>
              <a:rPr lang="zh-CN" altLang="en-US" sz="1600" dirty="0">
                <a:solidFill>
                  <a:srgbClr val="153983"/>
                </a:solidFill>
                <a:sym typeface="+mn-ea"/>
              </a:rPr>
              <a:t>的几率</a:t>
            </a:r>
            <a:r>
              <a:rPr lang="zh-CN" altLang="en-US" sz="1600" dirty="0">
                <a:solidFill>
                  <a:srgbClr val="153983"/>
                </a:solidFill>
              </a:rPr>
              <a:t>被替换成随机</a:t>
            </a:r>
            <a:r>
              <a:rPr lang="en-US" altLang="zh-CN" sz="1600" dirty="0">
                <a:solidFill>
                  <a:srgbClr val="153983"/>
                </a:solidFill>
              </a:rPr>
              <a:t>token</a:t>
            </a:r>
            <a:r>
              <a:rPr lang="zh-CN" altLang="en-US" sz="1600" dirty="0">
                <a:solidFill>
                  <a:srgbClr val="153983"/>
                </a:solidFill>
              </a:rPr>
              <a:t> ；</a:t>
            </a: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153983"/>
                </a:solidFill>
              </a:rPr>
              <a:t>③ 10%</a:t>
            </a:r>
            <a:r>
              <a:rPr lang="zh-CN" altLang="en-US" sz="1600" dirty="0">
                <a:solidFill>
                  <a:srgbClr val="153983"/>
                </a:solidFill>
                <a:sym typeface="+mn-ea"/>
              </a:rPr>
              <a:t>的几率</a:t>
            </a:r>
            <a:r>
              <a:rPr lang="zh-CN" altLang="en-US" sz="1600" dirty="0">
                <a:solidFill>
                  <a:srgbClr val="153983"/>
                </a:solidFill>
              </a:rPr>
              <a:t>替换为原始</a:t>
            </a:r>
            <a:r>
              <a:rPr lang="en-US" altLang="zh-CN" sz="1600" dirty="0">
                <a:solidFill>
                  <a:srgbClr val="153983"/>
                </a:solidFill>
              </a:rPr>
              <a:t>token</a:t>
            </a:r>
            <a:r>
              <a:rPr lang="zh-CN" altLang="en-US" sz="1600" dirty="0">
                <a:solidFill>
                  <a:srgbClr val="153983"/>
                </a:solidFill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56170" y="5389880"/>
            <a:ext cx="45916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53983"/>
                </a:solidFill>
              </a:rPr>
              <a:t>亮点2:</a:t>
            </a:r>
            <a:r>
              <a:rPr lang="zh-CN" altLang="en-US" sz="2000" dirty="0">
                <a:solidFill>
                  <a:srgbClr val="153983"/>
                </a:solidFill>
              </a:rPr>
              <a:t>预测两个句子是否应该连在一起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53983"/>
                </a:solidFill>
              </a:rPr>
              <a:t>[seq]:</a:t>
            </a:r>
            <a:r>
              <a:rPr lang="zh-CN" altLang="en-US" sz="2000" dirty="0">
                <a:solidFill>
                  <a:srgbClr val="153983"/>
                </a:solidFill>
              </a:rPr>
              <a:t>两个句子之前的连接符</a:t>
            </a:r>
            <a:endParaRPr lang="en-US" altLang="zh-CN" sz="2000" dirty="0">
              <a:solidFill>
                <a:srgbClr val="15398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53983"/>
                </a:solidFill>
              </a:rPr>
              <a:t>[cls]:</a:t>
            </a:r>
            <a:r>
              <a:rPr lang="zh-CN" altLang="en-US" sz="2000" dirty="0">
                <a:solidFill>
                  <a:srgbClr val="153983"/>
                </a:solidFill>
              </a:rPr>
              <a:t>表示要做分类的向量</a:t>
            </a:r>
          </a:p>
        </p:txBody>
      </p:sp>
      <p:pic>
        <p:nvPicPr>
          <p:cNvPr id="13" name="图片 12" descr="{BNTT_N8_3JC4%Q0J[I}R1S"/>
          <p:cNvPicPr>
            <a:picLocks noChangeAspect="1"/>
          </p:cNvPicPr>
          <p:nvPr/>
        </p:nvPicPr>
        <p:blipFill>
          <a:blip r:embed="rId3"/>
          <a:srcRect l="7221" t="2071" r="51359" b="12168"/>
          <a:stretch>
            <a:fillRect/>
          </a:stretch>
        </p:blipFill>
        <p:spPr>
          <a:xfrm>
            <a:off x="554355" y="704850"/>
            <a:ext cx="2622550" cy="3630930"/>
          </a:xfrm>
          <a:prstGeom prst="rect">
            <a:avLst/>
          </a:prstGeom>
        </p:spPr>
      </p:pic>
      <p:pic>
        <p:nvPicPr>
          <p:cNvPr id="14" name="图片 13" descr="{BNTT_N8_3JC4%Q0J[I}R1S"/>
          <p:cNvPicPr>
            <a:picLocks noChangeAspect="1"/>
          </p:cNvPicPr>
          <p:nvPr/>
        </p:nvPicPr>
        <p:blipFill>
          <a:blip r:embed="rId3"/>
          <a:srcRect l="49132" t="343" r="10029" b="20209"/>
          <a:stretch>
            <a:fillRect/>
          </a:stretch>
        </p:blipFill>
        <p:spPr>
          <a:xfrm>
            <a:off x="3482340" y="566420"/>
            <a:ext cx="2585720" cy="35325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313930" y="204470"/>
            <a:ext cx="4659630" cy="6534785"/>
          </a:xfrm>
          <a:prstGeom prst="rect">
            <a:avLst/>
          </a:prstGeom>
          <a:noFill/>
          <a:ln>
            <a:solidFill>
              <a:srgbClr val="1539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153983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130" y="205105"/>
            <a:ext cx="60997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模型对新闻文本分类任务的结果呈现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772160" y="1232535"/>
          <a:ext cx="460502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矩形 20"/>
          <p:cNvSpPr/>
          <p:nvPr/>
        </p:nvSpPr>
        <p:spPr>
          <a:xfrm>
            <a:off x="549910" y="974725"/>
            <a:ext cx="5392484" cy="2306320"/>
          </a:xfrm>
          <a:prstGeom prst="rect">
            <a:avLst/>
          </a:prstGeom>
          <a:noFill/>
          <a:ln>
            <a:solidFill>
              <a:srgbClr val="1539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153983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506210" y="974090"/>
            <a:ext cx="5173345" cy="2307590"/>
            <a:chOff x="1899" y="5473"/>
            <a:chExt cx="7910" cy="4764"/>
          </a:xfrm>
        </p:grpSpPr>
        <p:graphicFrame>
          <p:nvGraphicFramePr>
            <p:cNvPr id="18" name="图表 17"/>
            <p:cNvGraphicFramePr/>
            <p:nvPr/>
          </p:nvGraphicFramePr>
          <p:xfrm>
            <a:off x="2210" y="5589"/>
            <a:ext cx="7023" cy="44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2" name="矩形 21"/>
            <p:cNvSpPr/>
            <p:nvPr/>
          </p:nvSpPr>
          <p:spPr>
            <a:xfrm>
              <a:off x="1899" y="5473"/>
              <a:ext cx="7911" cy="4765"/>
            </a:xfrm>
            <a:prstGeom prst="rect">
              <a:avLst/>
            </a:prstGeom>
            <a:noFill/>
            <a:ln>
              <a:solidFill>
                <a:srgbClr val="15398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153983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3150" y="3667125"/>
            <a:ext cx="5526405" cy="2709545"/>
            <a:chOff x="10087" y="6176"/>
            <a:chExt cx="7600" cy="3792"/>
          </a:xfrm>
        </p:grpSpPr>
        <p:graphicFrame>
          <p:nvGraphicFramePr>
            <p:cNvPr id="15" name="图表 14"/>
            <p:cNvGraphicFramePr/>
            <p:nvPr/>
          </p:nvGraphicFramePr>
          <p:xfrm>
            <a:off x="10396" y="6316"/>
            <a:ext cx="7027" cy="35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10087" y="6176"/>
              <a:ext cx="7600" cy="3793"/>
            </a:xfrm>
            <a:prstGeom prst="rect">
              <a:avLst/>
            </a:prstGeom>
            <a:noFill/>
            <a:ln>
              <a:solidFill>
                <a:srgbClr val="15398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153983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909" y="3688715"/>
            <a:ext cx="5048885" cy="2698750"/>
            <a:chOff x="9424" y="912"/>
            <a:chExt cx="8716" cy="4734"/>
          </a:xfrm>
        </p:grpSpPr>
        <p:graphicFrame>
          <p:nvGraphicFramePr>
            <p:cNvPr id="24" name="图表 23"/>
            <p:cNvGraphicFramePr/>
            <p:nvPr/>
          </p:nvGraphicFramePr>
          <p:xfrm>
            <a:off x="9693" y="1048"/>
            <a:ext cx="8126" cy="44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9424" y="912"/>
              <a:ext cx="8717" cy="4735"/>
            </a:xfrm>
            <a:prstGeom prst="rect">
              <a:avLst/>
            </a:prstGeom>
            <a:noFill/>
            <a:ln>
              <a:solidFill>
                <a:srgbClr val="15398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153983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130" y="205105"/>
            <a:ext cx="23831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模型概述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33060" y="1622742"/>
            <a:ext cx="6513830" cy="4029710"/>
            <a:chOff x="8452" y="1610"/>
            <a:chExt cx="10258" cy="6346"/>
          </a:xfrm>
        </p:grpSpPr>
        <p:sp>
          <p:nvSpPr>
            <p:cNvPr id="5" name="矩形 4"/>
            <p:cNvSpPr/>
            <p:nvPr/>
          </p:nvSpPr>
          <p:spPr>
            <a:xfrm>
              <a:off x="8452" y="1610"/>
              <a:ext cx="10258" cy="6346"/>
            </a:xfrm>
            <a:prstGeom prst="rect">
              <a:avLst/>
            </a:prstGeom>
            <a:solidFill>
              <a:srgbClr val="1539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图表 3"/>
            <p:cNvGraphicFramePr/>
            <p:nvPr/>
          </p:nvGraphicFramePr>
          <p:xfrm>
            <a:off x="8745" y="1935"/>
            <a:ext cx="9748" cy="58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403225" y="2122487"/>
            <a:ext cx="4810760" cy="3126105"/>
            <a:chOff x="438" y="2239"/>
            <a:chExt cx="7576" cy="4923"/>
          </a:xfrm>
        </p:grpSpPr>
        <p:graphicFrame>
          <p:nvGraphicFramePr>
            <p:cNvPr id="2" name="图表 1"/>
            <p:cNvGraphicFramePr/>
            <p:nvPr/>
          </p:nvGraphicFramePr>
          <p:xfrm>
            <a:off x="783" y="2239"/>
            <a:ext cx="7231" cy="47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438" y="2634"/>
              <a:ext cx="7576" cy="4528"/>
            </a:xfrm>
            <a:prstGeom prst="rect">
              <a:avLst/>
            </a:prstGeom>
            <a:noFill/>
            <a:ln>
              <a:solidFill>
                <a:srgbClr val="15398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153983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8730" y="1419860"/>
            <a:ext cx="3079750" cy="501650"/>
            <a:chOff x="-110" y="2369"/>
            <a:chExt cx="4850" cy="790"/>
          </a:xfrm>
        </p:grpSpPr>
        <p:sp>
          <p:nvSpPr>
            <p:cNvPr id="11" name="矩形 10"/>
            <p:cNvSpPr/>
            <p:nvPr/>
          </p:nvSpPr>
          <p:spPr>
            <a:xfrm>
              <a:off x="-110" y="2369"/>
              <a:ext cx="4850" cy="791"/>
            </a:xfrm>
            <a:prstGeom prst="rect">
              <a:avLst/>
            </a:prstGeom>
            <a:solidFill>
              <a:srgbClr val="1539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0" y="2475"/>
              <a:ext cx="42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最后一次训练的部分结果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演示视频">
            <a:hlinkClick r:id="" action="ppaction://media"/>
          </p:cNvPr>
          <p:cNvPicPr>
            <a:picLocks noGrp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 flipH="1">
            <a:off x="510540" y="2023745"/>
            <a:ext cx="5937250" cy="479425"/>
          </a:xfrm>
          <a:prstGeom prst="line">
            <a:avLst/>
          </a:prstGeom>
          <a:ln>
            <a:solidFill>
              <a:srgbClr val="153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6890" y="4820920"/>
            <a:ext cx="5937885" cy="405765"/>
          </a:xfrm>
          <a:prstGeom prst="line">
            <a:avLst/>
          </a:prstGeom>
          <a:ln>
            <a:solidFill>
              <a:srgbClr val="153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折角形 6"/>
          <p:cNvSpPr/>
          <p:nvPr/>
        </p:nvSpPr>
        <p:spPr>
          <a:xfrm flipV="1">
            <a:off x="894715" y="1041400"/>
            <a:ext cx="5388610" cy="5239385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rgbClr val="1539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45250" y="2020570"/>
            <a:ext cx="5640705" cy="3206750"/>
          </a:xfrm>
          <a:prstGeom prst="rect">
            <a:avLst/>
          </a:prstGeom>
          <a:solidFill>
            <a:srgbClr val="1539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284885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zh-CN" altLang="en-US" sz="2400" dirty="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模型优缺点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42975" y="1315720"/>
            <a:ext cx="5140325" cy="48320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80000"/>
              </a:lnSpc>
              <a:buClrTx/>
              <a:buSzTx/>
              <a:buFontTx/>
            </a:pPr>
            <a:endParaRPr 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80000"/>
              </a:lnSpc>
              <a:buClrTx/>
              <a:buSzTx/>
              <a:buFontTx/>
            </a:pP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BERT是截至2018年10月的最新state of the art模型，通过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预训练和精调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横扫了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11项NLP任务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8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用Transformer，相对rnn更加高效、能捕捉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更长距离的依赖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。对比起之前的预训练模型，它捕捉到的是真正意义上的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bidirectional context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信息。</a:t>
            </a:r>
          </a:p>
          <a:p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8305" y="2450803"/>
            <a:ext cx="5274310" cy="234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l">
              <a:lnSpc>
                <a:spcPct val="150000"/>
              </a:lnSpc>
              <a:buClrTx/>
              <a:buSzTx/>
              <a:buFontTx/>
            </a:pPr>
            <a:endParaRPr 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indent="-228600" algn="l">
              <a:lnSpc>
                <a:spcPct val="150000"/>
              </a:lnSpc>
              <a:buClrTx/>
              <a:buSzTx/>
              <a:buFontTx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1.[MASK]标记在实际预测中不会出现，训练时用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过多[MASK]影响模型表现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indent="-228600" algn="l">
              <a:lnSpc>
                <a:spcPct val="150000"/>
              </a:lnSpc>
              <a:buClrTx/>
              <a:buSzTx/>
              <a:buFontTx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2.每个batch只有15%的token被预测，所以BERT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收敛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得比left-to-right模型要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965" y="1446530"/>
            <a:ext cx="1235710" cy="445770"/>
          </a:xfrm>
          <a:prstGeom prst="rect">
            <a:avLst/>
          </a:prstGeom>
          <a:solidFill>
            <a:srgbClr val="1539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67380" y="1470025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487930"/>
            <a:ext cx="721995" cy="2346325"/>
          </a:xfrm>
          <a:prstGeom prst="rect">
            <a:avLst/>
          </a:prstGeom>
          <a:solidFill>
            <a:srgbClr val="1539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49017" y="2291051"/>
            <a:ext cx="1235710" cy="445770"/>
          </a:xfrm>
          <a:prstGeom prst="rect">
            <a:avLst/>
          </a:prstGeom>
          <a:solidFill>
            <a:schemeClr val="bg1"/>
          </a:solidFill>
          <a:ln>
            <a:solidFill>
              <a:srgbClr val="1539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51277" y="2329786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130" y="205105"/>
            <a:ext cx="30676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模型对比•</a:t>
            </a:r>
            <a:r>
              <a:rPr lang="zh-CN" altLang="en-US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FastText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5201" t="8423" r="2637"/>
          <a:stretch>
            <a:fillRect/>
          </a:stretch>
        </p:blipFill>
        <p:spPr>
          <a:xfrm>
            <a:off x="821690" y="936625"/>
            <a:ext cx="5148580" cy="344360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 flipV="1">
            <a:off x="277495" y="4675505"/>
            <a:ext cx="11560175" cy="1936115"/>
          </a:xfrm>
          <a:prstGeom prst="rect">
            <a:avLst/>
          </a:prstGeom>
          <a:solidFill>
            <a:srgbClr val="1539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291705" y="767080"/>
            <a:ext cx="3566160" cy="3729355"/>
            <a:chOff x="547" y="2069"/>
            <a:chExt cx="5616" cy="5873"/>
          </a:xfrm>
        </p:grpSpPr>
        <p:sp>
          <p:nvSpPr>
            <p:cNvPr id="7" name="菱形 6"/>
            <p:cNvSpPr/>
            <p:nvPr/>
          </p:nvSpPr>
          <p:spPr>
            <a:xfrm>
              <a:off x="547" y="4027"/>
              <a:ext cx="979" cy="979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47" y="2069"/>
              <a:ext cx="2824" cy="978"/>
              <a:chOff x="1055" y="2069"/>
              <a:chExt cx="2824" cy="978"/>
            </a:xfrm>
          </p:grpSpPr>
          <p:sp>
            <p:nvSpPr>
              <p:cNvPr id="8" name="菱形 7"/>
              <p:cNvSpPr/>
              <p:nvPr/>
            </p:nvSpPr>
            <p:spPr>
              <a:xfrm>
                <a:off x="1055" y="2069"/>
                <a:ext cx="979" cy="979"/>
              </a:xfrm>
              <a:prstGeom prst="diamond">
                <a:avLst/>
              </a:prstGeom>
              <a:solidFill>
                <a:srgbClr val="1539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85" y="2244"/>
                <a:ext cx="2595" cy="6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1    </a:t>
                </a:r>
                <a:r>
                  <a:rPr lang="zh-CN" sz="2000">
                    <a:solidFill>
                      <a:srgbClr val="15398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获取数据</a:t>
                </a:r>
                <a:endParaRPr lang="zh-CN" altLang="en-US" sz="20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769" y="4202"/>
              <a:ext cx="2595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   </a:t>
              </a:r>
              <a:r>
                <a:rPr lang="en-US" altLang="zh-CN" sz="20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20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训练模型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47" y="5985"/>
              <a:ext cx="2824" cy="978"/>
              <a:chOff x="1055" y="5985"/>
              <a:chExt cx="2824" cy="978"/>
            </a:xfrm>
          </p:grpSpPr>
          <p:sp>
            <p:nvSpPr>
              <p:cNvPr id="12" name="菱形 11"/>
              <p:cNvSpPr/>
              <p:nvPr/>
            </p:nvSpPr>
            <p:spPr>
              <a:xfrm>
                <a:off x="1055" y="5985"/>
                <a:ext cx="979" cy="979"/>
              </a:xfrm>
              <a:prstGeom prst="diamond">
                <a:avLst/>
              </a:prstGeom>
              <a:solidFill>
                <a:srgbClr val="1539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285" y="6161"/>
                <a:ext cx="2595" cy="6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5    </a:t>
                </a:r>
                <a:r>
                  <a:rPr lang="zh-CN" sz="2000">
                    <a:solidFill>
                      <a:srgbClr val="15398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数据调优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47" y="6964"/>
              <a:ext cx="4416" cy="978"/>
              <a:chOff x="547" y="6964"/>
              <a:chExt cx="4416" cy="978"/>
            </a:xfrm>
          </p:grpSpPr>
          <p:sp>
            <p:nvSpPr>
              <p:cNvPr id="14" name="菱形 13"/>
              <p:cNvSpPr/>
              <p:nvPr/>
            </p:nvSpPr>
            <p:spPr>
              <a:xfrm>
                <a:off x="547" y="6964"/>
                <a:ext cx="979" cy="979"/>
              </a:xfrm>
              <a:prstGeom prst="diamond">
                <a:avLst/>
              </a:prstGeom>
              <a:noFill/>
              <a:ln>
                <a:solidFill>
                  <a:srgbClr val="153983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53983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69" y="7140"/>
                <a:ext cx="4195" cy="6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rgbClr val="15398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6   </a:t>
                </a:r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zh-CN" sz="2000">
                    <a:solidFill>
                      <a:srgbClr val="15398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模型保存与重加载</a:t>
                </a:r>
                <a:endParaRPr lang="zh-CN" altLang="en-US" sz="20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47" y="5006"/>
              <a:ext cx="5616" cy="1288"/>
              <a:chOff x="547" y="5006"/>
              <a:chExt cx="5616" cy="1288"/>
            </a:xfrm>
          </p:grpSpPr>
          <p:sp>
            <p:nvSpPr>
              <p:cNvPr id="18" name="菱形 17"/>
              <p:cNvSpPr/>
              <p:nvPr/>
            </p:nvSpPr>
            <p:spPr>
              <a:xfrm>
                <a:off x="547" y="5006"/>
                <a:ext cx="979" cy="979"/>
              </a:xfrm>
              <a:prstGeom prst="diamond">
                <a:avLst/>
              </a:prstGeom>
              <a:noFill/>
              <a:ln>
                <a:solidFill>
                  <a:srgbClr val="153983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53983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69" y="5182"/>
                <a:ext cx="5395" cy="111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rgbClr val="15398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4   </a:t>
                </a:r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zh-CN" sz="2000">
                    <a:solidFill>
                      <a:srgbClr val="15398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使用模型进行预测并评估</a:t>
                </a:r>
              </a:p>
              <a:p>
                <a:endParaRPr lang="zh-CN" altLang="en-US" sz="20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47" y="3048"/>
              <a:ext cx="5480" cy="978"/>
              <a:chOff x="547" y="3048"/>
              <a:chExt cx="5480" cy="978"/>
            </a:xfrm>
          </p:grpSpPr>
          <p:sp>
            <p:nvSpPr>
              <p:cNvPr id="25" name="菱形 24"/>
              <p:cNvSpPr/>
              <p:nvPr/>
            </p:nvSpPr>
            <p:spPr>
              <a:xfrm>
                <a:off x="547" y="3048"/>
                <a:ext cx="979" cy="979"/>
              </a:xfrm>
              <a:prstGeom prst="diamond">
                <a:avLst/>
              </a:prstGeom>
              <a:noFill/>
              <a:ln>
                <a:solidFill>
                  <a:srgbClr val="153983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53983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69" y="3224"/>
                <a:ext cx="5259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rgbClr val="15398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2   </a:t>
                </a:r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zh-CN" sz="2000">
                    <a:solidFill>
                      <a:srgbClr val="153983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训练集与验证集的划分</a:t>
                </a:r>
                <a:endParaRPr lang="zh-CN" altLang="en-US" sz="20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6920230" y="266700"/>
            <a:ext cx="4448810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53983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Fast</a:t>
            </a:r>
            <a:r>
              <a:rPr lang="en-US" alt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ext算</a:t>
            </a:r>
            <a:r>
              <a:rPr lang="en-US" alt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法流程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8765" y="4675505"/>
            <a:ext cx="115589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优点：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</a:rPr>
              <a:t>         适合大型数据+高效的训练速度。支持多语言表达，性能优秀。在文本倾向性分析或标签预测上有良好的表现。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缺点：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</a:rPr>
              <a:t>         模型结构简单，目前来说，不是最优的模型；使用词袋思想，语义信息获取有限。</a:t>
            </a:r>
          </a:p>
        </p:txBody>
      </p:sp>
      <p:sp>
        <p:nvSpPr>
          <p:cNvPr id="42" name="矩形 41"/>
          <p:cNvSpPr/>
          <p:nvPr/>
        </p:nvSpPr>
        <p:spPr>
          <a:xfrm flipV="1">
            <a:off x="6920230" y="205105"/>
            <a:ext cx="4449445" cy="4383405"/>
          </a:xfrm>
          <a:prstGeom prst="rect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3983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933565" y="702945"/>
            <a:ext cx="4460875" cy="0"/>
          </a:xfrm>
          <a:prstGeom prst="line">
            <a:avLst/>
          </a:prstGeom>
          <a:ln>
            <a:solidFill>
              <a:srgbClr val="153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8"/>
          <p:cNvPicPr>
            <a:picLocks noChangeAspect="1"/>
          </p:cNvPicPr>
          <p:nvPr/>
        </p:nvPicPr>
        <p:blipFill>
          <a:blip r:embed="rId2"/>
          <a:srcRect l="651" t="2193" r="8603" b="3387"/>
          <a:stretch>
            <a:fillRect/>
          </a:stretch>
        </p:blipFill>
        <p:spPr>
          <a:xfrm>
            <a:off x="1260475" y="665480"/>
            <a:ext cx="10179685" cy="5949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8130" y="205105"/>
            <a:ext cx="31946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模型对比•</a:t>
            </a:r>
            <a:r>
              <a:rPr lang="zh-CN" altLang="en-US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lang="en-US" altLang="zh-CN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5310" y="6615430"/>
            <a:ext cx="871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2">
                    <a:lumMod val="25000"/>
                  </a:schemeClr>
                </a:solidFill>
              </a:rPr>
              <a:t>卷积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449580" y="4255135"/>
            <a:ext cx="5391150" cy="2122170"/>
          </a:xfrm>
          <a:prstGeom prst="rect">
            <a:avLst/>
          </a:prstGeom>
          <a:solidFill>
            <a:srgbClr val="1539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31946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模型对比•</a:t>
            </a:r>
            <a:r>
              <a:rPr lang="zh-CN" altLang="en-US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lang="en-US" altLang="zh-CN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endParaRPr lang="zh-CN" altLang="en-US" sz="240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 flipV="1">
            <a:off x="449580" y="1163955"/>
            <a:ext cx="11328400" cy="1877695"/>
          </a:xfrm>
          <a:prstGeom prst="rect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3983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 flipV="1">
            <a:off x="6386830" y="4255135"/>
            <a:ext cx="5390515" cy="2081530"/>
          </a:xfrm>
          <a:prstGeom prst="foldedCorner">
            <a:avLst>
              <a:gd name="adj" fmla="val 0"/>
            </a:avLst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5984" y="1391325"/>
            <a:ext cx="11100031" cy="14229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5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算法流程</a:t>
            </a:r>
            <a:r>
              <a:rPr lang="zh-CN" altLang="en-US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先将文本分词做embeeding得到词向量, 将词向量经过一层卷积,一层max-pooling, 最后将输出外接Softmax </a:t>
            </a:r>
            <a:r>
              <a:rPr lang="zh-CN" altLang="en-US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来做</a:t>
            </a: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8995" y="4388485"/>
            <a:ext cx="459295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TextCNN最大优势在于网络结构简单 ,通过引入已经训练好的词向量依旧有很不错的效果；网络结构简单导致参数数目少, 计算量少, 训练速度快。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59550" y="4326890"/>
            <a:ext cx="48133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lang="zh-CN" sz="2000" b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模型可解释型不强，在调优模型的时候，很难去评估每个特征的重要度，也很难根据训练的结果去针对性的调整具体的特征。</a:t>
            </a:r>
            <a:endParaRPr lang="zh-CN" sz="200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53110" y="3428365"/>
            <a:ext cx="10685780" cy="356870"/>
            <a:chOff x="1824" y="5507"/>
            <a:chExt cx="16828" cy="562"/>
          </a:xfrm>
        </p:grpSpPr>
        <p:sp>
          <p:nvSpPr>
            <p:cNvPr id="44" name="菱形 43"/>
            <p:cNvSpPr/>
            <p:nvPr/>
          </p:nvSpPr>
          <p:spPr>
            <a:xfrm>
              <a:off x="4058" y="5507"/>
              <a:ext cx="562" cy="562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625" y="5507"/>
              <a:ext cx="562" cy="562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A0E0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菱形 51"/>
            <p:cNvSpPr/>
            <p:nvPr/>
          </p:nvSpPr>
          <p:spPr>
            <a:xfrm>
              <a:off x="1824" y="5507"/>
              <a:ext cx="562" cy="562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2391" y="5507"/>
              <a:ext cx="562" cy="562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A0E0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8557" y="5507"/>
              <a:ext cx="562" cy="562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9124" y="5507"/>
              <a:ext cx="562" cy="562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A0E0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菱形 61"/>
            <p:cNvSpPr/>
            <p:nvPr/>
          </p:nvSpPr>
          <p:spPr>
            <a:xfrm>
              <a:off x="6323" y="5507"/>
              <a:ext cx="562" cy="562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6890" y="5507"/>
              <a:ext cx="562" cy="562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A0E0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菱形 66"/>
            <p:cNvSpPr/>
            <p:nvPr/>
          </p:nvSpPr>
          <p:spPr>
            <a:xfrm>
              <a:off x="13039" y="5507"/>
              <a:ext cx="562" cy="562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菱形 68"/>
            <p:cNvSpPr/>
            <p:nvPr/>
          </p:nvSpPr>
          <p:spPr>
            <a:xfrm>
              <a:off x="13606" y="5507"/>
              <a:ext cx="562" cy="562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A0E0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菱形 70"/>
            <p:cNvSpPr/>
            <p:nvPr/>
          </p:nvSpPr>
          <p:spPr>
            <a:xfrm>
              <a:off x="10805" y="5507"/>
              <a:ext cx="562" cy="562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菱形 72"/>
            <p:cNvSpPr/>
            <p:nvPr/>
          </p:nvSpPr>
          <p:spPr>
            <a:xfrm>
              <a:off x="11372" y="5507"/>
              <a:ext cx="562" cy="562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A0E0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菱形 75"/>
            <p:cNvSpPr/>
            <p:nvPr/>
          </p:nvSpPr>
          <p:spPr>
            <a:xfrm>
              <a:off x="17523" y="5507"/>
              <a:ext cx="562" cy="562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菱形 77"/>
            <p:cNvSpPr/>
            <p:nvPr/>
          </p:nvSpPr>
          <p:spPr>
            <a:xfrm>
              <a:off x="18090" y="5507"/>
              <a:ext cx="562" cy="562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A0E0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菱形 79"/>
            <p:cNvSpPr/>
            <p:nvPr/>
          </p:nvSpPr>
          <p:spPr>
            <a:xfrm>
              <a:off x="15289" y="5507"/>
              <a:ext cx="562" cy="562"/>
            </a:xfrm>
            <a:prstGeom prst="diamond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菱形 81"/>
            <p:cNvSpPr/>
            <p:nvPr/>
          </p:nvSpPr>
          <p:spPr>
            <a:xfrm>
              <a:off x="15856" y="5507"/>
              <a:ext cx="562" cy="562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A0E0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635"/>
            <a:ext cx="5640070" cy="6858635"/>
          </a:xfrm>
          <a:prstGeom prst="rect">
            <a:avLst/>
          </a:prstGeom>
          <a:solidFill>
            <a:srgbClr val="15398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9100" y="2475230"/>
            <a:ext cx="419544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chemeClr val="bg1"/>
                </a:solidFill>
              </a:rPr>
              <a:t>目录 </a:t>
            </a:r>
            <a:endParaRPr lang="zh-CN" altLang="en-US" sz="115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95060" y="1791970"/>
            <a:ext cx="5407660" cy="645160"/>
            <a:chOff x="1442" y="2112"/>
            <a:chExt cx="9565" cy="1146"/>
          </a:xfrm>
        </p:grpSpPr>
        <p:sp>
          <p:nvSpPr>
            <p:cNvPr id="3" name="椭圆 2"/>
            <p:cNvSpPr/>
            <p:nvPr/>
          </p:nvSpPr>
          <p:spPr>
            <a:xfrm>
              <a:off x="1442" y="2150"/>
              <a:ext cx="1118" cy="1069"/>
            </a:xfrm>
            <a:prstGeom prst="ellipse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66" y="2273"/>
              <a:ext cx="8241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</a:rPr>
                <a:t>任务概述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7" y="2112"/>
              <a:ext cx="687" cy="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95060" y="3490595"/>
            <a:ext cx="5407660" cy="645160"/>
            <a:chOff x="1442" y="2074"/>
            <a:chExt cx="9565" cy="1146"/>
          </a:xfrm>
        </p:grpSpPr>
        <p:sp>
          <p:nvSpPr>
            <p:cNvPr id="23" name="椭圆 22"/>
            <p:cNvSpPr/>
            <p:nvPr/>
          </p:nvSpPr>
          <p:spPr>
            <a:xfrm>
              <a:off x="1442" y="2150"/>
              <a:ext cx="1118" cy="1069"/>
            </a:xfrm>
            <a:prstGeom prst="ellipse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66" y="2273"/>
              <a:ext cx="8241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模型对比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48" y="2074"/>
              <a:ext cx="687" cy="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95060" y="2633345"/>
            <a:ext cx="5407660" cy="645160"/>
            <a:chOff x="1442" y="2073"/>
            <a:chExt cx="9565" cy="1146"/>
          </a:xfrm>
        </p:grpSpPr>
        <p:sp>
          <p:nvSpPr>
            <p:cNvPr id="27" name="椭圆 26"/>
            <p:cNvSpPr/>
            <p:nvPr/>
          </p:nvSpPr>
          <p:spPr>
            <a:xfrm>
              <a:off x="1442" y="2150"/>
              <a:ext cx="1118" cy="1069"/>
            </a:xfrm>
            <a:prstGeom prst="ellipse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66" y="2273"/>
              <a:ext cx="8241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项目的研究成果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47" y="2073"/>
              <a:ext cx="687" cy="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95060" y="4336415"/>
            <a:ext cx="5407660" cy="655955"/>
            <a:chOff x="1442" y="2054"/>
            <a:chExt cx="9565" cy="1165"/>
          </a:xfrm>
        </p:grpSpPr>
        <p:sp>
          <p:nvSpPr>
            <p:cNvPr id="31" name="椭圆 30"/>
            <p:cNvSpPr/>
            <p:nvPr/>
          </p:nvSpPr>
          <p:spPr>
            <a:xfrm>
              <a:off x="1442" y="2150"/>
              <a:ext cx="1118" cy="1069"/>
            </a:xfrm>
            <a:prstGeom prst="ellipse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66" y="2273"/>
              <a:ext cx="8241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实验结果对比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47" y="2054"/>
              <a:ext cx="687" cy="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95060" y="5193030"/>
            <a:ext cx="5407660" cy="655955"/>
            <a:chOff x="1442" y="2054"/>
            <a:chExt cx="9565" cy="1165"/>
          </a:xfrm>
        </p:grpSpPr>
        <p:sp>
          <p:nvSpPr>
            <p:cNvPr id="35" name="椭圆 34"/>
            <p:cNvSpPr/>
            <p:nvPr/>
          </p:nvSpPr>
          <p:spPr>
            <a:xfrm>
              <a:off x="1442" y="2150"/>
              <a:ext cx="1118" cy="1069"/>
            </a:xfrm>
            <a:prstGeom prst="ellipse">
              <a:avLst/>
            </a:prstGeom>
            <a:solidFill>
              <a:srgbClr val="153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66" y="2273"/>
              <a:ext cx="8241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153983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实验结论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47" y="2054"/>
              <a:ext cx="687" cy="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5267325" y="15240"/>
            <a:ext cx="0" cy="683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175" y="6441440"/>
            <a:ext cx="12172950" cy="0"/>
          </a:xfrm>
          <a:prstGeom prst="line">
            <a:avLst/>
          </a:prstGeom>
          <a:ln>
            <a:solidFill>
              <a:srgbClr val="153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760855" y="136525"/>
            <a:ext cx="3722370" cy="7125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1500">
                <a:ln>
                  <a:solidFill>
                    <a:schemeClr val="bg1"/>
                  </a:solidFill>
                </a:ln>
                <a:solidFill>
                  <a:srgbClr val="153983"/>
                </a:solidFill>
                <a:sym typeface="+mn-ea"/>
              </a:rPr>
              <a:t>CONTENTS</a:t>
            </a:r>
            <a:endParaRPr lang="en-US" altLang="zh-CN" sz="11500">
              <a:ln>
                <a:solidFill>
                  <a:schemeClr val="bg1"/>
                </a:solidFill>
              </a:ln>
              <a:solidFill>
                <a:srgbClr val="153983"/>
              </a:solidFill>
            </a:endParaRPr>
          </a:p>
          <a:p>
            <a:endParaRPr lang="en-US" altLang="zh-CN" sz="11500">
              <a:ln>
                <a:solidFill>
                  <a:schemeClr val="bg1"/>
                </a:solidFill>
              </a:ln>
              <a:solidFill>
                <a:srgbClr val="153983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7050" y="582930"/>
            <a:ext cx="419544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1826260"/>
            <a:ext cx="7593330" cy="49828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8130" y="205105"/>
            <a:ext cx="31896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模型对比•</a:t>
            </a:r>
            <a:r>
              <a:rPr lang="zh-CN" altLang="en-US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lang="en-US" altLang="zh-CN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RNN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8130" y="5092065"/>
            <a:ext cx="54908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sz="2000" b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lang="zh-CN" sz="20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RNN不能串行运算，训练速度较慢。</a:t>
            </a:r>
            <a:endParaRPr lang="zh-CN" sz="200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8130" y="2264410"/>
            <a:ext cx="53594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</a:t>
            </a: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extRNN的这个时间点的输出，除了考虑这个时间点的输入外还考虑了上一个时间点的信息，符合文本词与词、句与句之间有顺序的结构特征，可以处理长文本，解决了CNN对长文本处理效果不佳的问题</a:t>
            </a:r>
            <a:r>
              <a:rPr lang="zh-CN" altLang="en-US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  <p:sp>
        <p:nvSpPr>
          <p:cNvPr id="8" name="菱形 7"/>
          <p:cNvSpPr/>
          <p:nvPr/>
        </p:nvSpPr>
        <p:spPr>
          <a:xfrm>
            <a:off x="869950" y="6175375"/>
            <a:ext cx="607695" cy="390525"/>
          </a:xfrm>
          <a:prstGeom prst="diamond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1477645" y="6175375"/>
            <a:ext cx="607695" cy="390525"/>
          </a:xfrm>
          <a:prstGeom prst="diamond">
            <a:avLst/>
          </a:prstGeom>
          <a:noFill/>
          <a:ln>
            <a:solidFill>
              <a:srgbClr val="8A0E0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A0E0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2099945" y="6175375"/>
            <a:ext cx="607695" cy="390525"/>
          </a:xfrm>
          <a:prstGeom prst="diamond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A0E0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3908425" y="6175375"/>
            <a:ext cx="607695" cy="390525"/>
          </a:xfrm>
          <a:prstGeom prst="diamond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flipV="1">
            <a:off x="223520" y="746125"/>
            <a:ext cx="11686540" cy="1094105"/>
          </a:xfrm>
          <a:prstGeom prst="rect">
            <a:avLst/>
          </a:prstGeom>
          <a:solidFill>
            <a:srgbClr val="153983"/>
          </a:solidFill>
          <a:ln>
            <a:solidFill>
              <a:srgbClr val="15398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33070" y="746125"/>
            <a:ext cx="113258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TextRNN</a:t>
            </a:r>
            <a:r>
              <a:rPr lang="zh-CN" sz="20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指的是利用RNN循环神经网络解决文本分类问题，通常使用LSTM和GRU这种变形的RNN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：input→embedding→RNN(LSTM/GRU)→concated→softmax→output</a:t>
            </a:r>
            <a:endParaRPr 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223520" y="2230755"/>
            <a:ext cx="5414645" cy="3662680"/>
          </a:xfrm>
          <a:prstGeom prst="foldedCorner">
            <a:avLst>
              <a:gd name="adj" fmla="val 15013"/>
            </a:avLst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>
            <a:off x="2693035" y="6175375"/>
            <a:ext cx="607695" cy="390525"/>
          </a:xfrm>
          <a:prstGeom prst="diamond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>
            <a:off x="262255" y="6175375"/>
            <a:ext cx="607695" cy="390525"/>
          </a:xfrm>
          <a:prstGeom prst="diamond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A0E0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3300730" y="6175375"/>
            <a:ext cx="607695" cy="390525"/>
          </a:xfrm>
          <a:prstGeom prst="diamond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A0E0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130" y="205105"/>
            <a:ext cx="23901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实验结果对比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58800" y="1172210"/>
            <a:ext cx="5537200" cy="22154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 dirty="0" err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FastText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indent="0">
              <a:lnSpc>
                <a:spcPct val="120000"/>
              </a:lnSpc>
            </a:pP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它提供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简单而高效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的文本分类和表征学习的方法，性能比肩其他深度学习模型而且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速度更快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，适合在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数据量小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且在便携式设备的</a:t>
            </a:r>
            <a:r>
              <a:rPr lang="en-US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上运行；但由于赛题数据量很大且每句句子很长，故其只有</a:t>
            </a:r>
            <a:r>
              <a:rPr lang="zh-CN" sz="2000" b="1" dirty="0">
                <a:solidFill>
                  <a:srgbClr val="98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82%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准确率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，表现一般，不是很好。</a:t>
            </a:r>
            <a:endParaRPr lang="zh-CN" altLang="en-US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2390" y="1172210"/>
            <a:ext cx="550735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TextCNN模型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在训练了16个epoch之后达到模型表现最好的状态</a:t>
            </a: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既不欠拟合也不过拟合，损失函数的最低点。TextCNN对于赛题数据新闻文本分类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准确率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最高有</a:t>
            </a:r>
            <a:r>
              <a:rPr lang="zh-CN" sz="2000" b="1" dirty="0">
                <a:solidFill>
                  <a:srgbClr val="98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91.78%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，表现相当不错；不过TextCNN模型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训练时间很长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，在笔记本电脑的CPU上跑了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3h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800" y="3923665"/>
            <a:ext cx="5335270" cy="24130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TextRNN模型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</a:p>
          <a:p>
            <a:pPr indent="0">
              <a:lnSpc>
                <a:spcPct val="110000"/>
              </a:lnSpc>
            </a:pP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在运行速度上不占优势，无法进行并行处理，导致模型训练的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，在笔记本电脑的CPU上跑了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5h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左右，这是一个致命的弱点；不过正确率较TextCNN提升了不少，能够更好的表达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上下文信息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，TextRNN正确率接近</a:t>
            </a:r>
            <a:r>
              <a:rPr lang="zh-CN" sz="2000" b="1" dirty="0">
                <a:solidFill>
                  <a:srgbClr val="98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92%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22390" y="3923665"/>
            <a:ext cx="5391150" cy="2091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Bert模型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sz="2000" b="1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使用了加快模型收敛的Adam优化器，只花了2.5h就训练了5个epoch，其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准确率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直接达到了</a:t>
            </a:r>
            <a:r>
              <a:rPr lang="zh-CN" sz="2000" b="1" dirty="0">
                <a:solidFill>
                  <a:srgbClr val="98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93%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。如果训练10个epoch，那对于新闻文本分类的正确率会进一步提升，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最高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可以达到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98%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左右，可谓是文本分类之王</a:t>
            </a:r>
            <a:r>
              <a:rPr lang="zh-CN" altLang="en-US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8547735" y="6071870"/>
            <a:ext cx="664845" cy="664845"/>
          </a:xfrm>
          <a:prstGeom prst="diamond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9212580" y="6071235"/>
            <a:ext cx="664845" cy="664845"/>
          </a:xfrm>
          <a:prstGeom prst="diamond">
            <a:avLst/>
          </a:prstGeom>
          <a:noFill/>
          <a:ln>
            <a:solidFill>
              <a:srgbClr val="8A0E0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A0E0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9877425" y="6071235"/>
            <a:ext cx="664845" cy="664845"/>
          </a:xfrm>
          <a:prstGeom prst="diamond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0542270" y="6071235"/>
            <a:ext cx="664845" cy="664845"/>
          </a:xfrm>
          <a:prstGeom prst="diamond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A0E0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11207115" y="6071235"/>
            <a:ext cx="664845" cy="664845"/>
          </a:xfrm>
          <a:prstGeom prst="diamond">
            <a:avLst/>
          </a:prstGeom>
          <a:noFill/>
          <a:ln>
            <a:solidFill>
              <a:srgbClr val="8A0E0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A0E0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591185" y="6403975"/>
            <a:ext cx="7282815" cy="0"/>
          </a:xfrm>
          <a:prstGeom prst="line">
            <a:avLst/>
          </a:prstGeom>
          <a:ln w="19050">
            <a:solidFill>
              <a:srgbClr val="153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7874000" y="6071235"/>
            <a:ext cx="664845" cy="664845"/>
          </a:xfrm>
          <a:prstGeom prst="diamond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A0E0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130" y="205105"/>
            <a:ext cx="23901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实验结果对比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1332624" y="928858"/>
          <a:ext cx="4361862" cy="2408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1332865" y="3545205"/>
            <a:ext cx="9335770" cy="2995295"/>
            <a:chOff x="10087" y="6176"/>
            <a:chExt cx="7600" cy="3793"/>
          </a:xfrm>
        </p:grpSpPr>
        <p:graphicFrame>
          <p:nvGraphicFramePr>
            <p:cNvPr id="15" name="图表 14"/>
            <p:cNvGraphicFramePr/>
            <p:nvPr/>
          </p:nvGraphicFramePr>
          <p:xfrm>
            <a:off x="10373" y="6316"/>
            <a:ext cx="7027" cy="35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10087" y="6176"/>
              <a:ext cx="7600" cy="3793"/>
            </a:xfrm>
            <a:prstGeom prst="rect">
              <a:avLst/>
            </a:prstGeom>
            <a:noFill/>
            <a:ln>
              <a:solidFill>
                <a:srgbClr val="15398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153983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图表 2"/>
          <p:cNvGraphicFramePr/>
          <p:nvPr/>
        </p:nvGraphicFramePr>
        <p:xfrm>
          <a:off x="6497515" y="928858"/>
          <a:ext cx="4170485" cy="2408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130" y="205105"/>
            <a:ext cx="11709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1270" y="1221105"/>
            <a:ext cx="981265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无论是</a:t>
            </a:r>
            <a:r>
              <a:rPr lang="en-US" sz="2000" b="0" dirty="0" err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FastText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000" b="0" dirty="0" err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TextCNN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000" b="0" dirty="0" err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TextRNN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还是</a:t>
            </a:r>
            <a:r>
              <a:rPr lang="en-US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深度学习模型，都能出色地完成此次天池赛题新闻文本分类任务。</a:t>
            </a:r>
            <a:endParaRPr lang="en-US" alt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04800">
              <a:lnSpc>
                <a:spcPct val="150000"/>
              </a:lnSpc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在追求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速度和正确率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的情况下，使用</a:t>
            </a:r>
            <a:r>
              <a:rPr lang="en-US" sz="2000" b="1" dirty="0" err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FastText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模型是较好的；</a:t>
            </a:r>
          </a:p>
          <a:p>
            <a:pPr indent="304800">
              <a:lnSpc>
                <a:spcPct val="150000"/>
              </a:lnSpc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在一般情况下，</a:t>
            </a:r>
            <a:r>
              <a:rPr lang="en-US" sz="2000" b="1" dirty="0" err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TextCNN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模型也是足够了；</a:t>
            </a:r>
            <a:endParaRPr lang="en-US" alt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04800">
              <a:lnSpc>
                <a:spcPct val="150000"/>
              </a:lnSpc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在需要学习词与词之间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双向语义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的情况下，我们使用</a:t>
            </a:r>
            <a:r>
              <a:rPr lang="en-US" sz="2000" b="1" dirty="0" err="1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TextRNN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是合理的，同时也需要考虑时间成本；</a:t>
            </a:r>
            <a:endParaRPr lang="en-US" alt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04800">
              <a:lnSpc>
                <a:spcPct val="150000"/>
              </a:lnSpc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如果在追求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完美正确率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且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时间成本允许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的情况下，我们建议使用</a:t>
            </a:r>
            <a:r>
              <a:rPr lang="en-US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模型，其算是文本分类任务领域中 “登基的新统治者”。</a:t>
            </a:r>
            <a:endParaRPr lang="en-US" alt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04800">
              <a:lnSpc>
                <a:spcPct val="150000"/>
              </a:lnSpc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良好的预训练、微调机制与下游任务的接口便捷性，也由</a:t>
            </a:r>
            <a:r>
              <a:rPr lang="en-US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作为领头羊，在深度学习中开创出一片新天地。</a:t>
            </a:r>
            <a:endParaRPr lang="zh-CN" altLang="en-US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966470" y="977265"/>
            <a:ext cx="10522585" cy="5414010"/>
          </a:xfrm>
          <a:prstGeom prst="foldedCorner">
            <a:avLst>
              <a:gd name="adj" fmla="val 16572"/>
            </a:avLst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130" y="205105"/>
            <a:ext cx="17805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人员分工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4176112"/>
              </p:ext>
            </p:extLst>
          </p:nvPr>
        </p:nvGraphicFramePr>
        <p:xfrm>
          <a:off x="1084580" y="1188085"/>
          <a:ext cx="9845040" cy="4384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学号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详细任务分工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20151521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张孜远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Bert模型学习、项目报告撰写、项目答辩负责人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0010141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赵政和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 err="1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Bert模型学习、项目报告撰写</a:t>
                      </a:r>
                      <a:endParaRPr lang="en-US" altLang="en-US" sz="2000" b="0" dirty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0184201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杨艺茜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 err="1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TextRNN模型学习</a:t>
                      </a:r>
                      <a:r>
                        <a:rPr lang="en-US" sz="2000" b="0" dirty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zh-CN" alt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报告撰写、答辩PPT制作</a:t>
                      </a:r>
                      <a:endParaRPr lang="en-US" altLang="en-US" sz="2000" b="0" dirty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014</a:t>
                      </a: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1411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周伊楠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FastText模型学习、项目报告撰写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014</a:t>
                      </a: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1423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彭东蓠</a:t>
                      </a:r>
                      <a:endParaRPr lang="en-US" altLang="en-US" sz="2000" b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 err="1">
                          <a:solidFill>
                            <a:srgbClr val="15398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TextCNN模型学习、项目报告撰写</a:t>
                      </a:r>
                      <a:endParaRPr lang="en-US" altLang="en-US" sz="2000" b="0" dirty="0">
                        <a:solidFill>
                          <a:srgbClr val="15398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229985" y="-1270"/>
            <a:ext cx="5962015" cy="6859270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04010" y="1788795"/>
            <a:ext cx="8983980" cy="3280410"/>
            <a:chOff x="2625" y="2736"/>
            <a:chExt cx="14148" cy="5166"/>
          </a:xfrm>
        </p:grpSpPr>
        <p:sp>
          <p:nvSpPr>
            <p:cNvPr id="6" name="文本框 5"/>
            <p:cNvSpPr txBox="1"/>
            <p:nvPr/>
          </p:nvSpPr>
          <p:spPr>
            <a:xfrm>
              <a:off x="2825" y="2936"/>
              <a:ext cx="13949" cy="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>
                  <a:ln>
                    <a:solidFill>
                      <a:srgbClr val="153983"/>
                    </a:solidFill>
                  </a:ln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THA</a:t>
              </a:r>
              <a:r>
                <a:rPr lang="en-US" altLang="zh-CN" sz="19900">
                  <a:ln>
                    <a:solidFill>
                      <a:schemeClr val="bg1"/>
                    </a:solidFill>
                  </a:ln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NKS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625" y="2736"/>
              <a:ext cx="13949" cy="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>
                  <a:solidFill>
                    <a:srgbClr val="153983"/>
                  </a:solidFill>
                </a:rPr>
                <a:t>THA</a:t>
              </a:r>
              <a:r>
                <a:rPr lang="en-US" altLang="zh-CN" sz="19900">
                  <a:solidFill>
                    <a:schemeClr val="bg1"/>
                  </a:solidFill>
                </a:rPr>
                <a:t>NKS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130" y="205105"/>
            <a:ext cx="17805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任务概述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312535" y="772160"/>
            <a:ext cx="5975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430895" y="664845"/>
            <a:ext cx="333565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文本分类问题</a:t>
            </a:r>
          </a:p>
          <a:p>
            <a:pPr marL="228600" indent="-228600" algn="ctr">
              <a:lnSpc>
                <a:spcPct val="140000"/>
              </a:lnSpc>
              <a:buClrTx/>
              <a:buSzTx/>
              <a:buFontTx/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将文本按照题材、主题、适用场景等进行分类，并自动生成对应主题和类型标签等。</a:t>
            </a:r>
          </a:p>
          <a:p>
            <a:pPr marL="228600" indent="-228600" algn="ctr">
              <a:lnSpc>
                <a:spcPct val="140000"/>
              </a:lnSpc>
              <a:buClrTx/>
              <a:buSzTx/>
              <a:buFontTx/>
            </a:pP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" y="1141730"/>
            <a:ext cx="7827010" cy="1839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429625" y="664845"/>
            <a:ext cx="3336925" cy="2353310"/>
          </a:xfrm>
          <a:prstGeom prst="rect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05150" y="3019425"/>
            <a:ext cx="231140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40000"/>
              </a:lnSpc>
              <a:buClrTx/>
              <a:buSzTx/>
              <a:buFontTx/>
            </a:pPr>
            <a:r>
              <a:rPr lang="zh-CN" sz="1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r>
              <a:rPr lang="en-US" altLang="zh-CN" sz="1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1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文本分类系统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8430895" y="3163570"/>
            <a:ext cx="3336925" cy="1814830"/>
          </a:xfrm>
          <a:prstGeom prst="rect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29625" y="5113655"/>
            <a:ext cx="3336925" cy="1083945"/>
          </a:xfrm>
          <a:prstGeom prst="rect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430895" y="3163570"/>
            <a:ext cx="33369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文本分类应用</a:t>
            </a:r>
            <a:endParaRPr lang="zh-CN" sz="2000" b="1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ctr">
              <a:lnSpc>
                <a:spcPct val="140000"/>
              </a:lnSpc>
              <a:buClrTx/>
              <a:buSzTx/>
              <a:buFontTx/>
            </a:pP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政务公文分类、情感分类、新闻分类、垃圾邮件检测、用户意图分类等。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04872" y="5179059"/>
            <a:ext cx="33369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文本分类方向</a:t>
            </a:r>
            <a:endParaRPr lang="zh-CN" sz="2000" b="1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ctr">
              <a:lnSpc>
                <a:spcPct val="140000"/>
              </a:lnSpc>
              <a:buClrTx/>
              <a:buSzTx/>
              <a:buFontTx/>
            </a:pP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主要有二分类，多标签分类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133080" y="6407150"/>
            <a:ext cx="3495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7328535" y="1766570"/>
            <a:ext cx="2353945" cy="151130"/>
          </a:xfrm>
          <a:prstGeom prst="rect">
            <a:avLst/>
          </a:prstGeom>
          <a:solidFill>
            <a:srgbClr val="1539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7597140" y="3995420"/>
            <a:ext cx="1815465" cy="151130"/>
          </a:xfrm>
          <a:prstGeom prst="rect">
            <a:avLst/>
          </a:prstGeom>
          <a:solidFill>
            <a:srgbClr val="1539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7964170" y="5580380"/>
            <a:ext cx="1084580" cy="151130"/>
          </a:xfrm>
          <a:prstGeom prst="rect">
            <a:avLst/>
          </a:prstGeom>
          <a:solidFill>
            <a:srgbClr val="1539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3225" y="4199890"/>
            <a:ext cx="782637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</a:pP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分类是NLP应用领域中最常见任务类型，其将文本按照题材、主题、适用场景等进行分类，并自动生成对应主题和类型标签等。我们需要基于自己对问题和算法模型的了解，找到一种或者若干种可以合理地解决问题的方式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8130" y="205105"/>
            <a:ext cx="40481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任务概述•</a:t>
            </a:r>
            <a:r>
              <a:rPr lang="zh-CN" altLang="en-US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文本分类的发展</a:t>
            </a:r>
          </a:p>
        </p:txBody>
      </p:sp>
      <p:pic>
        <p:nvPicPr>
          <p:cNvPr id="7" name="图片 6" descr="303b32303039303633303bd0c7d0c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9675" y="1857375"/>
            <a:ext cx="576580" cy="576580"/>
          </a:xfrm>
          <a:prstGeom prst="rect">
            <a:avLst/>
          </a:prstGeom>
          <a:effectLst/>
        </p:spPr>
      </p:pic>
      <p:pic>
        <p:nvPicPr>
          <p:cNvPr id="13" name="图片 12" descr="303b32303039303633303bd0c7d0c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40000">
            <a:off x="7989570" y="4146550"/>
            <a:ext cx="495935" cy="495935"/>
          </a:xfrm>
          <a:prstGeom prst="rect">
            <a:avLst/>
          </a:prstGeom>
          <a:effectLst/>
        </p:spPr>
      </p:pic>
      <p:pic>
        <p:nvPicPr>
          <p:cNvPr id="14" name="图片 13" descr="303b32303039303633303bd0c7d0c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40000">
            <a:off x="6789420" y="3089910"/>
            <a:ext cx="495935" cy="495935"/>
          </a:xfrm>
          <a:prstGeom prst="rect">
            <a:avLst/>
          </a:prstGeom>
          <a:effectLst/>
        </p:spPr>
      </p:pic>
      <p:pic>
        <p:nvPicPr>
          <p:cNvPr id="16" name="图片 15" descr="303b32303039303633303bd0c7d0c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40000">
            <a:off x="9344025" y="890270"/>
            <a:ext cx="495935" cy="49593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64725" y="5622925"/>
            <a:ext cx="2034540" cy="800100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31337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任务概述•</a:t>
            </a:r>
            <a:r>
              <a:rPr lang="zh-CN" altLang="en-US" sz="240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应用场景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312535" y="772160"/>
            <a:ext cx="5975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84275" y="1490345"/>
            <a:ext cx="376999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文章分类：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根据文章内容，或者结合标题，给新闻等其他文章分一个类别，比如财经、体育、军事、明星等，一般在新闻资讯方面使用比较多。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舆情分析：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和情感分类类似，更多的是两分类，政府或者金融机构用的比较多。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5625" y="706755"/>
            <a:ext cx="536829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情感分析：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类（正面、负面）或者多类（例如，生气、高兴、悲伤等等），还有三类（正、负、中性），不过和两类的处理方法会有些许区别。一般在影评（比如豆瓣、淘票票）、商品评价（比如淘宝、京东的商品评价）等对商品和服务的评价方面应用比较多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4.邮件过滤：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   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比如鉴定一封邮件是否是骚扰或者广告营销等垃圾邮件。</a:t>
            </a:r>
            <a:endParaRPr lang="zh-CN" altLang="en-US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36870" y="25400"/>
            <a:ext cx="0" cy="6832600"/>
          </a:xfrm>
          <a:prstGeom prst="line">
            <a:avLst/>
          </a:prstGeom>
          <a:ln>
            <a:solidFill>
              <a:srgbClr val="8A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789170" y="3657600"/>
            <a:ext cx="781050" cy="927100"/>
          </a:xfrm>
          <a:prstGeom prst="rect">
            <a:avLst/>
          </a:prstGeom>
          <a:solidFill>
            <a:srgbClr val="8A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7805" y="997585"/>
            <a:ext cx="1450340" cy="492760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58375" y="5622925"/>
            <a:ext cx="2034540" cy="800100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403225" y="1268730"/>
            <a:ext cx="2138680" cy="499745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53760" y="518160"/>
            <a:ext cx="2012950" cy="499745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63517" y="4141182"/>
            <a:ext cx="2231390" cy="499745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37363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模型概述•项目难点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02590" y="1258570"/>
            <a:ext cx="453834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1、文本表示问题</a:t>
            </a:r>
            <a:endParaRPr 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①文本特征抽取问题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。通常的中文文本分类是将文本切分后的词语作为特征，并且假设它们的出现概率是相互独立的，实际情况不相符。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②文本形式化问题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。会割裂了文本中原有的逻辑语义关系。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文本通常被表示为向量空间模型，其高维性和稀疏性，不仅使得文本分类的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时间开销较大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，而且会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降低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分类质量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3760" y="482600"/>
            <a:ext cx="5721985" cy="34927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2、训练集问题</a:t>
            </a:r>
            <a:endParaRPr 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利用机器学习方法进行文本分类，需要大量经过标注的训练集，但已标注的样本所能提供的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信息有限</a:t>
            </a:r>
            <a:r>
              <a:rPr lang="zh-CN" altLang="en-US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容易获得的未标注样本数量相对于标注样本较多，但标注样本需要艰苦而缓慢的手工劳动，制约了整个文本分类系统的构建，产生了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标注瓶颈问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3759" y="4113530"/>
            <a:ext cx="572198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3、分类体系问题</a:t>
            </a:r>
            <a:endParaRPr lang="zh-CN" sz="2000" b="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类别干扰（class interference）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类别均衡（class balance）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③文本</a:t>
            </a: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数据复杂性（class complexity）</a:t>
            </a:r>
          </a:p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④类别多样性（class diversity）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79085" y="546735"/>
            <a:ext cx="229870" cy="951865"/>
            <a:chOff x="8191" y="273"/>
            <a:chExt cx="362" cy="1499"/>
          </a:xfrm>
        </p:grpSpPr>
        <p:sp>
          <p:nvSpPr>
            <p:cNvPr id="4" name="菱形 3"/>
            <p:cNvSpPr/>
            <p:nvPr/>
          </p:nvSpPr>
          <p:spPr>
            <a:xfrm>
              <a:off x="8191" y="273"/>
              <a:ext cx="363" cy="363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191" y="652"/>
              <a:ext cx="363" cy="363"/>
            </a:xfrm>
            <a:prstGeom prst="diamond">
              <a:avLst/>
            </a:prstGeom>
            <a:solidFill>
              <a:srgbClr val="153983"/>
            </a:solidFill>
            <a:ln>
              <a:solidFill>
                <a:srgbClr val="1539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8191" y="1410"/>
              <a:ext cx="363" cy="363"/>
            </a:xfrm>
            <a:prstGeom prst="diamond">
              <a:avLst/>
            </a:prstGeom>
            <a:solidFill>
              <a:srgbClr val="9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8191" y="1031"/>
              <a:ext cx="363" cy="363"/>
            </a:xfrm>
            <a:prstGeom prst="diamond">
              <a:avLst/>
            </a:prstGeom>
            <a:noFill/>
            <a:ln>
              <a:solidFill>
                <a:srgbClr val="98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8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79085" y="1526540"/>
            <a:ext cx="229870" cy="951865"/>
            <a:chOff x="8191" y="273"/>
            <a:chExt cx="362" cy="1499"/>
          </a:xfrm>
        </p:grpSpPr>
        <p:sp>
          <p:nvSpPr>
            <p:cNvPr id="22" name="菱形 21"/>
            <p:cNvSpPr/>
            <p:nvPr/>
          </p:nvSpPr>
          <p:spPr>
            <a:xfrm>
              <a:off x="8191" y="273"/>
              <a:ext cx="363" cy="363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8191" y="652"/>
              <a:ext cx="363" cy="363"/>
            </a:xfrm>
            <a:prstGeom prst="diamond">
              <a:avLst/>
            </a:prstGeom>
            <a:solidFill>
              <a:srgbClr val="153983"/>
            </a:solidFill>
            <a:ln>
              <a:solidFill>
                <a:srgbClr val="1539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8191" y="1410"/>
              <a:ext cx="363" cy="363"/>
            </a:xfrm>
            <a:prstGeom prst="diamond">
              <a:avLst/>
            </a:prstGeom>
            <a:solidFill>
              <a:srgbClr val="9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8191" y="1031"/>
              <a:ext cx="363" cy="363"/>
            </a:xfrm>
            <a:prstGeom prst="diamond">
              <a:avLst/>
            </a:prstGeom>
            <a:noFill/>
            <a:ln>
              <a:solidFill>
                <a:srgbClr val="98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8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79085" y="2492375"/>
            <a:ext cx="229870" cy="951865"/>
            <a:chOff x="8191" y="273"/>
            <a:chExt cx="362" cy="1499"/>
          </a:xfrm>
        </p:grpSpPr>
        <p:sp>
          <p:nvSpPr>
            <p:cNvPr id="27" name="菱形 26"/>
            <p:cNvSpPr/>
            <p:nvPr/>
          </p:nvSpPr>
          <p:spPr>
            <a:xfrm>
              <a:off x="8191" y="273"/>
              <a:ext cx="363" cy="363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8191" y="652"/>
              <a:ext cx="363" cy="363"/>
            </a:xfrm>
            <a:prstGeom prst="diamond">
              <a:avLst/>
            </a:prstGeom>
            <a:solidFill>
              <a:srgbClr val="153983"/>
            </a:solidFill>
            <a:ln>
              <a:solidFill>
                <a:srgbClr val="1539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8191" y="1410"/>
              <a:ext cx="363" cy="363"/>
            </a:xfrm>
            <a:prstGeom prst="diamond">
              <a:avLst/>
            </a:prstGeom>
            <a:solidFill>
              <a:srgbClr val="9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8191" y="1031"/>
              <a:ext cx="363" cy="363"/>
            </a:xfrm>
            <a:prstGeom prst="diamond">
              <a:avLst/>
            </a:prstGeom>
            <a:noFill/>
            <a:ln>
              <a:solidFill>
                <a:srgbClr val="98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8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79085" y="3470910"/>
            <a:ext cx="229870" cy="951865"/>
            <a:chOff x="8191" y="273"/>
            <a:chExt cx="362" cy="1499"/>
          </a:xfrm>
        </p:grpSpPr>
        <p:sp>
          <p:nvSpPr>
            <p:cNvPr id="32" name="菱形 31"/>
            <p:cNvSpPr/>
            <p:nvPr/>
          </p:nvSpPr>
          <p:spPr>
            <a:xfrm>
              <a:off x="8191" y="273"/>
              <a:ext cx="363" cy="363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8191" y="652"/>
              <a:ext cx="363" cy="363"/>
            </a:xfrm>
            <a:prstGeom prst="diamond">
              <a:avLst/>
            </a:prstGeom>
            <a:solidFill>
              <a:srgbClr val="153983"/>
            </a:solidFill>
            <a:ln>
              <a:solidFill>
                <a:srgbClr val="1539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8191" y="1410"/>
              <a:ext cx="363" cy="363"/>
            </a:xfrm>
            <a:prstGeom prst="diamond">
              <a:avLst/>
            </a:prstGeom>
            <a:solidFill>
              <a:srgbClr val="9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8191" y="1031"/>
              <a:ext cx="363" cy="363"/>
            </a:xfrm>
            <a:prstGeom prst="diamond">
              <a:avLst/>
            </a:prstGeom>
            <a:noFill/>
            <a:ln>
              <a:solidFill>
                <a:srgbClr val="98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8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79085" y="4443095"/>
            <a:ext cx="229870" cy="951865"/>
            <a:chOff x="8191" y="273"/>
            <a:chExt cx="362" cy="1499"/>
          </a:xfrm>
        </p:grpSpPr>
        <p:sp>
          <p:nvSpPr>
            <p:cNvPr id="37" name="菱形 36"/>
            <p:cNvSpPr/>
            <p:nvPr/>
          </p:nvSpPr>
          <p:spPr>
            <a:xfrm>
              <a:off x="8191" y="273"/>
              <a:ext cx="363" cy="363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8191" y="652"/>
              <a:ext cx="363" cy="363"/>
            </a:xfrm>
            <a:prstGeom prst="diamond">
              <a:avLst/>
            </a:prstGeom>
            <a:solidFill>
              <a:srgbClr val="153983"/>
            </a:solidFill>
            <a:ln>
              <a:solidFill>
                <a:srgbClr val="1539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8191" y="1410"/>
              <a:ext cx="363" cy="363"/>
            </a:xfrm>
            <a:prstGeom prst="diamond">
              <a:avLst/>
            </a:prstGeom>
            <a:solidFill>
              <a:srgbClr val="9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8191" y="1031"/>
              <a:ext cx="363" cy="363"/>
            </a:xfrm>
            <a:prstGeom prst="diamond">
              <a:avLst/>
            </a:prstGeom>
            <a:noFill/>
            <a:ln>
              <a:solidFill>
                <a:srgbClr val="98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8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79085" y="5406390"/>
            <a:ext cx="229870" cy="951865"/>
            <a:chOff x="8191" y="273"/>
            <a:chExt cx="362" cy="1499"/>
          </a:xfrm>
        </p:grpSpPr>
        <p:sp>
          <p:nvSpPr>
            <p:cNvPr id="42" name="菱形 41"/>
            <p:cNvSpPr/>
            <p:nvPr/>
          </p:nvSpPr>
          <p:spPr>
            <a:xfrm>
              <a:off x="8191" y="273"/>
              <a:ext cx="363" cy="363"/>
            </a:xfrm>
            <a:prstGeom prst="diamond">
              <a:avLst/>
            </a:prstGeom>
            <a:noFill/>
            <a:ln>
              <a:solidFill>
                <a:srgbClr val="15398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8191" y="652"/>
              <a:ext cx="363" cy="363"/>
            </a:xfrm>
            <a:prstGeom prst="diamond">
              <a:avLst/>
            </a:prstGeom>
            <a:solidFill>
              <a:srgbClr val="153983"/>
            </a:solidFill>
            <a:ln>
              <a:solidFill>
                <a:srgbClr val="1539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8191" y="1410"/>
              <a:ext cx="363" cy="363"/>
            </a:xfrm>
            <a:prstGeom prst="diamond">
              <a:avLst/>
            </a:prstGeom>
            <a:solidFill>
              <a:srgbClr val="9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8191" y="1031"/>
              <a:ext cx="363" cy="363"/>
            </a:xfrm>
            <a:prstGeom prst="diamond">
              <a:avLst/>
            </a:prstGeom>
            <a:noFill/>
            <a:ln>
              <a:solidFill>
                <a:srgbClr val="98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8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20915" y="2790825"/>
            <a:ext cx="4758690" cy="3861435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284885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zh-CN" altLang="en-US" sz="2400" dirty="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数据预处理</a:t>
            </a:r>
            <a:endParaRPr lang="zh-CN" altLang="en-US" sz="24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_[@KQQASLN)8BYMK5JT`SFX"/>
          <p:cNvPicPr>
            <a:picLocks noChangeAspect="1"/>
          </p:cNvPicPr>
          <p:nvPr/>
        </p:nvPicPr>
        <p:blipFill>
          <a:blip r:embed="rId2"/>
          <a:srcRect t="10146" r="65549" b="50666"/>
          <a:stretch>
            <a:fillRect/>
          </a:stretch>
        </p:blipFill>
        <p:spPr>
          <a:xfrm>
            <a:off x="7418070" y="1068070"/>
            <a:ext cx="2200910" cy="1529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530" y="4401185"/>
            <a:ext cx="36772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l">
              <a:lnSpc>
                <a:spcPct val="12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en-US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据统计，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本次赛题给定的文本每个句子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zh-CN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907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个字符构成，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最短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的长度为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最长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57921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。将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句子长度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绘制直方图，可见大部分句子的长度都在2000以内</a:t>
            </a:r>
            <a:r>
              <a:rPr lang="zh-CN" altLang="en-US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2W4)[1_VT]`F$QOX(@5IHM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2082800"/>
            <a:ext cx="3013710" cy="2318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054225"/>
            <a:ext cx="3081655" cy="2375535"/>
          </a:xfrm>
          <a:prstGeom prst="rect">
            <a:avLst/>
          </a:prstGeom>
        </p:spPr>
      </p:pic>
      <p:pic>
        <p:nvPicPr>
          <p:cNvPr id="7" name="图片 6" descr="_[@KQQASLN)8BYMK5JT`SFX"/>
          <p:cNvPicPr>
            <a:picLocks noChangeAspect="1"/>
          </p:cNvPicPr>
          <p:nvPr/>
        </p:nvPicPr>
        <p:blipFill>
          <a:blip r:embed="rId2"/>
          <a:srcRect t="49822" r="61483" b="11315"/>
          <a:stretch>
            <a:fillRect/>
          </a:stretch>
        </p:blipFill>
        <p:spPr>
          <a:xfrm>
            <a:off x="9618980" y="1068070"/>
            <a:ext cx="2460625" cy="15163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79615" y="2792268"/>
            <a:ext cx="4935220" cy="33850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>
              <a:lnSpc>
                <a:spcPct val="120000"/>
              </a:lnSpc>
              <a:buClrTx/>
              <a:buSzTx/>
              <a:buFontTx/>
            </a:pP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</a:t>
            </a:r>
          </a:p>
          <a:p>
            <a:pPr marL="228600" indent="-228600" algn="ctr">
              <a:lnSpc>
                <a:spcPct val="120000"/>
              </a:lnSpc>
              <a:buClrTx/>
              <a:buSzTx/>
              <a:buFontTx/>
            </a:pPr>
            <a:endParaRPr 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20000"/>
              </a:lnSpc>
              <a:buClrTx/>
              <a:buSzTx/>
              <a:buFontTx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新闻类包含的字符个数平均为1000个；</a:t>
            </a:r>
          </a:p>
          <a:p>
            <a:pPr marL="228600" indent="-228600" algn="l">
              <a:lnSpc>
                <a:spcPct val="120000"/>
              </a:lnSpc>
              <a:buClrTx/>
              <a:buSzTx/>
              <a:buFontTx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赛题中数据类别分布不均匀，科技类新闻样本量接近4w，星座类新闻样本量不到1k；</a:t>
            </a:r>
            <a:endParaRPr 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20000"/>
              </a:lnSpc>
              <a:buClrTx/>
              <a:buSzTx/>
              <a:buFontTx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赛题总共包括7000-8000个字符；</a:t>
            </a:r>
          </a:p>
          <a:p>
            <a:pPr marL="228600" indent="-228600" algn="l">
              <a:lnSpc>
                <a:spcPct val="120000"/>
              </a:lnSpc>
              <a:buClrTx/>
              <a:buSzTx/>
              <a:buFontTx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新闻平均字符个数多，可能需要截断；</a:t>
            </a:r>
          </a:p>
          <a:p>
            <a:pPr marL="228600" indent="-228600" algn="l">
              <a:lnSpc>
                <a:spcPct val="120000"/>
              </a:lnSpc>
              <a:buClrTx/>
              <a:buSzTx/>
              <a:buFontTx/>
            </a:pP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类别不均衡，会严重影响模型的精度；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8130" y="977265"/>
            <a:ext cx="7259955" cy="907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l">
              <a:lnSpc>
                <a:spcPct val="14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赛题数据中每行句子的字符使用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空格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隔开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，所以可以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直接统计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单词的个数来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得到每个句子的长度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，统计结果如右图</a:t>
            </a:r>
            <a:endParaRPr lang="zh-CN" altLang="en-US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06825" y="4429760"/>
            <a:ext cx="333692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对数据集的类别进行分布统计，具体统计每类新闻的样本个数从统计结果可以看出，赛题的数据集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类别分布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存在较为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不均匀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的情况</a:t>
            </a:r>
            <a:r>
              <a:rPr lang="zh-CN" altLang="en-US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631565" y="2198370"/>
            <a:ext cx="0" cy="4504055"/>
          </a:xfrm>
          <a:prstGeom prst="line">
            <a:avLst/>
          </a:prstGeom>
          <a:ln>
            <a:solidFill>
              <a:srgbClr val="153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143750" y="2198370"/>
            <a:ext cx="0" cy="4504055"/>
          </a:xfrm>
          <a:prstGeom prst="line">
            <a:avLst/>
          </a:prstGeom>
          <a:ln>
            <a:solidFill>
              <a:srgbClr val="153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77325" y="3466465"/>
            <a:ext cx="12458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83540" y="2209165"/>
            <a:ext cx="4001770" cy="4364990"/>
          </a:xfrm>
          <a:prstGeom prst="rect">
            <a:avLst/>
          </a:prstGeom>
          <a:solidFill>
            <a:srgbClr val="8A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20285" y="4543425"/>
            <a:ext cx="6932930" cy="2030730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284885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zh-CN" altLang="en-US" sz="2400" dirty="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数据预处理</a:t>
            </a:r>
            <a:endParaRPr lang="zh-CN" altLang="en-US" sz="24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405" y="755015"/>
            <a:ext cx="11485245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文本表示方法 ：</a:t>
            </a:r>
          </a:p>
          <a:p>
            <a:r>
              <a:rPr lang="en-US" alt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sz="20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在自然语言领域，文本是不定长度的。文本表示成计算机能够运算的数字或向量的方法一般称为词嵌入（Word Embedding）方法。词嵌入将不定长的文本转换到定长的空间内，是文本分类的第一步</a:t>
            </a:r>
            <a:r>
              <a:rPr lang="zh-CN" altLang="en-US" dirty="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7155" y="2550388"/>
            <a:ext cx="360247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One-hot</a:t>
            </a:r>
          </a:p>
          <a:p>
            <a:pPr algn="ctr"/>
            <a:endParaRPr 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假设一共N个字，则每个字可以转换为一个N维度稀疏向量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One-hot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编码是指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即将每一个单词使用一个离散的向量表示。具体将每个字/词编码一个索引，然后根据索引进行赋值。</a:t>
            </a: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M0UXQHNVG$2P{ISDYGLSD56"/>
          <p:cNvPicPr>
            <a:picLocks noChangeAspect="1"/>
          </p:cNvPicPr>
          <p:nvPr/>
        </p:nvPicPr>
        <p:blipFill>
          <a:blip r:embed="rId2"/>
          <a:srcRect l="2505" t="2067" r="7383"/>
          <a:stretch>
            <a:fillRect/>
          </a:stretch>
        </p:blipFill>
        <p:spPr>
          <a:xfrm>
            <a:off x="4820920" y="2108835"/>
            <a:ext cx="6932295" cy="25190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7500" y="1861820"/>
            <a:ext cx="11525250" cy="0"/>
          </a:xfrm>
          <a:prstGeom prst="line">
            <a:avLst/>
          </a:prstGeom>
          <a:ln>
            <a:solidFill>
              <a:srgbClr val="153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05730" y="4666494"/>
            <a:ext cx="6162040" cy="17845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60000"/>
              </a:lnSpc>
              <a:buClrTx/>
              <a:buSzTx/>
              <a:buNone/>
            </a:pP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Bag of Words</a:t>
            </a:r>
          </a:p>
          <a:p>
            <a:pPr algn="ctr">
              <a:lnSpc>
                <a:spcPct val="40000"/>
              </a:lnSpc>
              <a:buClrTx/>
              <a:buSzTx/>
              <a:buNone/>
            </a:pPr>
            <a:endParaRPr 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Bag of Words（词袋表示）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每个文档的字/词可以使用其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出现次数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来进行表示。在sklearn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中可以直接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CountVectorizer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来实现这一步骤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5665" y="2983230"/>
            <a:ext cx="2965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9110" y="4007485"/>
            <a:ext cx="11188700" cy="2557780"/>
          </a:xfrm>
          <a:prstGeom prst="rect">
            <a:avLst/>
          </a:prstGeom>
          <a:noFill/>
          <a:ln>
            <a:solidFill>
              <a:srgbClr val="1539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3983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130" y="205105"/>
            <a:ext cx="302198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en-US" altLang="zh-CN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.Bert</a:t>
            </a:r>
            <a:r>
              <a:rPr lang="zh-CN" altLang="en-US" sz="240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的前世与今生</a:t>
            </a:r>
            <a:endParaRPr lang="zh-CN" sz="24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5675" y="4086860"/>
            <a:ext cx="1001966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50000"/>
              </a:lnSpc>
              <a:buClrTx/>
              <a:buSzTx/>
              <a:buFontTx/>
            </a:pP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BERT模型概述：</a:t>
            </a:r>
            <a:endParaRPr lang="zh-CN" sz="2000" b="0" u="sng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50000"/>
              </a:lnSpc>
              <a:buClrTx/>
              <a:buSzTx/>
              <a:buFontTx/>
            </a:pP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BERT的全称是Bidirectional Encoder Representation from Transformers，即双向Transformer的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，因为decoder是不能获要预测的信息的。模型的主要创新点都在</a:t>
            </a:r>
            <a:r>
              <a:rPr lang="zh-CN" sz="2000" b="1" dirty="0">
                <a:solidFill>
                  <a:srgbClr val="1B4AA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pre-train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方法上，即用了Masked LM和Next Sentence Prediction两种方法分别捕捉</a:t>
            </a:r>
            <a:r>
              <a:rPr lang="zh-CN" sz="2000" b="1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词语和句子级别的representation</a:t>
            </a:r>
            <a:r>
              <a:rPr lang="zh-CN" sz="2000" b="0" dirty="0">
                <a:solidFill>
                  <a:srgbClr val="15398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dirty="0">
              <a:solidFill>
                <a:srgbClr val="15398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044575"/>
            <a:ext cx="1145794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0975340" y="6089015"/>
            <a:ext cx="712470" cy="294640"/>
          </a:xfrm>
          <a:prstGeom prst="rect">
            <a:avLst/>
          </a:prstGeom>
          <a:solidFill>
            <a:srgbClr val="15398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0c8e07-99ef-40e6-869a-078fda64c4cd}"/>
  <p:tag name="TABLE_ENDDRAG_ORIGIN_RECT" val="775*345"/>
  <p:tag name="TABLE_ENDDRAG_RECT" val="100*86*775*34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2498</Words>
  <Application>Microsoft Office PowerPoint</Application>
  <PresentationFormat>宽屏</PresentationFormat>
  <Paragraphs>193</Paragraphs>
  <Slides>25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yyq25225</dc:creator>
  <cp:lastModifiedBy>lenovo</cp:lastModifiedBy>
  <cp:revision>52</cp:revision>
  <dcterms:created xsi:type="dcterms:W3CDTF">2022-04-24T07:49:00Z</dcterms:created>
  <dcterms:modified xsi:type="dcterms:W3CDTF">2022-10-18T11:11:02Z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