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C7CF3A-9600-47A3-9F6E-9F79DF9EF24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364319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CF3A-9600-47A3-9F6E-9F79DF9EF24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46631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CF3A-9600-47A3-9F6E-9F79DF9EF24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EBB50-9F53-4239-A431-2D76164C5C7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4939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CF3A-9600-47A3-9F6E-9F79DF9EF24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673313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CF3A-9600-47A3-9F6E-9F79DF9EF24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EBB50-9F53-4239-A431-2D76164C5C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4090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CF3A-9600-47A3-9F6E-9F79DF9EF24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2285202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7CF3A-9600-47A3-9F6E-9F79DF9EF24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18185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7CF3A-9600-47A3-9F6E-9F79DF9EF24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51212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7CF3A-9600-47A3-9F6E-9F79DF9EF24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345554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CF3A-9600-47A3-9F6E-9F79DF9EF24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54773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C7CF3A-9600-47A3-9F6E-9F79DF9EF24A}"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2427341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C7CF3A-9600-47A3-9F6E-9F79DF9EF24A}"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135950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C7CF3A-9600-47A3-9F6E-9F79DF9EF24A}"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262903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CF3A-9600-47A3-9F6E-9F79DF9EF24A}"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365319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C7CF3A-9600-47A3-9F6E-9F79DF9EF24A}"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329936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CF3A-9600-47A3-9F6E-9F79DF9EF24A}"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EBB50-9F53-4239-A431-2D76164C5C77}" type="slidenum">
              <a:rPr lang="en-US" smtClean="0"/>
              <a:t>‹#›</a:t>
            </a:fld>
            <a:endParaRPr lang="en-US"/>
          </a:p>
        </p:txBody>
      </p:sp>
    </p:spTree>
    <p:extLst>
      <p:ext uri="{BB962C8B-B14F-4D97-AF65-F5344CB8AC3E}">
        <p14:creationId xmlns:p14="http://schemas.microsoft.com/office/powerpoint/2010/main" val="30101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C7CF3A-9600-47A3-9F6E-9F79DF9EF24A}" type="datetimeFigureOut">
              <a:rPr lang="en-US" smtClean="0"/>
              <a:t>5/24/2023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1EBB50-9F53-4239-A431-2D76164C5C77}" type="slidenum">
              <a:rPr lang="en-US" smtClean="0"/>
              <a:t>‹#›</a:t>
            </a:fld>
            <a:endParaRPr lang="en-US"/>
          </a:p>
        </p:txBody>
      </p:sp>
    </p:spTree>
    <p:extLst>
      <p:ext uri="{BB962C8B-B14F-4D97-AF65-F5344CB8AC3E}">
        <p14:creationId xmlns:p14="http://schemas.microsoft.com/office/powerpoint/2010/main" val="2965342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de.visualstudio.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ython.org/downloads/windows/"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hyperlink" Target="https://tek4.vn/so-sanh-giua-he-dieu-hanh-32-bit-va-64-b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F5A087-762F-4581-9FA6-C1E109FAE6F2}"/>
              </a:ext>
            </a:extLst>
          </p:cNvPr>
          <p:cNvSpPr txBox="1"/>
          <p:nvPr/>
        </p:nvSpPr>
        <p:spPr>
          <a:xfrm>
            <a:off x="3374265" y="373487"/>
            <a:ext cx="4649273" cy="1323439"/>
          </a:xfrm>
          <a:prstGeom prst="rect">
            <a:avLst/>
          </a:prstGeom>
          <a:noFill/>
        </p:spPr>
        <p:txBody>
          <a:bodyPr wrap="square" rtlCol="0">
            <a:spAutoFit/>
          </a:bodyPr>
          <a:lstStyle/>
          <a:p>
            <a:r>
              <a:rPr lang="en-US" sz="4000" b="1" dirty="0"/>
              <a:t>H</a:t>
            </a:r>
            <a:r>
              <a:rPr lang="vi-VN" sz="4000" b="1" dirty="0"/>
              <a:t>ư</a:t>
            </a:r>
            <a:r>
              <a:rPr lang="en-US" sz="4000" b="1" dirty="0" err="1"/>
              <a:t>ớng</a:t>
            </a:r>
            <a:r>
              <a:rPr lang="en-US" sz="4000" b="1" dirty="0"/>
              <a:t> </a:t>
            </a:r>
            <a:r>
              <a:rPr lang="en-US" sz="4000" b="1" dirty="0" err="1"/>
              <a:t>dẫn</a:t>
            </a:r>
            <a:r>
              <a:rPr lang="en-US" sz="4000" b="1" dirty="0"/>
              <a:t> </a:t>
            </a:r>
            <a:r>
              <a:rPr lang="en-US" sz="4000" b="1" dirty="0" err="1"/>
              <a:t>cài</a:t>
            </a:r>
            <a:r>
              <a:rPr lang="en-US" sz="4000" b="1" dirty="0"/>
              <a:t> </a:t>
            </a:r>
            <a:r>
              <a:rPr lang="en-US" sz="4000" b="1" dirty="0" err="1"/>
              <a:t>đặt</a:t>
            </a:r>
            <a:r>
              <a:rPr lang="en-US" sz="4000" b="1" dirty="0"/>
              <a:t> Visual Studio Code</a:t>
            </a:r>
          </a:p>
        </p:txBody>
      </p:sp>
      <p:sp>
        <p:nvSpPr>
          <p:cNvPr id="7" name="Rectangle 6">
            <a:extLst>
              <a:ext uri="{FF2B5EF4-FFF2-40B4-BE49-F238E27FC236}">
                <a16:creationId xmlns:a16="http://schemas.microsoft.com/office/drawing/2014/main" id="{C03314BD-3BC3-4EBC-B3D2-65030DE59C4E}"/>
              </a:ext>
            </a:extLst>
          </p:cNvPr>
          <p:cNvSpPr/>
          <p:nvPr/>
        </p:nvSpPr>
        <p:spPr>
          <a:xfrm>
            <a:off x="607456" y="1713469"/>
            <a:ext cx="6096000" cy="1200329"/>
          </a:xfrm>
          <a:prstGeom prst="rect">
            <a:avLst/>
          </a:prstGeom>
        </p:spPr>
        <p:txBody>
          <a:bodyPr>
            <a:spAutoFit/>
          </a:bodyPr>
          <a:lstStyle/>
          <a:p>
            <a:r>
              <a:rPr lang="en-US" dirty="0" err="1">
                <a:solidFill>
                  <a:srgbClr val="0A0A0A"/>
                </a:solidFill>
                <a:latin typeface="Muli"/>
              </a:rPr>
              <a:t>Truy</a:t>
            </a:r>
            <a:r>
              <a:rPr lang="en-US" dirty="0">
                <a:solidFill>
                  <a:srgbClr val="0A0A0A"/>
                </a:solidFill>
                <a:latin typeface="Muli"/>
              </a:rPr>
              <a:t> </a:t>
            </a:r>
            <a:r>
              <a:rPr lang="en-US" dirty="0" err="1">
                <a:solidFill>
                  <a:srgbClr val="0A0A0A"/>
                </a:solidFill>
                <a:latin typeface="Muli"/>
              </a:rPr>
              <a:t>cập</a:t>
            </a:r>
            <a:r>
              <a:rPr lang="en-US" dirty="0">
                <a:solidFill>
                  <a:srgbClr val="0A0A0A"/>
                </a:solidFill>
                <a:latin typeface="Muli"/>
              </a:rPr>
              <a:t> link </a:t>
            </a:r>
            <a:r>
              <a:rPr lang="en-US" dirty="0" err="1">
                <a:solidFill>
                  <a:srgbClr val="0A0A0A"/>
                </a:solidFill>
                <a:latin typeface="Muli"/>
              </a:rPr>
              <a:t>của</a:t>
            </a:r>
            <a:r>
              <a:rPr lang="en-US" dirty="0">
                <a:solidFill>
                  <a:srgbClr val="0A0A0A"/>
                </a:solidFill>
                <a:latin typeface="Muli"/>
              </a:rPr>
              <a:t> </a:t>
            </a:r>
            <a:r>
              <a:rPr lang="en-US" dirty="0" err="1">
                <a:solidFill>
                  <a:srgbClr val="0A0A0A"/>
                </a:solidFill>
                <a:latin typeface="Muli"/>
              </a:rPr>
              <a:t>nhà</a:t>
            </a:r>
            <a:r>
              <a:rPr lang="en-US" dirty="0">
                <a:solidFill>
                  <a:srgbClr val="0A0A0A"/>
                </a:solidFill>
                <a:latin typeface="Muli"/>
              </a:rPr>
              <a:t> </a:t>
            </a:r>
            <a:r>
              <a:rPr lang="en-US" dirty="0" err="1">
                <a:solidFill>
                  <a:srgbClr val="0A0A0A"/>
                </a:solidFill>
                <a:latin typeface="Muli"/>
              </a:rPr>
              <a:t>phát</a:t>
            </a:r>
            <a:r>
              <a:rPr lang="en-US" dirty="0">
                <a:solidFill>
                  <a:srgbClr val="0A0A0A"/>
                </a:solidFill>
                <a:latin typeface="Muli"/>
              </a:rPr>
              <a:t> </a:t>
            </a:r>
            <a:r>
              <a:rPr lang="en-US" dirty="0" err="1">
                <a:solidFill>
                  <a:srgbClr val="0A0A0A"/>
                </a:solidFill>
                <a:latin typeface="Muli"/>
              </a:rPr>
              <a:t>hành</a:t>
            </a:r>
            <a:r>
              <a:rPr lang="en-US" dirty="0">
                <a:solidFill>
                  <a:srgbClr val="0A0A0A"/>
                </a:solidFill>
                <a:latin typeface="Muli"/>
              </a:rPr>
              <a:t>: </a:t>
            </a:r>
            <a:r>
              <a:rPr lang="en-US" dirty="0">
                <a:solidFill>
                  <a:srgbClr val="E91010"/>
                </a:solidFill>
                <a:latin typeface="Muli"/>
                <a:hlinkClick r:id="rId2"/>
              </a:rPr>
              <a:t>https://code.visualstudio.com/</a:t>
            </a:r>
            <a:endParaRPr lang="en-US" dirty="0">
              <a:solidFill>
                <a:srgbClr val="0A0A0A"/>
              </a:solidFill>
              <a:latin typeface="Muli"/>
            </a:endParaRPr>
          </a:p>
          <a:p>
            <a:r>
              <a:rPr lang="en-US" dirty="0">
                <a:solidFill>
                  <a:srgbClr val="0A0A0A"/>
                </a:solidFill>
                <a:latin typeface="Muli"/>
              </a:rPr>
              <a:t>Website </a:t>
            </a:r>
            <a:r>
              <a:rPr lang="en-US" dirty="0" err="1">
                <a:solidFill>
                  <a:srgbClr val="0A0A0A"/>
                </a:solidFill>
                <a:latin typeface="Muli"/>
              </a:rPr>
              <a:t>tự</a:t>
            </a:r>
            <a:r>
              <a:rPr lang="en-US" dirty="0">
                <a:solidFill>
                  <a:srgbClr val="0A0A0A"/>
                </a:solidFill>
                <a:latin typeface="Muli"/>
              </a:rPr>
              <a:t> Recommend </a:t>
            </a:r>
            <a:r>
              <a:rPr lang="en-US" dirty="0" err="1">
                <a:solidFill>
                  <a:srgbClr val="0A0A0A"/>
                </a:solidFill>
                <a:latin typeface="Muli"/>
              </a:rPr>
              <a:t>phiên</a:t>
            </a:r>
            <a:r>
              <a:rPr lang="en-US" dirty="0">
                <a:solidFill>
                  <a:srgbClr val="0A0A0A"/>
                </a:solidFill>
                <a:latin typeface="Muli"/>
              </a:rPr>
              <a:t> </a:t>
            </a:r>
            <a:r>
              <a:rPr lang="en-US" dirty="0" err="1">
                <a:solidFill>
                  <a:srgbClr val="0A0A0A"/>
                </a:solidFill>
                <a:latin typeface="Muli"/>
              </a:rPr>
              <a:t>bản</a:t>
            </a:r>
            <a:r>
              <a:rPr lang="en-US" dirty="0">
                <a:solidFill>
                  <a:srgbClr val="0A0A0A"/>
                </a:solidFill>
                <a:latin typeface="Muli"/>
              </a:rPr>
              <a:t> </a:t>
            </a:r>
            <a:r>
              <a:rPr lang="en-US" dirty="0" err="1">
                <a:solidFill>
                  <a:srgbClr val="0A0A0A"/>
                </a:solidFill>
                <a:latin typeface="Muli"/>
              </a:rPr>
              <a:t>thích</a:t>
            </a:r>
            <a:r>
              <a:rPr lang="en-US" dirty="0">
                <a:solidFill>
                  <a:srgbClr val="0A0A0A"/>
                </a:solidFill>
                <a:latin typeface="Muli"/>
              </a:rPr>
              <a:t> </a:t>
            </a:r>
            <a:r>
              <a:rPr lang="en-US" dirty="0" err="1">
                <a:solidFill>
                  <a:srgbClr val="0A0A0A"/>
                </a:solidFill>
                <a:latin typeface="Muli"/>
              </a:rPr>
              <a:t>hợp</a:t>
            </a:r>
            <a:r>
              <a:rPr lang="en-US" dirty="0">
                <a:solidFill>
                  <a:srgbClr val="0A0A0A"/>
                </a:solidFill>
                <a:latin typeface="Muli"/>
              </a:rPr>
              <a:t> </a:t>
            </a:r>
            <a:r>
              <a:rPr lang="en-US" dirty="0" err="1">
                <a:solidFill>
                  <a:srgbClr val="0A0A0A"/>
                </a:solidFill>
                <a:latin typeface="Muli"/>
              </a:rPr>
              <a:t>với</a:t>
            </a:r>
            <a:r>
              <a:rPr lang="en-US" dirty="0">
                <a:solidFill>
                  <a:srgbClr val="0A0A0A"/>
                </a:solidFill>
                <a:latin typeface="Muli"/>
              </a:rPr>
              <a:t> </a:t>
            </a:r>
            <a:r>
              <a:rPr lang="en-US" dirty="0" err="1">
                <a:solidFill>
                  <a:srgbClr val="0A0A0A"/>
                </a:solidFill>
                <a:latin typeface="Muli"/>
              </a:rPr>
              <a:t>máy</a:t>
            </a:r>
            <a:r>
              <a:rPr lang="en-US" dirty="0">
                <a:solidFill>
                  <a:srgbClr val="0A0A0A"/>
                </a:solidFill>
                <a:latin typeface="Muli"/>
              </a:rPr>
              <a:t> </a:t>
            </a:r>
            <a:r>
              <a:rPr lang="en-US" dirty="0" err="1">
                <a:solidFill>
                  <a:srgbClr val="0A0A0A"/>
                </a:solidFill>
                <a:latin typeface="Muli"/>
              </a:rPr>
              <a:t>của</a:t>
            </a:r>
            <a:r>
              <a:rPr lang="en-US" dirty="0">
                <a:solidFill>
                  <a:srgbClr val="0A0A0A"/>
                </a:solidFill>
                <a:latin typeface="Muli"/>
              </a:rPr>
              <a:t> </a:t>
            </a:r>
            <a:r>
              <a:rPr lang="en-US" dirty="0" err="1">
                <a:solidFill>
                  <a:srgbClr val="0A0A0A"/>
                </a:solidFill>
                <a:latin typeface="Muli"/>
              </a:rPr>
              <a:t>bạn</a:t>
            </a:r>
            <a:r>
              <a:rPr lang="en-US" dirty="0">
                <a:solidFill>
                  <a:srgbClr val="0A0A0A"/>
                </a:solidFill>
                <a:latin typeface="Muli"/>
              </a:rPr>
              <a:t>, </a:t>
            </a:r>
            <a:r>
              <a:rPr lang="en-US" dirty="0" err="1">
                <a:solidFill>
                  <a:srgbClr val="0A0A0A"/>
                </a:solidFill>
                <a:latin typeface="Muli"/>
              </a:rPr>
              <a:t>hoặc</a:t>
            </a:r>
            <a:r>
              <a:rPr lang="en-US" dirty="0">
                <a:solidFill>
                  <a:srgbClr val="0A0A0A"/>
                </a:solidFill>
                <a:latin typeface="Muli"/>
              </a:rPr>
              <a:t> </a:t>
            </a:r>
            <a:r>
              <a:rPr lang="en-US" dirty="0" err="1">
                <a:solidFill>
                  <a:srgbClr val="0A0A0A"/>
                </a:solidFill>
                <a:latin typeface="Muli"/>
              </a:rPr>
              <a:t>nếu</a:t>
            </a:r>
            <a:r>
              <a:rPr lang="en-US" dirty="0">
                <a:solidFill>
                  <a:srgbClr val="0A0A0A"/>
                </a:solidFill>
                <a:latin typeface="Muli"/>
              </a:rPr>
              <a:t> </a:t>
            </a:r>
            <a:r>
              <a:rPr lang="en-US" dirty="0" err="1">
                <a:solidFill>
                  <a:srgbClr val="0A0A0A"/>
                </a:solidFill>
                <a:latin typeface="Muli"/>
              </a:rPr>
              <a:t>muốn</a:t>
            </a:r>
            <a:r>
              <a:rPr lang="en-US" dirty="0">
                <a:solidFill>
                  <a:srgbClr val="0A0A0A"/>
                </a:solidFill>
                <a:latin typeface="Muli"/>
              </a:rPr>
              <a:t> </a:t>
            </a:r>
            <a:r>
              <a:rPr lang="en-US" dirty="0" err="1">
                <a:solidFill>
                  <a:srgbClr val="0A0A0A"/>
                </a:solidFill>
                <a:latin typeface="Muli"/>
              </a:rPr>
              <a:t>cài</a:t>
            </a:r>
            <a:r>
              <a:rPr lang="en-US" dirty="0">
                <a:solidFill>
                  <a:srgbClr val="0A0A0A"/>
                </a:solidFill>
                <a:latin typeface="Muli"/>
              </a:rPr>
              <a:t> </a:t>
            </a:r>
            <a:r>
              <a:rPr lang="en-US" dirty="0" err="1">
                <a:solidFill>
                  <a:srgbClr val="0A0A0A"/>
                </a:solidFill>
                <a:latin typeface="Muli"/>
              </a:rPr>
              <a:t>bản</a:t>
            </a:r>
            <a:r>
              <a:rPr lang="en-US" dirty="0">
                <a:solidFill>
                  <a:srgbClr val="0A0A0A"/>
                </a:solidFill>
                <a:latin typeface="Muli"/>
              </a:rPr>
              <a:t> </a:t>
            </a:r>
            <a:r>
              <a:rPr lang="en-US" dirty="0" err="1">
                <a:solidFill>
                  <a:srgbClr val="0A0A0A"/>
                </a:solidFill>
                <a:latin typeface="Muli"/>
              </a:rPr>
              <a:t>khác</a:t>
            </a:r>
            <a:r>
              <a:rPr lang="en-US" dirty="0">
                <a:solidFill>
                  <a:srgbClr val="0A0A0A"/>
                </a:solidFill>
                <a:latin typeface="Muli"/>
              </a:rPr>
              <a:t> </a:t>
            </a:r>
            <a:r>
              <a:rPr lang="en-US" dirty="0" err="1">
                <a:solidFill>
                  <a:srgbClr val="0A0A0A"/>
                </a:solidFill>
                <a:latin typeface="Muli"/>
              </a:rPr>
              <a:t>có</a:t>
            </a:r>
            <a:r>
              <a:rPr lang="en-US" dirty="0">
                <a:solidFill>
                  <a:srgbClr val="0A0A0A"/>
                </a:solidFill>
                <a:latin typeface="Muli"/>
              </a:rPr>
              <a:t> </a:t>
            </a:r>
            <a:r>
              <a:rPr lang="en-US" dirty="0" err="1">
                <a:solidFill>
                  <a:srgbClr val="0A0A0A"/>
                </a:solidFill>
                <a:latin typeface="Muli"/>
              </a:rPr>
              <a:t>thể</a:t>
            </a:r>
            <a:r>
              <a:rPr lang="en-US" dirty="0">
                <a:solidFill>
                  <a:srgbClr val="0A0A0A"/>
                </a:solidFill>
                <a:latin typeface="Muli"/>
              </a:rPr>
              <a:t> </a:t>
            </a:r>
            <a:r>
              <a:rPr lang="en-US" dirty="0" err="1">
                <a:solidFill>
                  <a:srgbClr val="0A0A0A"/>
                </a:solidFill>
                <a:latin typeface="Muli"/>
              </a:rPr>
              <a:t>kéo</a:t>
            </a:r>
            <a:r>
              <a:rPr lang="en-US" dirty="0">
                <a:solidFill>
                  <a:srgbClr val="0A0A0A"/>
                </a:solidFill>
                <a:latin typeface="Muli"/>
              </a:rPr>
              <a:t> </a:t>
            </a:r>
            <a:r>
              <a:rPr lang="en-US" dirty="0" err="1">
                <a:solidFill>
                  <a:srgbClr val="0A0A0A"/>
                </a:solidFill>
                <a:latin typeface="Muli"/>
              </a:rPr>
              <a:t>xuống</a:t>
            </a:r>
            <a:r>
              <a:rPr lang="en-US" dirty="0">
                <a:solidFill>
                  <a:srgbClr val="0A0A0A"/>
                </a:solidFill>
                <a:latin typeface="Muli"/>
              </a:rPr>
              <a:t> </a:t>
            </a:r>
            <a:r>
              <a:rPr lang="en-US" dirty="0" err="1">
                <a:solidFill>
                  <a:srgbClr val="0A0A0A"/>
                </a:solidFill>
                <a:latin typeface="Muli"/>
              </a:rPr>
              <a:t>nhé</a:t>
            </a:r>
            <a:endParaRPr lang="en-US" b="0" i="0" dirty="0">
              <a:solidFill>
                <a:srgbClr val="0A0A0A"/>
              </a:solidFill>
              <a:effectLst/>
              <a:latin typeface="Muli"/>
            </a:endParaRPr>
          </a:p>
        </p:txBody>
      </p:sp>
      <p:pic>
        <p:nvPicPr>
          <p:cNvPr id="1030" name="Picture 6" descr="Hướng dẫn cài đặt Visual Studio Code">
            <a:extLst>
              <a:ext uri="{FF2B5EF4-FFF2-40B4-BE49-F238E27FC236}">
                <a16:creationId xmlns:a16="http://schemas.microsoft.com/office/drawing/2014/main" id="{4D45E491-DAD8-4F9A-8F52-B0BA02BCE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24" y="2930341"/>
            <a:ext cx="4771622" cy="223073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864E073-A861-4300-87CA-CBEB54A66D7A}"/>
              </a:ext>
            </a:extLst>
          </p:cNvPr>
          <p:cNvSpPr/>
          <p:nvPr/>
        </p:nvSpPr>
        <p:spPr>
          <a:xfrm>
            <a:off x="626771" y="5161074"/>
            <a:ext cx="6096000" cy="1200329"/>
          </a:xfrm>
          <a:prstGeom prst="rect">
            <a:avLst/>
          </a:prstGeom>
        </p:spPr>
        <p:txBody>
          <a:bodyPr>
            <a:spAutoFit/>
          </a:bodyPr>
          <a:lstStyle/>
          <a:p>
            <a:r>
              <a:rPr lang="en-US" dirty="0" err="1">
                <a:solidFill>
                  <a:srgbClr val="0A0A0A"/>
                </a:solidFill>
                <a:latin typeface="Muli"/>
              </a:rPr>
              <a:t>Mở</a:t>
            </a:r>
            <a:r>
              <a:rPr lang="en-US" dirty="0">
                <a:solidFill>
                  <a:srgbClr val="0A0A0A"/>
                </a:solidFill>
                <a:latin typeface="Muli"/>
              </a:rPr>
              <a:t> ra </a:t>
            </a:r>
            <a:r>
              <a:rPr lang="en-US" dirty="0" err="1">
                <a:solidFill>
                  <a:srgbClr val="0A0A0A"/>
                </a:solidFill>
                <a:latin typeface="Muli"/>
              </a:rPr>
              <a:t>tiến</a:t>
            </a:r>
            <a:r>
              <a:rPr lang="en-US" dirty="0">
                <a:solidFill>
                  <a:srgbClr val="0A0A0A"/>
                </a:solidFill>
                <a:latin typeface="Muli"/>
              </a:rPr>
              <a:t> </a:t>
            </a:r>
            <a:r>
              <a:rPr lang="en-US" dirty="0" err="1">
                <a:solidFill>
                  <a:srgbClr val="0A0A0A"/>
                </a:solidFill>
                <a:latin typeface="Muli"/>
              </a:rPr>
              <a:t>hành</a:t>
            </a:r>
            <a:r>
              <a:rPr lang="en-US" dirty="0">
                <a:solidFill>
                  <a:srgbClr val="0A0A0A"/>
                </a:solidFill>
                <a:latin typeface="Muli"/>
              </a:rPr>
              <a:t> </a:t>
            </a:r>
            <a:r>
              <a:rPr lang="en-US" dirty="0" err="1">
                <a:solidFill>
                  <a:srgbClr val="0A0A0A"/>
                </a:solidFill>
                <a:latin typeface="Muli"/>
              </a:rPr>
              <a:t>cài</a:t>
            </a:r>
            <a:r>
              <a:rPr lang="en-US" dirty="0">
                <a:solidFill>
                  <a:srgbClr val="0A0A0A"/>
                </a:solidFill>
                <a:latin typeface="Muli"/>
              </a:rPr>
              <a:t> </a:t>
            </a:r>
            <a:r>
              <a:rPr lang="en-US" dirty="0" err="1">
                <a:solidFill>
                  <a:srgbClr val="0A0A0A"/>
                </a:solidFill>
                <a:latin typeface="Muli"/>
              </a:rPr>
              <a:t>đặt</a:t>
            </a:r>
            <a:r>
              <a:rPr lang="en-US" dirty="0">
                <a:solidFill>
                  <a:srgbClr val="0A0A0A"/>
                </a:solidFill>
                <a:latin typeface="Muli"/>
              </a:rPr>
              <a:t>, </a:t>
            </a:r>
            <a:r>
              <a:rPr lang="en-US" dirty="0" err="1">
                <a:solidFill>
                  <a:srgbClr val="0A0A0A"/>
                </a:solidFill>
                <a:latin typeface="Muli"/>
              </a:rPr>
              <a:t>Chỉ</a:t>
            </a:r>
            <a:r>
              <a:rPr lang="en-US" dirty="0">
                <a:solidFill>
                  <a:srgbClr val="0A0A0A"/>
                </a:solidFill>
                <a:latin typeface="Muli"/>
              </a:rPr>
              <a:t> </a:t>
            </a:r>
            <a:r>
              <a:rPr lang="en-US" dirty="0" err="1">
                <a:solidFill>
                  <a:srgbClr val="0A0A0A"/>
                </a:solidFill>
                <a:latin typeface="Muli"/>
              </a:rPr>
              <a:t>cần</a:t>
            </a:r>
            <a:r>
              <a:rPr lang="en-US" dirty="0">
                <a:solidFill>
                  <a:srgbClr val="0A0A0A"/>
                </a:solidFill>
                <a:latin typeface="Muli"/>
              </a:rPr>
              <a:t> Next </a:t>
            </a:r>
            <a:r>
              <a:rPr lang="en-US" dirty="0" err="1">
                <a:solidFill>
                  <a:srgbClr val="0A0A0A"/>
                </a:solidFill>
                <a:latin typeface="Muli"/>
              </a:rPr>
              <a:t>cho</a:t>
            </a:r>
            <a:r>
              <a:rPr lang="en-US" dirty="0">
                <a:solidFill>
                  <a:srgbClr val="0A0A0A"/>
                </a:solidFill>
                <a:latin typeface="Muli"/>
              </a:rPr>
              <a:t> </a:t>
            </a:r>
            <a:r>
              <a:rPr lang="en-US" dirty="0" err="1">
                <a:solidFill>
                  <a:srgbClr val="0A0A0A"/>
                </a:solidFill>
                <a:latin typeface="Muli"/>
              </a:rPr>
              <a:t>đến</a:t>
            </a:r>
            <a:r>
              <a:rPr lang="en-US" dirty="0">
                <a:solidFill>
                  <a:srgbClr val="0A0A0A"/>
                </a:solidFill>
                <a:latin typeface="Muli"/>
              </a:rPr>
              <a:t> </a:t>
            </a:r>
            <a:r>
              <a:rPr lang="en-US" dirty="0" err="1">
                <a:solidFill>
                  <a:srgbClr val="0A0A0A"/>
                </a:solidFill>
                <a:latin typeface="Muli"/>
              </a:rPr>
              <a:t>khi</a:t>
            </a:r>
            <a:r>
              <a:rPr lang="en-US" dirty="0">
                <a:solidFill>
                  <a:srgbClr val="0A0A0A"/>
                </a:solidFill>
                <a:latin typeface="Muli"/>
              </a:rPr>
              <a:t> Finish </a:t>
            </a:r>
            <a:r>
              <a:rPr lang="en-US" dirty="0" err="1">
                <a:solidFill>
                  <a:srgbClr val="0A0A0A"/>
                </a:solidFill>
                <a:latin typeface="Muli"/>
              </a:rPr>
              <a:t>là</a:t>
            </a:r>
            <a:r>
              <a:rPr lang="en-US" dirty="0">
                <a:solidFill>
                  <a:srgbClr val="0A0A0A"/>
                </a:solidFill>
                <a:latin typeface="Muli"/>
              </a:rPr>
              <a:t> </a:t>
            </a:r>
            <a:r>
              <a:rPr lang="en-US" dirty="0" err="1">
                <a:solidFill>
                  <a:srgbClr val="0A0A0A"/>
                </a:solidFill>
                <a:latin typeface="Muli"/>
              </a:rPr>
              <a:t>xong</a:t>
            </a:r>
            <a:r>
              <a:rPr lang="en-US" dirty="0">
                <a:solidFill>
                  <a:srgbClr val="0A0A0A"/>
                </a:solidFill>
                <a:latin typeface="Muli"/>
              </a:rPr>
              <a:t>.</a:t>
            </a:r>
          </a:p>
          <a:p>
            <a:r>
              <a:rPr lang="en-US" dirty="0" err="1">
                <a:solidFill>
                  <a:srgbClr val="0A0A0A"/>
                </a:solidFill>
                <a:latin typeface="Muli"/>
              </a:rPr>
              <a:t>Mở</a:t>
            </a:r>
            <a:r>
              <a:rPr lang="en-US" dirty="0">
                <a:solidFill>
                  <a:srgbClr val="0A0A0A"/>
                </a:solidFill>
                <a:latin typeface="Muli"/>
              </a:rPr>
              <a:t> </a:t>
            </a:r>
            <a:r>
              <a:rPr lang="en-US" dirty="0" err="1">
                <a:solidFill>
                  <a:srgbClr val="0A0A0A"/>
                </a:solidFill>
                <a:latin typeface="Muli"/>
              </a:rPr>
              <a:t>Vscode</a:t>
            </a:r>
            <a:r>
              <a:rPr lang="en-US" dirty="0">
                <a:solidFill>
                  <a:srgbClr val="0A0A0A"/>
                </a:solidFill>
                <a:latin typeface="Muli"/>
              </a:rPr>
              <a:t> </a:t>
            </a:r>
            <a:r>
              <a:rPr lang="en-US" dirty="0" err="1">
                <a:solidFill>
                  <a:srgbClr val="0A0A0A"/>
                </a:solidFill>
                <a:latin typeface="Muli"/>
              </a:rPr>
              <a:t>lên</a:t>
            </a:r>
            <a:r>
              <a:rPr lang="en-US" dirty="0">
                <a:solidFill>
                  <a:srgbClr val="0A0A0A"/>
                </a:solidFill>
                <a:latin typeface="Muli"/>
              </a:rPr>
              <a:t>, </a:t>
            </a:r>
            <a:r>
              <a:rPr lang="en-US" dirty="0" err="1">
                <a:solidFill>
                  <a:srgbClr val="0A0A0A"/>
                </a:solidFill>
                <a:latin typeface="Muli"/>
              </a:rPr>
              <a:t>đâ</a:t>
            </a:r>
            <a:r>
              <a:rPr lang="en-US" dirty="0">
                <a:solidFill>
                  <a:srgbClr val="0A0A0A"/>
                </a:solidFill>
                <a:latin typeface="Muli"/>
              </a:rPr>
              <a:t> </a:t>
            </a:r>
            <a:r>
              <a:rPr lang="en-US" dirty="0" err="1">
                <a:solidFill>
                  <a:srgbClr val="0A0A0A"/>
                </a:solidFill>
                <a:latin typeface="Muli"/>
              </a:rPr>
              <a:t>là</a:t>
            </a:r>
            <a:r>
              <a:rPr lang="en-US" dirty="0">
                <a:solidFill>
                  <a:srgbClr val="0A0A0A"/>
                </a:solidFill>
                <a:latin typeface="Muli"/>
              </a:rPr>
              <a:t> </a:t>
            </a:r>
            <a:r>
              <a:rPr lang="en-US" dirty="0" err="1">
                <a:solidFill>
                  <a:srgbClr val="0A0A0A"/>
                </a:solidFill>
                <a:latin typeface="Muli"/>
              </a:rPr>
              <a:t>giao</a:t>
            </a:r>
            <a:r>
              <a:rPr lang="en-US" dirty="0">
                <a:solidFill>
                  <a:srgbClr val="0A0A0A"/>
                </a:solidFill>
                <a:latin typeface="Muli"/>
              </a:rPr>
              <a:t> </a:t>
            </a:r>
            <a:r>
              <a:rPr lang="en-US" dirty="0" err="1">
                <a:solidFill>
                  <a:srgbClr val="0A0A0A"/>
                </a:solidFill>
                <a:latin typeface="Muli"/>
              </a:rPr>
              <a:t>diện</a:t>
            </a:r>
            <a:r>
              <a:rPr lang="en-US" dirty="0">
                <a:solidFill>
                  <a:srgbClr val="0A0A0A"/>
                </a:solidFill>
                <a:latin typeface="Muli"/>
              </a:rPr>
              <a:t> </a:t>
            </a:r>
            <a:r>
              <a:rPr lang="en-US" dirty="0" err="1">
                <a:solidFill>
                  <a:srgbClr val="0A0A0A"/>
                </a:solidFill>
                <a:latin typeface="Muli"/>
              </a:rPr>
              <a:t>Wellcome</a:t>
            </a:r>
            <a:r>
              <a:rPr lang="en-US" dirty="0">
                <a:solidFill>
                  <a:srgbClr val="0A0A0A"/>
                </a:solidFill>
                <a:latin typeface="Muli"/>
              </a:rPr>
              <a:t>. </a:t>
            </a:r>
            <a:r>
              <a:rPr lang="en-US" dirty="0" err="1">
                <a:solidFill>
                  <a:srgbClr val="0A0A0A"/>
                </a:solidFill>
                <a:latin typeface="Muli"/>
              </a:rPr>
              <a:t>Bây</a:t>
            </a:r>
            <a:r>
              <a:rPr lang="en-US" dirty="0">
                <a:solidFill>
                  <a:srgbClr val="0A0A0A"/>
                </a:solidFill>
                <a:latin typeface="Muli"/>
              </a:rPr>
              <a:t> </a:t>
            </a:r>
            <a:r>
              <a:rPr lang="en-US" dirty="0" err="1">
                <a:solidFill>
                  <a:srgbClr val="0A0A0A"/>
                </a:solidFill>
                <a:latin typeface="Muli"/>
              </a:rPr>
              <a:t>giờ</a:t>
            </a:r>
            <a:r>
              <a:rPr lang="en-US" dirty="0">
                <a:solidFill>
                  <a:srgbClr val="0A0A0A"/>
                </a:solidFill>
                <a:latin typeface="Muli"/>
              </a:rPr>
              <a:t> </a:t>
            </a:r>
            <a:r>
              <a:rPr lang="en-US" dirty="0" err="1">
                <a:solidFill>
                  <a:srgbClr val="0A0A0A"/>
                </a:solidFill>
                <a:latin typeface="Muli"/>
              </a:rPr>
              <a:t>bạn</a:t>
            </a:r>
            <a:r>
              <a:rPr lang="en-US" dirty="0">
                <a:solidFill>
                  <a:srgbClr val="0A0A0A"/>
                </a:solidFill>
                <a:latin typeface="Muli"/>
              </a:rPr>
              <a:t> </a:t>
            </a:r>
            <a:r>
              <a:rPr lang="en-US" dirty="0" err="1">
                <a:solidFill>
                  <a:srgbClr val="0A0A0A"/>
                </a:solidFill>
                <a:latin typeface="Muli"/>
              </a:rPr>
              <a:t>cần</a:t>
            </a:r>
            <a:r>
              <a:rPr lang="en-US" dirty="0">
                <a:solidFill>
                  <a:srgbClr val="0A0A0A"/>
                </a:solidFill>
                <a:latin typeface="Muli"/>
              </a:rPr>
              <a:t> </a:t>
            </a:r>
            <a:r>
              <a:rPr lang="en-US" dirty="0" err="1">
                <a:solidFill>
                  <a:srgbClr val="0A0A0A"/>
                </a:solidFill>
                <a:latin typeface="Muli"/>
              </a:rPr>
              <a:t>cài</a:t>
            </a:r>
            <a:r>
              <a:rPr lang="en-US" dirty="0">
                <a:solidFill>
                  <a:srgbClr val="0A0A0A"/>
                </a:solidFill>
                <a:latin typeface="Muli"/>
              </a:rPr>
              <a:t> </a:t>
            </a:r>
            <a:r>
              <a:rPr lang="en-US" dirty="0" err="1">
                <a:solidFill>
                  <a:srgbClr val="0A0A0A"/>
                </a:solidFill>
                <a:latin typeface="Muli"/>
              </a:rPr>
              <a:t>đặt</a:t>
            </a:r>
            <a:r>
              <a:rPr lang="en-US" dirty="0">
                <a:solidFill>
                  <a:srgbClr val="0A0A0A"/>
                </a:solidFill>
                <a:latin typeface="Muli"/>
              </a:rPr>
              <a:t> </a:t>
            </a:r>
            <a:r>
              <a:rPr lang="en-US" dirty="0" err="1">
                <a:solidFill>
                  <a:srgbClr val="0A0A0A"/>
                </a:solidFill>
                <a:latin typeface="Muli"/>
              </a:rPr>
              <a:t>các</a:t>
            </a:r>
            <a:r>
              <a:rPr lang="en-US" dirty="0">
                <a:solidFill>
                  <a:srgbClr val="0A0A0A"/>
                </a:solidFill>
                <a:latin typeface="Muli"/>
              </a:rPr>
              <a:t> Extension </a:t>
            </a:r>
            <a:r>
              <a:rPr lang="en-US" dirty="0" err="1">
                <a:solidFill>
                  <a:srgbClr val="0A0A0A"/>
                </a:solidFill>
                <a:latin typeface="Muli"/>
              </a:rPr>
              <a:t>để</a:t>
            </a:r>
            <a:r>
              <a:rPr lang="en-US" dirty="0">
                <a:solidFill>
                  <a:srgbClr val="0A0A0A"/>
                </a:solidFill>
                <a:latin typeface="Muli"/>
              </a:rPr>
              <a:t> </a:t>
            </a:r>
            <a:r>
              <a:rPr lang="en-US" dirty="0" err="1">
                <a:solidFill>
                  <a:srgbClr val="0A0A0A"/>
                </a:solidFill>
                <a:latin typeface="Muli"/>
              </a:rPr>
              <a:t>bắt</a:t>
            </a:r>
            <a:r>
              <a:rPr lang="en-US" dirty="0">
                <a:solidFill>
                  <a:srgbClr val="0A0A0A"/>
                </a:solidFill>
                <a:latin typeface="Muli"/>
              </a:rPr>
              <a:t> </a:t>
            </a:r>
            <a:r>
              <a:rPr lang="en-US" dirty="0" err="1">
                <a:solidFill>
                  <a:srgbClr val="0A0A0A"/>
                </a:solidFill>
                <a:latin typeface="Muli"/>
              </a:rPr>
              <a:t>đầu</a:t>
            </a:r>
            <a:r>
              <a:rPr lang="en-US" dirty="0">
                <a:solidFill>
                  <a:srgbClr val="0A0A0A"/>
                </a:solidFill>
                <a:latin typeface="Muli"/>
              </a:rPr>
              <a:t> </a:t>
            </a:r>
            <a:r>
              <a:rPr lang="en-US" dirty="0" err="1">
                <a:solidFill>
                  <a:srgbClr val="0A0A0A"/>
                </a:solidFill>
                <a:latin typeface="Muli"/>
              </a:rPr>
              <a:t>lập</a:t>
            </a:r>
            <a:r>
              <a:rPr lang="en-US" dirty="0">
                <a:solidFill>
                  <a:srgbClr val="0A0A0A"/>
                </a:solidFill>
                <a:latin typeface="Muli"/>
              </a:rPr>
              <a:t> </a:t>
            </a:r>
            <a:r>
              <a:rPr lang="en-US" dirty="0" err="1">
                <a:solidFill>
                  <a:srgbClr val="0A0A0A"/>
                </a:solidFill>
                <a:latin typeface="Muli"/>
              </a:rPr>
              <a:t>trình</a:t>
            </a:r>
            <a:r>
              <a:rPr lang="en-US" dirty="0">
                <a:solidFill>
                  <a:srgbClr val="0A0A0A"/>
                </a:solidFill>
                <a:latin typeface="Muli"/>
              </a:rPr>
              <a:t> </a:t>
            </a:r>
            <a:r>
              <a:rPr lang="en-US" dirty="0" err="1">
                <a:solidFill>
                  <a:srgbClr val="0A0A0A"/>
                </a:solidFill>
                <a:latin typeface="Muli"/>
              </a:rPr>
              <a:t>nhé</a:t>
            </a:r>
            <a:endParaRPr lang="en-US" b="0" i="0" dirty="0">
              <a:solidFill>
                <a:srgbClr val="0A0A0A"/>
              </a:solidFill>
              <a:effectLst/>
              <a:latin typeface="Muli"/>
            </a:endParaRPr>
          </a:p>
        </p:txBody>
      </p:sp>
    </p:spTree>
    <p:extLst>
      <p:ext uri="{BB962C8B-B14F-4D97-AF65-F5344CB8AC3E}">
        <p14:creationId xmlns:p14="http://schemas.microsoft.com/office/powerpoint/2010/main" val="129416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18D2F8-149A-4E48-A348-C58EDB4DD9C8}"/>
              </a:ext>
            </a:extLst>
          </p:cNvPr>
          <p:cNvSpPr/>
          <p:nvPr/>
        </p:nvSpPr>
        <p:spPr>
          <a:xfrm>
            <a:off x="4017336" y="0"/>
            <a:ext cx="3239990" cy="954107"/>
          </a:xfrm>
          <a:prstGeom prst="rect">
            <a:avLst/>
          </a:prstGeom>
        </p:spPr>
        <p:txBody>
          <a:bodyPr wrap="none">
            <a:spAutoFit/>
          </a:bodyPr>
          <a:lstStyle/>
          <a:p>
            <a:r>
              <a:rPr lang="en-US" sz="2800" b="1" dirty="0"/>
              <a:t>H</a:t>
            </a:r>
            <a:r>
              <a:rPr lang="vi-VN" sz="2800" b="1" dirty="0"/>
              <a:t>ư</a:t>
            </a:r>
            <a:r>
              <a:rPr lang="en-US" sz="2800" b="1" dirty="0" err="1"/>
              <a:t>ớng</a:t>
            </a:r>
            <a:r>
              <a:rPr lang="en-US" sz="2800" b="1" dirty="0"/>
              <a:t> </a:t>
            </a:r>
            <a:r>
              <a:rPr lang="en-US" sz="2800" b="1" dirty="0" err="1"/>
              <a:t>dẫn</a:t>
            </a:r>
            <a:r>
              <a:rPr lang="en-US" sz="2800" b="1" dirty="0"/>
              <a:t> </a:t>
            </a:r>
            <a:r>
              <a:rPr lang="en-US" sz="2800" b="1" dirty="0" err="1"/>
              <a:t>cài</a:t>
            </a:r>
            <a:r>
              <a:rPr lang="en-US" sz="2800" b="1" dirty="0"/>
              <a:t> </a:t>
            </a:r>
            <a:r>
              <a:rPr lang="en-US" sz="2800" b="1" dirty="0" err="1"/>
              <a:t>đặt</a:t>
            </a:r>
            <a:endParaRPr lang="en-US" sz="2800" b="1" dirty="0"/>
          </a:p>
          <a:p>
            <a:r>
              <a:rPr lang="en-US" sz="2800" b="1" dirty="0"/>
              <a:t>        Python</a:t>
            </a:r>
          </a:p>
        </p:txBody>
      </p:sp>
      <p:sp>
        <p:nvSpPr>
          <p:cNvPr id="6" name="Rectangle 5">
            <a:extLst>
              <a:ext uri="{FF2B5EF4-FFF2-40B4-BE49-F238E27FC236}">
                <a16:creationId xmlns:a16="http://schemas.microsoft.com/office/drawing/2014/main" id="{F22C7A12-CF39-41A3-B192-825683C4B4E6}"/>
              </a:ext>
            </a:extLst>
          </p:cNvPr>
          <p:cNvSpPr/>
          <p:nvPr/>
        </p:nvSpPr>
        <p:spPr>
          <a:xfrm>
            <a:off x="0" y="900766"/>
            <a:ext cx="8756409" cy="5632311"/>
          </a:xfrm>
          <a:prstGeom prst="rect">
            <a:avLst/>
          </a:prstGeom>
        </p:spPr>
        <p:txBody>
          <a:bodyPr wrap="square">
            <a:spAutoFit/>
          </a:bodyPr>
          <a:lstStyle/>
          <a:p>
            <a:pPr algn="just"/>
            <a:r>
              <a:rPr lang="vi-VN" b="1" dirty="0">
                <a:latin typeface="Inter"/>
              </a:rPr>
              <a:t>Bước 1: Tải xuống bản cài đặt Python 3 đầy đủ</a:t>
            </a:r>
            <a:endParaRPr lang="vi-VN" dirty="0">
              <a:latin typeface="Inter"/>
            </a:endParaRPr>
          </a:p>
          <a:p>
            <a:pPr algn="just">
              <a:buFont typeface="+mj-lt"/>
              <a:buAutoNum type="arabicPeriod"/>
            </a:pPr>
            <a:r>
              <a:rPr lang="vi-VN" dirty="0">
                <a:latin typeface="Inter"/>
              </a:rPr>
              <a:t>Để tải xuống bản cài đặt Python đầy đủ, bạn cần cửa sổ trình duyệt và truy cập vào trang </a:t>
            </a:r>
            <a:r>
              <a:rPr lang="vi-VN" dirty="0">
                <a:solidFill>
                  <a:schemeClr val="accent1"/>
                </a:solidFill>
                <a:latin typeface="Inter"/>
                <a:hlinkClick r:id="rId2">
                  <a:extLst>
                    <a:ext uri="{A12FA001-AC4F-418D-AE19-62706E023703}">
                      <ahyp:hlinkClr xmlns:ahyp="http://schemas.microsoft.com/office/drawing/2018/hyperlinkcolor" val="tx"/>
                    </a:ext>
                  </a:extLst>
                </a:hlinkClick>
              </a:rPr>
              <a:t>python.org</a:t>
            </a:r>
            <a:r>
              <a:rPr lang="vi-VN" dirty="0">
                <a:latin typeface="Inter"/>
              </a:rPr>
              <a:t> và click vào phần </a:t>
            </a:r>
            <a:r>
              <a:rPr lang="vi-VN" dirty="0">
                <a:solidFill>
                  <a:schemeClr val="accent1"/>
                </a:solidFill>
                <a:latin typeface="Inter"/>
                <a:hlinkClick r:id="rId3">
                  <a:extLst>
                    <a:ext uri="{A12FA001-AC4F-418D-AE19-62706E023703}">
                      <ahyp:hlinkClr xmlns:ahyp="http://schemas.microsoft.com/office/drawing/2018/hyperlinkcolor" val="tx"/>
                    </a:ext>
                  </a:extLst>
                </a:hlinkClick>
              </a:rPr>
              <a:t>Downloads page for Windows</a:t>
            </a:r>
            <a:r>
              <a:rPr lang="vi-VN" dirty="0">
                <a:latin typeface="Inter"/>
              </a:rPr>
              <a:t>. Điều này sẽ giúp bạn đến trang liệt kê các phiên bản cài đặt Python cho Windows.</a:t>
            </a:r>
          </a:p>
          <a:p>
            <a:pPr algn="just">
              <a:buFont typeface="+mj-lt"/>
              <a:buAutoNum type="arabicPeriod"/>
            </a:pPr>
            <a:r>
              <a:rPr lang="vi-VN" dirty="0">
                <a:latin typeface="Inter"/>
              </a:rPr>
              <a:t>Trong phần </a:t>
            </a:r>
            <a:r>
              <a:rPr lang="vi-VN" b="1" dirty="0">
                <a:latin typeface="Inter"/>
              </a:rPr>
              <a:t>"Python Releases for Windows"</a:t>
            </a:r>
            <a:r>
              <a:rPr lang="vi-VN" dirty="0">
                <a:latin typeface="Inter"/>
              </a:rPr>
              <a:t>, các bạn hãy click vào liên kết cho </a:t>
            </a:r>
            <a:r>
              <a:rPr lang="vi-VN" b="1" dirty="0">
                <a:latin typeface="Inter"/>
              </a:rPr>
              <a:t>"Latest Python 3 Release - Python 3.x.x"</a:t>
            </a:r>
            <a:r>
              <a:rPr lang="vi-VN" dirty="0">
                <a:latin typeface="Inter"/>
              </a:rPr>
              <a:t>. Điều này sẽ giúp chúng ta chuyển đến nơi chọn phiên bản cài đặt mới nhất. Tại thời điểm xây dựng bài viết này, phiên bản mới nhất là Python 3.9.6. Tất nhiên phiên bản mới nhất sẽ hỗ trợ nhiều thứ hơn và có thể tối ưu hơn về nhiều mặt so với các phiên bản cũ.</a:t>
            </a:r>
          </a:p>
          <a:p>
            <a:pPr algn="just">
              <a:buFont typeface="+mj-lt"/>
              <a:buAutoNum type="arabicPeriod"/>
            </a:pPr>
            <a:r>
              <a:rPr lang="vi-VN" dirty="0">
                <a:latin typeface="Inter"/>
              </a:rPr>
              <a:t>Các bạn cuộn xuống phía dưới cùng và chọn bản cài đặt </a:t>
            </a:r>
            <a:r>
              <a:rPr lang="vi-VN" b="1" dirty="0">
                <a:latin typeface="Inter"/>
              </a:rPr>
              <a:t>"Windows installer (64-bit)" </a:t>
            </a:r>
            <a:r>
              <a:rPr lang="vi-VN" dirty="0">
                <a:latin typeface="Inter"/>
              </a:rPr>
              <a:t>nếu bạn dùng hệ điều hành 64 bit hoặc</a:t>
            </a:r>
            <a:r>
              <a:rPr lang="vi-VN" b="1" dirty="0">
                <a:latin typeface="Inter"/>
              </a:rPr>
              <a:t> "Windows installer (32-bit)" </a:t>
            </a:r>
            <a:r>
              <a:rPr lang="vi-VN" dirty="0">
                <a:latin typeface="Inter"/>
              </a:rPr>
              <a:t>nếu bạn dùng hệ điều hành 32 bit. Có thể đến đây vẫn có bạn sẽ chưa rõ hệ điều hành của mình là bao nhiêu bit. Khi đó bạn có thể đọc bài </a:t>
            </a:r>
            <a:r>
              <a:rPr lang="vi-VN" dirty="0">
                <a:solidFill>
                  <a:srgbClr val="0070C0"/>
                </a:solidFill>
                <a:latin typeface="Inter"/>
                <a:hlinkClick r:id="rId4">
                  <a:extLst>
                    <a:ext uri="{A12FA001-AC4F-418D-AE19-62706E023703}">
                      <ahyp:hlinkClr xmlns:ahyp="http://schemas.microsoft.com/office/drawing/2018/hyperlinkcolor" val="tx"/>
                    </a:ext>
                  </a:extLst>
                </a:hlinkClick>
              </a:rPr>
              <a:t>So sánh giữa hệ điều hành 32 bit và 64 bit</a:t>
            </a:r>
            <a:r>
              <a:rPr lang="vi-VN" dirty="0">
                <a:latin typeface="Inter"/>
              </a:rPr>
              <a:t> để biết sự khác biệt và xem phiên bản hiện tại của máy tính của mình là gì. Về cơ bản các máy tính và hệ điều hành mới hiện nay đa phần đang chuyển dịch sang 64 bit. Do đó, ở đây bạn có thể chọn phiên bản cài đặt 64 bit. Nếu bạn sử dụng một hệ điều hành 32 bit đời cũ thì cũng có thể chọn bản cài đặt cho 32 bit. Lưu ý rằng bản 32 bit có thể cài đặt cho cả 2 môi trường 32 bit lẫn 64 bit, tuy nhiên sẽ không tối ưu cho việc hoạt động trên môi trường 64 bit.</a:t>
            </a:r>
            <a:endParaRPr lang="en-US" dirty="0">
              <a:latin typeface="Inter"/>
            </a:endParaRPr>
          </a:p>
          <a:p>
            <a:pPr algn="just">
              <a:buFont typeface="+mj-lt"/>
              <a:buAutoNum type="arabicPeriod"/>
            </a:pPr>
            <a:r>
              <a:rPr lang="vi-VN" dirty="0"/>
              <a:t>Sau khi bản cài đặt được tải về hoàn tất, bạn có thể thực hiện chuyển sang Bước 2.</a:t>
            </a:r>
            <a:endParaRPr lang="vi-VN" b="0" i="0" dirty="0">
              <a:effectLst/>
              <a:latin typeface="Inter"/>
            </a:endParaRPr>
          </a:p>
        </p:txBody>
      </p:sp>
      <p:pic>
        <p:nvPicPr>
          <p:cNvPr id="2050" name="Picture 2" descr="cai-dat-python-download-3">
            <a:extLst>
              <a:ext uri="{FF2B5EF4-FFF2-40B4-BE49-F238E27FC236}">
                <a16:creationId xmlns:a16="http://schemas.microsoft.com/office/drawing/2014/main" id="{CA769D65-DE28-4C2F-A46B-A0DCA37CBC8F}"/>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8756409" y="1270043"/>
            <a:ext cx="3040286" cy="148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53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55B403-1A21-480E-96DC-B57312D46214}"/>
              </a:ext>
            </a:extLst>
          </p:cNvPr>
          <p:cNvSpPr/>
          <p:nvPr/>
        </p:nvSpPr>
        <p:spPr>
          <a:xfrm>
            <a:off x="150253" y="101682"/>
            <a:ext cx="9148293" cy="923330"/>
          </a:xfrm>
          <a:prstGeom prst="rect">
            <a:avLst/>
          </a:prstGeom>
        </p:spPr>
        <p:txBody>
          <a:bodyPr wrap="square">
            <a:spAutoFit/>
          </a:bodyPr>
          <a:lstStyle/>
          <a:p>
            <a:pPr algn="just"/>
            <a:r>
              <a:rPr lang="vi-VN" b="1" dirty="0">
                <a:latin typeface="Inter"/>
              </a:rPr>
              <a:t>Bước</a:t>
            </a:r>
            <a:r>
              <a:rPr lang="en-US" b="1" dirty="0">
                <a:latin typeface="Inter"/>
              </a:rPr>
              <a:t> </a:t>
            </a:r>
            <a:r>
              <a:rPr lang="vi-VN" b="1" dirty="0">
                <a:latin typeface="Inter"/>
              </a:rPr>
              <a:t>2: Chạy bản cài đặt Python</a:t>
            </a:r>
            <a:endParaRPr lang="vi-VN" dirty="0">
              <a:latin typeface="Inter"/>
            </a:endParaRPr>
          </a:p>
          <a:p>
            <a:pPr algn="just"/>
            <a:r>
              <a:rPr lang="vi-VN" dirty="0">
                <a:latin typeface="Inter"/>
              </a:rPr>
              <a:t>Tại đây, bạn hãy tìm đến vị trí tải về của bản cài đặt vừa tải về hoàn tất ở trên, và chạy bản cài đặt này bằng cách click đúp vào tệp đã tải xuống. Một hộp thoại như bên dưới sẽ xuất hiện:</a:t>
            </a:r>
            <a:endParaRPr lang="vi-VN" b="0" i="0" dirty="0">
              <a:effectLst/>
              <a:latin typeface="Inter"/>
            </a:endParaRPr>
          </a:p>
        </p:txBody>
      </p:sp>
      <p:pic>
        <p:nvPicPr>
          <p:cNvPr id="3074" name="Picture 2" descr="cai-dat-python-installer-3">
            <a:extLst>
              <a:ext uri="{FF2B5EF4-FFF2-40B4-BE49-F238E27FC236}">
                <a16:creationId xmlns:a16="http://schemas.microsoft.com/office/drawing/2014/main" id="{CE838739-7170-4603-8064-8FC31A149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49" y="1025012"/>
            <a:ext cx="2516009" cy="15271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0A54ED6-D80A-481D-936B-69942C81996A}"/>
              </a:ext>
            </a:extLst>
          </p:cNvPr>
          <p:cNvSpPr/>
          <p:nvPr/>
        </p:nvSpPr>
        <p:spPr>
          <a:xfrm>
            <a:off x="150253" y="2552180"/>
            <a:ext cx="10577848" cy="2862322"/>
          </a:xfrm>
          <a:prstGeom prst="rect">
            <a:avLst/>
          </a:prstGeom>
        </p:spPr>
        <p:txBody>
          <a:bodyPr wrap="square">
            <a:spAutoFit/>
          </a:bodyPr>
          <a:lstStyle/>
          <a:p>
            <a:r>
              <a:rPr lang="vi-VN" dirty="0">
                <a:latin typeface="Inter"/>
              </a:rPr>
              <a:t>Trong hộp thoại này, bạn có thể lựa chọn hai tùy chọn: </a:t>
            </a:r>
            <a:r>
              <a:rPr lang="vi-VN" b="1" dirty="0">
                <a:latin typeface="Inter"/>
              </a:rPr>
              <a:t>Cài đặt mặc định (Install Now)</a:t>
            </a:r>
            <a:r>
              <a:rPr lang="vi-VN" dirty="0">
                <a:latin typeface="Inter"/>
              </a:rPr>
              <a:t> hoặc Chọn các tham số cài đặt khác trước khi cài (</a:t>
            </a:r>
            <a:r>
              <a:rPr lang="vi-VN" b="1" dirty="0">
                <a:latin typeface="Inter"/>
              </a:rPr>
              <a:t>Customize installation</a:t>
            </a:r>
            <a:r>
              <a:rPr lang="vi-VN" dirty="0">
                <a:latin typeface="Inter"/>
              </a:rPr>
              <a:t>). Với</a:t>
            </a:r>
            <a:r>
              <a:rPr lang="vi-VN" b="1" dirty="0">
                <a:latin typeface="Inter"/>
              </a:rPr>
              <a:t> "Customize installation"</a:t>
            </a:r>
            <a:r>
              <a:rPr lang="vi-VN" dirty="0">
                <a:latin typeface="Inter"/>
              </a:rPr>
              <a:t> bạn có thể tùy chỉnh vị trí cài đặt và các tính năng bổ sung được cài đặt,</a:t>
            </a:r>
            <a:r>
              <a:rPr lang="en-US" dirty="0"/>
              <a:t> bao </a:t>
            </a:r>
            <a:r>
              <a:rPr lang="en-US" dirty="0" err="1"/>
              <a:t>gồm</a:t>
            </a:r>
            <a:r>
              <a:rPr lang="en-US" dirty="0"/>
              <a:t> pip </a:t>
            </a:r>
            <a:r>
              <a:rPr lang="vi-VN" dirty="0"/>
              <a:t>và </a:t>
            </a:r>
            <a:r>
              <a:rPr lang="vi-VN" b="1" dirty="0"/>
              <a:t>IDLE</a:t>
            </a:r>
            <a:r>
              <a:rPr lang="vi-VN" dirty="0"/>
              <a:t>. Nó cho phép tùy chọn nhiều công cụ sử dụng đi kèm với gói cài đặt hơn. Bạn nên chọn</a:t>
            </a:r>
            <a:r>
              <a:rPr lang="en-US" dirty="0"/>
              <a:t> pip </a:t>
            </a:r>
            <a:r>
              <a:rPr lang="vi-VN" dirty="0"/>
              <a:t>và </a:t>
            </a:r>
            <a:r>
              <a:rPr lang="vi-VN" b="1" dirty="0"/>
              <a:t>IDLE</a:t>
            </a:r>
            <a:r>
              <a:rPr lang="en-US" b="1" dirty="0"/>
              <a:t>.pip </a:t>
            </a:r>
            <a:r>
              <a:rPr lang="vi-VN" dirty="0"/>
              <a:t>được dùng để quản lý và cài đặt các gói và thư viện khác sau này khi cần (nếu không chọn sau này sẽ phải cài thêm khá vất vả). IDLE là trình IDE mặc định của Python giúp biên dịch và chạy chương trình mà không cần cài đặt các trình soạn thảo khác. Đến đây bạn sẽ hỏi: Tại sao lại không dùng ngay IDLE để soạn thảo và lập trình Python đi? Đơn giản là vì nó thiếu nhiều tính năng hỗ trợ tốt cho việc lập trình như highlight code không được mượt, không có nhắc lệnh và tự động hoàn thành lệnh,.... Sở dĩ chúng ta cứ chọn cài đặt nó ở đây vì đôi lúc có thể dùng để chạy thử vài chương trình nho nhỏ.</a:t>
            </a:r>
            <a:endParaRPr lang="en-US" dirty="0"/>
          </a:p>
        </p:txBody>
      </p:sp>
      <p:pic>
        <p:nvPicPr>
          <p:cNvPr id="3080" name="Picture 8" descr="Cài đặt Python 3_2">
            <a:extLst>
              <a:ext uri="{FF2B5EF4-FFF2-40B4-BE49-F238E27FC236}">
                <a16:creationId xmlns:a16="http://schemas.microsoft.com/office/drawing/2014/main" id="{51E7805A-3094-4D5E-96D8-6A5E8B63C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2949" y="5414502"/>
            <a:ext cx="2262858" cy="139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21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8C13D7-0640-4C1A-AC8C-060E39BA43E3}"/>
              </a:ext>
            </a:extLst>
          </p:cNvPr>
          <p:cNvSpPr/>
          <p:nvPr/>
        </p:nvSpPr>
        <p:spPr>
          <a:xfrm>
            <a:off x="124495" y="0"/>
            <a:ext cx="10114208" cy="4247317"/>
          </a:xfrm>
          <a:prstGeom prst="rect">
            <a:avLst/>
          </a:prstGeom>
        </p:spPr>
        <p:txBody>
          <a:bodyPr wrap="square">
            <a:spAutoFit/>
          </a:bodyPr>
          <a:lstStyle/>
          <a:p>
            <a:r>
              <a:rPr lang="vi-VN" dirty="0">
                <a:latin typeface="Inter"/>
              </a:rPr>
              <a:t>Ngoài ra, như cài đặt mặc định chúng ta sẽ cài kèm gói thư viện như</a:t>
            </a:r>
            <a:r>
              <a:rPr lang="en-US" dirty="0">
                <a:latin typeface="Inter"/>
              </a:rPr>
              <a:t> </a:t>
            </a:r>
            <a:r>
              <a:rPr lang="en-US" b="1" dirty="0" err="1">
                <a:latin typeface="Inter"/>
              </a:rPr>
              <a:t>tcl</a:t>
            </a:r>
            <a:r>
              <a:rPr lang="en-US" b="1" dirty="0">
                <a:latin typeface="Inter"/>
              </a:rPr>
              <a:t>/</a:t>
            </a:r>
            <a:r>
              <a:rPr lang="en-US" b="1" dirty="0" err="1">
                <a:latin typeface="Inter"/>
              </a:rPr>
              <a:t>tk</a:t>
            </a:r>
            <a:r>
              <a:rPr lang="en-US" b="1" dirty="0">
                <a:latin typeface="Inter"/>
              </a:rPr>
              <a:t> </a:t>
            </a:r>
            <a:r>
              <a:rPr lang="vi-VN" dirty="0"/>
              <a:t>đây là một gói thư viện giúp chúng ta có thể lập trình các ứng dụng có giao diện đồ họa dạng cửa sổ gồm các menu và nút bấm có tương tác chuột chứ không chỉ nhàm chán và các đoạn chữ trên cửa sổ dòng lệnh.</a:t>
            </a:r>
          </a:p>
          <a:p>
            <a:r>
              <a:rPr lang="vi-VN" dirty="0"/>
              <a:t>Công cụ </a:t>
            </a:r>
            <a:r>
              <a:rPr lang="vi-VN" b="1" dirty="0"/>
              <a:t>py launcher</a:t>
            </a:r>
            <a:r>
              <a:rPr lang="vi-VN" dirty="0"/>
              <a:t> giúp cho bạn có thể tùy chọn sử dụng nhiều phiên bản của trình thông dịch Python khác được cài đặt đồng thời tồn tại trên hệ thống. Bạn có thể chạy song song cả Python 3.7, 3.8, 3.9....một cách dễ dàng và dễ dàng kiểm soát được đang dùng phiên bản nào để chạy. Bạn có thể chưa cần hiểu vấn đề này ở đây.</a:t>
            </a:r>
            <a:br>
              <a:rPr lang="vi-VN" dirty="0"/>
            </a:br>
            <a:endParaRPr lang="vi-VN" dirty="0"/>
          </a:p>
          <a:p>
            <a:r>
              <a:rPr lang="vi-VN" dirty="0"/>
              <a:t>Ngoài ra, còn một số tùy chọn khác bao gồm: các tài liệu hướng dẫn (giúp bạn dễ dàng tra cứu các lệnh và cách sử dụng), Python test suite (giúp bạn dễ dàng tạo ra các đoạn mã để kiểm thử lại tính đúng đắn của chương trình). Hộp kiểm tra </a:t>
            </a:r>
            <a:r>
              <a:rPr lang="vi-VN" b="1" dirty="0"/>
              <a:t>"Install launcher for all users (recommended)"</a:t>
            </a:r>
            <a:r>
              <a:rPr lang="vi-VN" dirty="0"/>
              <a:t> được chọn mặc định. Điều này có nghĩa là mọi người dùng trên máy sẽ có quyền truy cập vào trình khởi chạy</a:t>
            </a:r>
            <a:r>
              <a:rPr lang="en-US" dirty="0"/>
              <a:t> py.exe</a:t>
            </a:r>
            <a:r>
              <a:rPr lang="vi-VN" dirty="0"/>
              <a:t>. Bạn có thể bỏ chọn hộp này để hạn chế truy cập vào Python đối với người dùng Windows hiện tại. Bấm Next để tiếp tục các tùy chọn nâng cao khác.</a:t>
            </a:r>
          </a:p>
          <a:p>
            <a:endParaRPr lang="en-US" b="1" dirty="0"/>
          </a:p>
        </p:txBody>
      </p:sp>
      <p:pic>
        <p:nvPicPr>
          <p:cNvPr id="4099" name="Picture 3" descr="Cài đặt Python 3">
            <a:extLst>
              <a:ext uri="{FF2B5EF4-FFF2-40B4-BE49-F238E27FC236}">
                <a16:creationId xmlns:a16="http://schemas.microsoft.com/office/drawing/2014/main" id="{10817BD4-D87D-4E6B-ACD0-70647BFBF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43" y="4109209"/>
            <a:ext cx="3949991" cy="242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16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6F72D8-9E2C-4AB5-9A3F-3652766EE1A0}"/>
              </a:ext>
            </a:extLst>
          </p:cNvPr>
          <p:cNvSpPr/>
          <p:nvPr/>
        </p:nvSpPr>
        <p:spPr>
          <a:xfrm>
            <a:off x="98738" y="0"/>
            <a:ext cx="9251324" cy="2585323"/>
          </a:xfrm>
          <a:prstGeom prst="rect">
            <a:avLst/>
          </a:prstGeom>
        </p:spPr>
        <p:txBody>
          <a:bodyPr wrap="square">
            <a:spAutoFit/>
          </a:bodyPr>
          <a:lstStyle/>
          <a:p>
            <a:pPr algn="just"/>
            <a:r>
              <a:rPr lang="vi-VN" dirty="0">
                <a:latin typeface="Inter"/>
              </a:rPr>
              <a:t>Theo mặc định, cài đặt Python sẽ nằm trong thư mục </a:t>
            </a:r>
            <a:r>
              <a:rPr lang="vi-VN" b="1" dirty="0">
                <a:latin typeface="Inter"/>
              </a:rPr>
              <a:t>AppData/</a:t>
            </a:r>
            <a:r>
              <a:rPr lang="vi-VN" dirty="0">
                <a:latin typeface="Inter"/>
              </a:rPr>
              <a:t> của thư mục của người dùng Windows hiện tại (như trên hình). Bạn có thể thay đổi đường dẫn này để có thể dễ dàng truy cập và kiểm soát.</a:t>
            </a:r>
          </a:p>
          <a:p>
            <a:pPr algn="just"/>
            <a:r>
              <a:rPr lang="vi-VN" dirty="0">
                <a:latin typeface="Inter"/>
              </a:rPr>
              <a:t>Một tùy chọn hết sức quan trọng được mặc định đó là hộp kiểm tra </a:t>
            </a:r>
            <a:r>
              <a:rPr lang="vi-VN" b="1" dirty="0">
                <a:latin typeface="Inter"/>
              </a:rPr>
              <a:t>"Add Python to environment variables"</a:t>
            </a:r>
            <a:r>
              <a:rPr lang="vi-VN" dirty="0">
                <a:latin typeface="Inter"/>
              </a:rPr>
              <a:t>. Tùy chọn này sẽ cho phép Python có khả năng thực thi trên cửa sổ dòng lệnh </a:t>
            </a:r>
            <a:r>
              <a:rPr lang="vi-VN" b="1" dirty="0">
                <a:latin typeface="Inter"/>
              </a:rPr>
              <a:t>cmd</a:t>
            </a:r>
            <a:r>
              <a:rPr lang="vi-VN" dirty="0">
                <a:latin typeface="Inter"/>
              </a:rPr>
              <a:t>, tại bất cứ vị trí nào trên hệ thống. Nếu không chọn tùy chọn này, bạn sẽ phải vào đúng thư mục cài đặt (chứa tệp python.exe) thì mới có thể chạy được chương trình, và nó cũng sẽ gây ra phát sinh nhiều lỗi sau này khi thực thi các đoạn chương trình Python. Do đó, bạn nên tích chọn tùy chọn này. Ngoài ra các tùy chọn nâng cao khác bạn có thể bỏ qua để tránh rắc rối.</a:t>
            </a:r>
            <a:endParaRPr lang="vi-VN" b="0" i="0" dirty="0">
              <a:effectLst/>
              <a:latin typeface="Inter"/>
            </a:endParaRPr>
          </a:p>
        </p:txBody>
      </p:sp>
      <p:pic>
        <p:nvPicPr>
          <p:cNvPr id="5" name="Picture 4">
            <a:extLst>
              <a:ext uri="{FF2B5EF4-FFF2-40B4-BE49-F238E27FC236}">
                <a16:creationId xmlns:a16="http://schemas.microsoft.com/office/drawing/2014/main" id="{AC03C9AE-E165-4A75-B1CF-BAFCB33EA698}"/>
              </a:ext>
            </a:extLst>
          </p:cNvPr>
          <p:cNvPicPr>
            <a:picLocks noChangeAspect="1"/>
          </p:cNvPicPr>
          <p:nvPr/>
        </p:nvPicPr>
        <p:blipFill>
          <a:blip r:embed="rId2"/>
          <a:stretch>
            <a:fillRect/>
          </a:stretch>
        </p:blipFill>
        <p:spPr>
          <a:xfrm>
            <a:off x="203379" y="2585323"/>
            <a:ext cx="7871676" cy="1038370"/>
          </a:xfrm>
          <a:prstGeom prst="rect">
            <a:avLst/>
          </a:prstGeom>
        </p:spPr>
      </p:pic>
      <p:sp>
        <p:nvSpPr>
          <p:cNvPr id="6" name="Rectangle 5">
            <a:extLst>
              <a:ext uri="{FF2B5EF4-FFF2-40B4-BE49-F238E27FC236}">
                <a16:creationId xmlns:a16="http://schemas.microsoft.com/office/drawing/2014/main" id="{CD96D0B6-2929-45FC-8810-C98A45B07564}"/>
              </a:ext>
            </a:extLst>
          </p:cNvPr>
          <p:cNvSpPr/>
          <p:nvPr/>
        </p:nvSpPr>
        <p:spPr>
          <a:xfrm>
            <a:off x="98738" y="3672513"/>
            <a:ext cx="9251324" cy="1477328"/>
          </a:xfrm>
          <a:prstGeom prst="rect">
            <a:avLst/>
          </a:prstGeom>
        </p:spPr>
        <p:txBody>
          <a:bodyPr wrap="square">
            <a:spAutoFit/>
          </a:bodyPr>
          <a:lstStyle/>
          <a:p>
            <a:r>
              <a:rPr lang="vi-VN" dirty="0">
                <a:latin typeface="Inter"/>
              </a:rPr>
              <a:t>Sau khi tùy chọn hoàn tất, bạn hãy nhấn "</a:t>
            </a:r>
            <a:r>
              <a:rPr lang="vi-VN" b="1" dirty="0">
                <a:latin typeface="Inter"/>
              </a:rPr>
              <a:t>Install</a:t>
            </a:r>
            <a:r>
              <a:rPr lang="vi-VN" dirty="0">
                <a:latin typeface="Inter"/>
              </a:rPr>
              <a:t>" để bắt đầu việc cài đặt. Sau khi cài đặt xong, bạn có thể kiểm tra lại xem quá trình cài đặt đã hoàn thành chưa bằng cách kiểm tra phiên bản Python hiện tại.</a:t>
            </a:r>
            <a:endParaRPr lang="en-US" dirty="0">
              <a:latin typeface="Inter"/>
            </a:endParaRPr>
          </a:p>
          <a:p>
            <a:r>
              <a:rPr lang="en-US" b="1" dirty="0" err="1">
                <a:latin typeface="Inter"/>
              </a:rPr>
              <a:t>Cách</a:t>
            </a:r>
            <a:r>
              <a:rPr lang="en-US" b="1" dirty="0">
                <a:latin typeface="Inter"/>
              </a:rPr>
              <a:t> </a:t>
            </a:r>
            <a:r>
              <a:rPr lang="en-US" b="1" dirty="0" err="1">
                <a:latin typeface="Inter"/>
              </a:rPr>
              <a:t>kiểm</a:t>
            </a:r>
            <a:r>
              <a:rPr lang="en-US" b="1" dirty="0">
                <a:latin typeface="Inter"/>
              </a:rPr>
              <a:t> </a:t>
            </a:r>
            <a:r>
              <a:rPr lang="en-US" b="1" dirty="0" err="1">
                <a:latin typeface="Inter"/>
              </a:rPr>
              <a:t>tra</a:t>
            </a:r>
            <a:r>
              <a:rPr lang="en-US" b="1" dirty="0">
                <a:latin typeface="Inter"/>
              </a:rPr>
              <a:t> </a:t>
            </a:r>
            <a:r>
              <a:rPr lang="en-US" b="1" dirty="0" err="1">
                <a:latin typeface="Inter"/>
              </a:rPr>
              <a:t>bản</a:t>
            </a:r>
            <a:r>
              <a:rPr lang="en-US" b="1" dirty="0">
                <a:latin typeface="Inter"/>
              </a:rPr>
              <a:t> python </a:t>
            </a:r>
            <a:r>
              <a:rPr lang="en-US" b="1" dirty="0" err="1">
                <a:latin typeface="Inter"/>
              </a:rPr>
              <a:t>hiện</a:t>
            </a:r>
            <a:r>
              <a:rPr lang="en-US" b="1" dirty="0">
                <a:latin typeface="Inter"/>
              </a:rPr>
              <a:t> </a:t>
            </a:r>
            <a:r>
              <a:rPr lang="en-US" b="1" dirty="0" err="1">
                <a:latin typeface="Inter"/>
              </a:rPr>
              <a:t>tại</a:t>
            </a:r>
            <a:r>
              <a:rPr lang="en-US" b="1" dirty="0">
                <a:latin typeface="Inter"/>
              </a:rPr>
              <a:t>:</a:t>
            </a:r>
          </a:p>
          <a:p>
            <a:r>
              <a:rPr lang="en-US" dirty="0" err="1">
                <a:latin typeface="Inter"/>
              </a:rPr>
              <a:t>Gõ</a:t>
            </a:r>
            <a:r>
              <a:rPr lang="en-US" dirty="0">
                <a:latin typeface="Inter"/>
              </a:rPr>
              <a:t> </a:t>
            </a:r>
            <a:r>
              <a:rPr lang="en-US" dirty="0" err="1">
                <a:latin typeface="Inter"/>
              </a:rPr>
              <a:t>vào</a:t>
            </a:r>
            <a:r>
              <a:rPr lang="en-US" dirty="0">
                <a:latin typeface="Inter"/>
              </a:rPr>
              <a:t> terminal </a:t>
            </a:r>
            <a:r>
              <a:rPr lang="en-US" dirty="0" err="1">
                <a:latin typeface="Inter"/>
              </a:rPr>
              <a:t>lệnh</a:t>
            </a:r>
            <a:r>
              <a:rPr lang="en-US" dirty="0">
                <a:latin typeface="Inter"/>
              </a:rPr>
              <a:t>:</a:t>
            </a:r>
            <a:endParaRPr lang="en-US" dirty="0"/>
          </a:p>
        </p:txBody>
      </p:sp>
      <p:sp>
        <p:nvSpPr>
          <p:cNvPr id="8" name="Rectangle 2">
            <a:extLst>
              <a:ext uri="{FF2B5EF4-FFF2-40B4-BE49-F238E27FC236}">
                <a16:creationId xmlns:a16="http://schemas.microsoft.com/office/drawing/2014/main" id="{A1ED2BFE-D268-481C-8226-ED95A6EFC42B}"/>
              </a:ext>
            </a:extLst>
          </p:cNvPr>
          <p:cNvSpPr>
            <a:spLocks noChangeArrowheads="1"/>
          </p:cNvSpPr>
          <p:nvPr/>
        </p:nvSpPr>
        <p:spPr bwMode="auto">
          <a:xfrm>
            <a:off x="203379" y="5170646"/>
            <a:ext cx="2863403" cy="169277"/>
          </a:xfrm>
          <a:prstGeom prst="rect">
            <a:avLst/>
          </a:prstGeom>
          <a:solidFill>
            <a:srgbClr val="35394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CCCC"/>
                </a:solidFill>
                <a:effectLst/>
                <a:latin typeface="Consolas" panose="020B0609020204030204" pitchFamily="49" charset="0"/>
              </a:rPr>
              <a:t>python </a:t>
            </a:r>
            <a:r>
              <a:rPr kumimoji="0" lang="en-US" altLang="en-US" sz="1000" b="0" i="0" u="none" strike="noStrike" cap="none" normalizeH="0" baseline="0">
                <a:ln>
                  <a:noFill/>
                </a:ln>
                <a:solidFill>
                  <a:srgbClr val="67CDCC"/>
                </a:solidFill>
                <a:effectLst/>
                <a:latin typeface="Consolas" panose="020B0609020204030204" pitchFamily="49" charset="0"/>
              </a:rPr>
              <a:t>--</a:t>
            </a:r>
            <a:r>
              <a:rPr kumimoji="0" lang="en-US" altLang="en-US" sz="1000" b="0" i="0" u="none" strike="noStrike" cap="none" normalizeH="0" baseline="0">
                <a:ln>
                  <a:noFill/>
                </a:ln>
                <a:solidFill>
                  <a:srgbClr val="CCCCCC"/>
                </a:solidFill>
                <a:effectLst/>
                <a:latin typeface="Consolas" panose="020B0609020204030204" pitchFamily="49" charset="0"/>
              </a:rPr>
              <a:t>version</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206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4E5ABF-B51A-4805-822C-10AE79B06BC3}"/>
              </a:ext>
            </a:extLst>
          </p:cNvPr>
          <p:cNvSpPr/>
          <p:nvPr/>
        </p:nvSpPr>
        <p:spPr>
          <a:xfrm>
            <a:off x="3588913" y="92179"/>
            <a:ext cx="4486140" cy="1200329"/>
          </a:xfrm>
          <a:prstGeom prst="rect">
            <a:avLst/>
          </a:prstGeom>
        </p:spPr>
        <p:txBody>
          <a:bodyPr wrap="square">
            <a:spAutoFit/>
          </a:bodyPr>
          <a:lstStyle/>
          <a:p>
            <a:pPr algn="ctr"/>
            <a:r>
              <a:rPr lang="en-US" sz="3600" b="1" dirty="0"/>
              <a:t>H</a:t>
            </a:r>
            <a:r>
              <a:rPr lang="vi-VN" sz="3600" b="1" dirty="0"/>
              <a:t>ư</a:t>
            </a:r>
            <a:r>
              <a:rPr lang="en-US" sz="3600" b="1" dirty="0" err="1"/>
              <a:t>ớng</a:t>
            </a:r>
            <a:r>
              <a:rPr lang="en-US" sz="3600" b="1" dirty="0"/>
              <a:t> </a:t>
            </a:r>
            <a:r>
              <a:rPr lang="en-US" sz="3600" b="1" dirty="0" err="1"/>
              <a:t>dẫn</a:t>
            </a:r>
            <a:r>
              <a:rPr lang="en-US" sz="3600" b="1" dirty="0"/>
              <a:t> </a:t>
            </a:r>
            <a:r>
              <a:rPr lang="en-US" sz="3600" b="1" dirty="0" err="1"/>
              <a:t>cài</a:t>
            </a:r>
            <a:r>
              <a:rPr lang="en-US" sz="3600" b="1" dirty="0"/>
              <a:t> </a:t>
            </a:r>
            <a:r>
              <a:rPr lang="en-US" sz="3600" b="1" dirty="0" err="1"/>
              <a:t>đặt</a:t>
            </a:r>
            <a:r>
              <a:rPr lang="en-US" sz="3600" b="1" dirty="0"/>
              <a:t>            </a:t>
            </a:r>
            <a:r>
              <a:rPr lang="en-US" sz="3600" b="1" dirty="0" err="1"/>
              <a:t>Pygame</a:t>
            </a:r>
            <a:endParaRPr lang="en-US" sz="3600" b="1" dirty="0"/>
          </a:p>
        </p:txBody>
      </p:sp>
      <p:sp>
        <p:nvSpPr>
          <p:cNvPr id="5" name="Rectangle 4">
            <a:extLst>
              <a:ext uri="{FF2B5EF4-FFF2-40B4-BE49-F238E27FC236}">
                <a16:creationId xmlns:a16="http://schemas.microsoft.com/office/drawing/2014/main" id="{B4858D43-552B-4E9C-BCF7-BFCD966D7CED}"/>
              </a:ext>
            </a:extLst>
          </p:cNvPr>
          <p:cNvSpPr/>
          <p:nvPr/>
        </p:nvSpPr>
        <p:spPr>
          <a:xfrm>
            <a:off x="0" y="1292508"/>
            <a:ext cx="3903184" cy="369332"/>
          </a:xfrm>
          <a:prstGeom prst="rect">
            <a:avLst/>
          </a:prstGeom>
        </p:spPr>
        <p:txBody>
          <a:bodyPr wrap="none">
            <a:spAutoFit/>
          </a:bodyPr>
          <a:lstStyle/>
          <a:p>
            <a:r>
              <a:rPr lang="en-US" dirty="0" err="1">
                <a:latin typeface="Inter"/>
              </a:rPr>
              <a:t>Gõ</a:t>
            </a:r>
            <a:r>
              <a:rPr lang="en-US" dirty="0">
                <a:latin typeface="Inter"/>
              </a:rPr>
              <a:t> </a:t>
            </a:r>
            <a:r>
              <a:rPr lang="en-US" dirty="0" err="1">
                <a:latin typeface="Inter"/>
              </a:rPr>
              <a:t>vào</a:t>
            </a:r>
            <a:r>
              <a:rPr lang="en-US" dirty="0">
                <a:latin typeface="Inter"/>
              </a:rPr>
              <a:t> terminal </a:t>
            </a:r>
            <a:r>
              <a:rPr lang="en-US" dirty="0" err="1">
                <a:latin typeface="Inter"/>
              </a:rPr>
              <a:t>lệnh:pip</a:t>
            </a:r>
            <a:r>
              <a:rPr lang="en-US" dirty="0">
                <a:latin typeface="Inter"/>
              </a:rPr>
              <a:t> install </a:t>
            </a:r>
            <a:r>
              <a:rPr lang="en-US" dirty="0" err="1">
                <a:latin typeface="Inter"/>
              </a:rPr>
              <a:t>pygame</a:t>
            </a:r>
            <a:endParaRPr lang="en-US" dirty="0"/>
          </a:p>
        </p:txBody>
      </p:sp>
      <p:pic>
        <p:nvPicPr>
          <p:cNvPr id="6" name="Picture 5">
            <a:extLst>
              <a:ext uri="{FF2B5EF4-FFF2-40B4-BE49-F238E27FC236}">
                <a16:creationId xmlns:a16="http://schemas.microsoft.com/office/drawing/2014/main" id="{F3556407-C771-4E09-B4EF-187BA501396D}"/>
              </a:ext>
            </a:extLst>
          </p:cNvPr>
          <p:cNvPicPr>
            <a:picLocks noChangeAspect="1"/>
          </p:cNvPicPr>
          <p:nvPr/>
        </p:nvPicPr>
        <p:blipFill>
          <a:blip r:embed="rId2"/>
          <a:stretch>
            <a:fillRect/>
          </a:stretch>
        </p:blipFill>
        <p:spPr>
          <a:xfrm>
            <a:off x="173294" y="1661840"/>
            <a:ext cx="3877216" cy="552527"/>
          </a:xfrm>
          <a:prstGeom prst="rect">
            <a:avLst/>
          </a:prstGeom>
        </p:spPr>
      </p:pic>
    </p:spTree>
    <p:extLst>
      <p:ext uri="{BB962C8B-B14F-4D97-AF65-F5344CB8AC3E}">
        <p14:creationId xmlns:p14="http://schemas.microsoft.com/office/powerpoint/2010/main" val="113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F192-3DF8-4076-B08A-FCD9D92709EB}"/>
              </a:ext>
            </a:extLst>
          </p:cNvPr>
          <p:cNvSpPr>
            <a:spLocks noGrp="1"/>
          </p:cNvSpPr>
          <p:nvPr>
            <p:ph type="title"/>
          </p:nvPr>
        </p:nvSpPr>
        <p:spPr>
          <a:xfrm>
            <a:off x="883396" y="2108200"/>
            <a:ext cx="8596668" cy="1320800"/>
          </a:xfrm>
        </p:spPr>
        <p:txBody>
          <a:bodyPr>
            <a:noAutofit/>
          </a:bodyPr>
          <a:lstStyle/>
          <a:p>
            <a:pPr algn="ctr"/>
            <a:r>
              <a:rPr lang="en-US" sz="7200" dirty="0" err="1">
                <a:latin typeface="Analog Script Clean PERSONAL Pe" pitchFamily="50" charset="0"/>
                <a:ea typeface="Analog Script Clean PERSONAL Pe" pitchFamily="50" charset="0"/>
              </a:rPr>
              <a:t>Cảm</a:t>
            </a:r>
            <a:r>
              <a:rPr lang="en-US" sz="7200" dirty="0">
                <a:latin typeface="Analog Script Clean PERSONAL Pe" pitchFamily="50" charset="0"/>
                <a:ea typeface="Analog Script Clean PERSONAL Pe" pitchFamily="50" charset="0"/>
              </a:rPr>
              <a:t> </a:t>
            </a:r>
            <a:r>
              <a:rPr lang="vi-VN" sz="7200" dirty="0">
                <a:latin typeface="Analog Script Clean PERSONAL Pe" pitchFamily="50" charset="0"/>
                <a:ea typeface="Analog Script Clean PERSONAL Pe" pitchFamily="50" charset="0"/>
              </a:rPr>
              <a:t>ơ</a:t>
            </a:r>
            <a:r>
              <a:rPr lang="en-US" sz="7200" dirty="0">
                <a:latin typeface="Analog Script Clean PERSONAL Pe" pitchFamily="50" charset="0"/>
                <a:ea typeface="Analog Script Clean PERSONAL Pe" pitchFamily="50" charset="0"/>
              </a:rPr>
              <a:t>n </a:t>
            </a:r>
            <a:r>
              <a:rPr lang="en-US" sz="7200" dirty="0" err="1">
                <a:latin typeface="Analog Script Clean PERSONAL Pe" pitchFamily="50" charset="0"/>
                <a:ea typeface="Analog Script Clean PERSONAL Pe" pitchFamily="50" charset="0"/>
              </a:rPr>
              <a:t>đã</a:t>
            </a:r>
            <a:br>
              <a:rPr lang="en-US" sz="7200" dirty="0">
                <a:latin typeface="Analog Script Clean PERSONAL Pe" pitchFamily="50" charset="0"/>
                <a:ea typeface="Analog Script Clean PERSONAL Pe" pitchFamily="50" charset="0"/>
              </a:rPr>
            </a:br>
            <a:r>
              <a:rPr lang="en-US" sz="7200" dirty="0">
                <a:latin typeface="Analog Script Clean PERSONAL Pe" pitchFamily="50" charset="0"/>
                <a:ea typeface="Analog Script Clean PERSONAL Pe" pitchFamily="50" charset="0"/>
              </a:rPr>
              <a:t> </a:t>
            </a:r>
            <a:r>
              <a:rPr lang="en-US" sz="7200" dirty="0" err="1">
                <a:latin typeface="Analog Script Clean PERSONAL Pe" pitchFamily="50" charset="0"/>
                <a:ea typeface="Analog Script Clean PERSONAL Pe" pitchFamily="50" charset="0"/>
              </a:rPr>
              <a:t>lắng</a:t>
            </a:r>
            <a:r>
              <a:rPr lang="en-US" sz="7200" dirty="0">
                <a:latin typeface="Analog Script Clean PERSONAL Pe" pitchFamily="50" charset="0"/>
                <a:ea typeface="Analog Script Clean PERSONAL Pe" pitchFamily="50" charset="0"/>
              </a:rPr>
              <a:t> </a:t>
            </a:r>
            <a:r>
              <a:rPr lang="en-US" sz="7200" dirty="0" err="1">
                <a:latin typeface="Analog Script Clean PERSONAL Pe" pitchFamily="50" charset="0"/>
                <a:ea typeface="Analog Script Clean PERSONAL Pe" pitchFamily="50" charset="0"/>
              </a:rPr>
              <a:t>nghe</a:t>
            </a:r>
            <a:endParaRPr lang="en-US" sz="7200" dirty="0">
              <a:latin typeface="Analog Script Clean PERSONAL Pe" pitchFamily="50" charset="0"/>
              <a:ea typeface="Analog Script Clean PERSONAL Pe" pitchFamily="50" charset="0"/>
            </a:endParaRPr>
          </a:p>
        </p:txBody>
      </p:sp>
    </p:spTree>
    <p:extLst>
      <p:ext uri="{BB962C8B-B14F-4D97-AF65-F5344CB8AC3E}">
        <p14:creationId xmlns:p14="http://schemas.microsoft.com/office/powerpoint/2010/main" val="37651199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336</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Analog Script Clean PERSONAL Pe</vt:lpstr>
      <vt:lpstr>Arial</vt:lpstr>
      <vt:lpstr>Consolas</vt:lpstr>
      <vt:lpstr>Inter</vt:lpstr>
      <vt:lpstr>Muli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Cảm 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dc:creator>
  <cp:lastModifiedBy>OS</cp:lastModifiedBy>
  <cp:revision>4</cp:revision>
  <dcterms:created xsi:type="dcterms:W3CDTF">2023-05-24T11:49:26Z</dcterms:created>
  <dcterms:modified xsi:type="dcterms:W3CDTF">2023-05-24T12:16:58Z</dcterms:modified>
</cp:coreProperties>
</file>