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57" r:id="rId7"/>
    <p:sldId id="263" r:id="rId8"/>
    <p:sldId id="264" r:id="rId9"/>
    <p:sldId id="258" r:id="rId10"/>
    <p:sldId id="259" r:id="rId11"/>
    <p:sldId id="260" r:id="rId12"/>
    <p:sldId id="261" r:id="rId13"/>
    <p:sldId id="265" r:id="rId14"/>
    <p:sldId id="262" r:id="rId15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pt-BR" sz="7200" b="0" strike="noStrike" spc="-49">
                <a:solidFill>
                  <a:srgbClr val="FFFFFF"/>
                </a:solidFill>
                <a:latin typeface="Century Schoolbook"/>
              </a:rPr>
              <a:t>Clique para editar o título mestre</a:t>
            </a:r>
            <a:endParaRPr lang="pt-BR" sz="72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AB0D90-D227-41BD-8FB8-B4A9EB0A63AD}" type="datetime">
              <a:rPr lang="pt-BR" sz="1050" b="0" strike="noStrike" spc="-1">
                <a:solidFill>
                  <a:srgbClr val="808080"/>
                </a:solidFill>
                <a:latin typeface="Century Schoolbook"/>
              </a:rPr>
              <a:t>19/08/2021</a:t>
            </a:fld>
            <a:endParaRPr lang="pt-BR" sz="105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/>
          <a:lstStyle/>
          <a:p>
            <a:pPr algn="ctr">
              <a:lnSpc>
                <a:spcPct val="100000"/>
              </a:lnSpc>
            </a:pPr>
            <a:fld id="{CCC6C2CD-8EB0-4BAD-9749-6E96526E3BBB}" type="slidenum">
              <a:rPr lang="pt-BR" sz="3600" b="0" strike="noStrike" spc="-1">
                <a:solidFill>
                  <a:srgbClr val="A6A6A6"/>
                </a:solidFill>
                <a:latin typeface="Century Schoolbook"/>
              </a:rPr>
              <a:t>‹nº›</a:t>
            </a:fld>
            <a:endParaRPr lang="pt-BR" sz="3600" b="0" strike="noStrike" spc="-1">
              <a:latin typeface="Times New Roman" panose="02020603050405020304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9">
                <a:solidFill>
                  <a:srgbClr val="FFFFFF"/>
                </a:solidFill>
                <a:latin typeface="Century Schoolbook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pt-BR" sz="1400" b="0" strike="noStrike" spc="-1">
                <a:solidFill>
                  <a:srgbClr val="FFFFFF"/>
                </a:solidFill>
                <a:latin typeface="Century Schoolbook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400" b="0" strike="noStrike" spc="-1">
                <a:solidFill>
                  <a:srgbClr val="FFFFFF"/>
                </a:solidFill>
                <a:latin typeface="Century Schoolbook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pt-BR" sz="1400" b="0" strike="noStrike" spc="-1">
                <a:solidFill>
                  <a:srgbClr val="FFFFFF"/>
                </a:solidFill>
                <a:latin typeface="Century Schoolbook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entury Schoolbook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entury Schoolbook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Century Schoolbook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4400" b="0" strike="noStrike" spc="-49">
                <a:solidFill>
                  <a:srgbClr val="000000"/>
                </a:solidFill>
                <a:latin typeface="Century Schoolbook"/>
              </a:rPr>
              <a:t>Clique para editar o título mestre</a:t>
            </a:r>
            <a:endParaRPr lang="pt-BR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/>
          <a:lstStyle/>
          <a:p>
            <a:pPr marL="182880" indent="-182245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1800" b="0" strike="noStrike" spc="9">
                <a:solidFill>
                  <a:srgbClr val="000000"/>
                </a:solidFill>
                <a:latin typeface="Century Schoolbook"/>
              </a:rPr>
              <a:t>Clique para editar o texto mestre</a:t>
            </a:r>
          </a:p>
          <a:p>
            <a:pPr marL="457200" lvl="1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panose="05020102010507070707" charset="2"/>
              <a:buChar char=""/>
            </a:pPr>
            <a:r>
              <a:rPr lang="pt-BR" sz="1600" b="0" strike="noStrike" spc="-1">
                <a:solidFill>
                  <a:srgbClr val="262626"/>
                </a:solidFill>
                <a:latin typeface="Century Schoolbook"/>
              </a:rPr>
              <a:t>Segundo nível</a:t>
            </a:r>
          </a:p>
          <a:p>
            <a:pPr marL="731520" lvl="2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panose="05020102010507070707" charset="2"/>
              <a:buChar char=""/>
            </a:pPr>
            <a:r>
              <a:rPr lang="pt-BR" sz="1400" b="0" strike="noStrike" spc="-1">
                <a:solidFill>
                  <a:srgbClr val="262626"/>
                </a:solidFill>
                <a:latin typeface="Century Schoolbook"/>
              </a:rPr>
              <a:t>Terceiro nível</a:t>
            </a:r>
          </a:p>
          <a:p>
            <a:pPr marL="1005840" lvl="3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panose="05020102010507070707" charset="2"/>
              <a:buChar char=""/>
            </a:pPr>
            <a:r>
              <a:rPr lang="pt-BR" sz="1400" b="0" strike="noStrike" spc="-1">
                <a:solidFill>
                  <a:srgbClr val="262626"/>
                </a:solidFill>
                <a:latin typeface="Century Schoolbook"/>
              </a:rPr>
              <a:t>Quarto nível</a:t>
            </a:r>
          </a:p>
          <a:p>
            <a:pPr marL="1280160" lvl="4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panose="05020102010507070707" charset="2"/>
              <a:buChar char=""/>
            </a:pPr>
            <a:r>
              <a:rPr lang="pt-BR" sz="1400" b="0" strike="noStrike" spc="-1">
                <a:solidFill>
                  <a:srgbClr val="262626"/>
                </a:solidFill>
                <a:latin typeface="Century Schoolbook"/>
              </a:rPr>
              <a:t>Quinto nível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6B71482-CC4A-41DB-8D02-C493DEEE85A2}" type="datetime">
              <a:rPr lang="pt-BR" sz="1050" b="0" strike="noStrike" spc="-1">
                <a:solidFill>
                  <a:srgbClr val="D9D9DB"/>
                </a:solidFill>
                <a:latin typeface="Century Schoolbook"/>
              </a:rPr>
              <a:t>19/08/2021</a:t>
            </a:fld>
            <a:endParaRPr lang="pt-BR" sz="1050" b="0" strike="noStrike" spc="-1">
              <a:latin typeface="Times New Roman" panose="02020603050405020304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/>
          <a:lstStyle/>
          <a:p>
            <a:pPr algn="ctr">
              <a:lnSpc>
                <a:spcPct val="100000"/>
              </a:lnSpc>
            </a:pPr>
            <a:fld id="{7F741797-C552-4F64-AD79-0B38F2550670}" type="slidenum">
              <a:rPr lang="pt-BR" sz="3600" b="0" strike="noStrike" spc="-1">
                <a:solidFill>
                  <a:srgbClr val="8E8E94"/>
                </a:solidFill>
                <a:latin typeface="Century Schoolbook"/>
              </a:rPr>
              <a:t>‹nº›</a:t>
            </a:fld>
            <a:endParaRPr lang="pt-BR" sz="36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lyfprado@gmail.com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pt-BR" sz="7200" b="0" strike="noStrike" spc="-49">
                <a:solidFill>
                  <a:srgbClr val="FFFFFF"/>
                </a:solidFill>
                <a:latin typeface="Century Schoolbook"/>
              </a:rPr>
              <a:t>Algoritmos e Lógica de Programação</a:t>
            </a:r>
            <a:endParaRPr lang="pt-BR" sz="72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200" b="0" strike="noStrike" spc="9">
                <a:solidFill>
                  <a:srgbClr val="BFBFBF"/>
                </a:solidFill>
                <a:latin typeface="Century Schoolbook"/>
              </a:rPr>
              <a:t>Prof. Ely Prado</a:t>
            </a:r>
            <a:endParaRPr lang="pt-BR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4400" b="0" strike="noStrike" spc="-49">
                <a:solidFill>
                  <a:srgbClr val="000000"/>
                </a:solidFill>
                <a:latin typeface="Century Schoolbook"/>
              </a:rPr>
              <a:t>Bibliografia Básica</a:t>
            </a:r>
            <a:endParaRPr lang="pt-BR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1800" b="0" strike="noStrike" spc="9">
                <a:solidFill>
                  <a:srgbClr val="000000"/>
                </a:solidFill>
                <a:latin typeface="Century Schoolbook"/>
              </a:rPr>
              <a:t>ASCENCIO, A. F. G, CAMPOS, E. A. V. Fundamentos da Programação de Computadores: algoritmos, Pascal e C/C++ e Java.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1800" b="0" strike="noStrike" spc="9">
                <a:solidFill>
                  <a:srgbClr val="000000"/>
                </a:solidFill>
                <a:latin typeface="Century Schoolbook"/>
              </a:rPr>
              <a:t>Longman, 2007.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1800" b="0" strike="noStrike" spc="9">
                <a:solidFill>
                  <a:srgbClr val="000000"/>
                </a:solidFill>
                <a:latin typeface="Century Schoolbook"/>
              </a:rPr>
              <a:t>FORBELLONE, L. V., EBERSPACHER, H. F. Lógica de Programação: a construção de algoritmos e estruturas de dados. Prentice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1800" b="0" strike="noStrike" spc="9">
                <a:solidFill>
                  <a:srgbClr val="000000"/>
                </a:solidFill>
                <a:latin typeface="Century Schoolbook"/>
              </a:rPr>
              <a:t>Hall, 2005.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1800" b="0" strike="noStrike" spc="9">
                <a:solidFill>
                  <a:srgbClr val="000000"/>
                </a:solidFill>
                <a:latin typeface="Century Schoolbook"/>
              </a:rPr>
              <a:t>ZIVIANI, Nivio. Projeto de Algoritmos com Implementações em Pascal e C. 2.ed. Thomson Pioneira, 2004.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4400" b="0" strike="noStrike" spc="-49">
                <a:solidFill>
                  <a:srgbClr val="000000"/>
                </a:solidFill>
                <a:latin typeface="Century Schoolbook"/>
              </a:rPr>
              <a:t>Apresentações</a:t>
            </a:r>
            <a:endParaRPr lang="pt-BR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261800" y="1828800"/>
            <a:ext cx="95058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245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2800" b="0" strike="noStrike" spc="9">
                <a:solidFill>
                  <a:srgbClr val="000000"/>
                </a:solidFill>
                <a:latin typeface="Century Schoolbook"/>
              </a:rPr>
              <a:t>Quem sou eu?</a:t>
            </a:r>
          </a:p>
          <a:p>
            <a:pPr marL="457200" lvl="1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panose="05020102010507070707" charset="2"/>
              <a:buChar char=""/>
            </a:pPr>
            <a:r>
              <a:rPr lang="pt-BR" sz="2400" b="0" strike="noStrike" spc="-1">
                <a:solidFill>
                  <a:srgbClr val="262626"/>
                </a:solidFill>
                <a:latin typeface="Century Schoolbook"/>
              </a:rPr>
              <a:t>Ely Fernando do Prado - </a:t>
            </a:r>
            <a:r>
              <a:rPr lang="pt-BR" sz="2400" b="0" u="sng" strike="noStrike" spc="-1">
                <a:solidFill>
                  <a:srgbClr val="7EB7C9"/>
                </a:solidFill>
                <a:uFillTx/>
                <a:latin typeface="Century Schoolbook"/>
                <a:hlinkClick r:id="rId2"/>
              </a:rPr>
              <a:t>elyfprado@gmail.com</a:t>
            </a:r>
            <a:endParaRPr lang="pt-BR" sz="2400" b="0" strike="noStrike" spc="-1">
              <a:solidFill>
                <a:srgbClr val="262626"/>
              </a:solidFill>
              <a:latin typeface="Century Schoolbook"/>
            </a:endParaRPr>
          </a:p>
          <a:p>
            <a:pPr marL="457200" lvl="1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panose="05020102010507070707" charset="2"/>
              <a:buChar char=""/>
            </a:pPr>
            <a:r>
              <a:rPr lang="pt-BR" sz="2400" b="0" strike="noStrike" spc="-1">
                <a:solidFill>
                  <a:srgbClr val="262626"/>
                </a:solidFill>
                <a:latin typeface="Century Schoolbook"/>
              </a:rPr>
              <a:t>Professor desde 2008</a:t>
            </a:r>
          </a:p>
          <a:p>
            <a:pPr marL="457200" lvl="1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panose="05020102010507070707" charset="2"/>
              <a:buChar char=""/>
            </a:pPr>
            <a:r>
              <a:rPr lang="pt-BR" sz="2400" b="0" strike="noStrike" spc="-1">
                <a:solidFill>
                  <a:srgbClr val="262626"/>
                </a:solidFill>
                <a:latin typeface="Century Schoolbook"/>
              </a:rPr>
              <a:t>Mestre em Ciência da Computação (UFSCar, 2014)</a:t>
            </a:r>
          </a:p>
          <a:p>
            <a:pPr marL="457200" lvl="1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panose="05020102010507070707" charset="2"/>
              <a:buChar char=""/>
            </a:pPr>
            <a:endParaRPr lang="pt-BR" sz="2400" b="0" strike="noStrike" spc="-1">
              <a:solidFill>
                <a:srgbClr val="262626"/>
              </a:solidFill>
              <a:latin typeface="Century Schoolbook"/>
            </a:endParaRPr>
          </a:p>
          <a:p>
            <a:pPr marL="182880" indent="-182245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endParaRPr lang="en-US" altLang="pt-BR" sz="2400" b="0" strike="noStrike" spc="-1">
              <a:solidFill>
                <a:srgbClr val="262626"/>
              </a:solidFill>
              <a:latin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4400" b="0" strike="noStrike" spc="-49">
                <a:solidFill>
                  <a:srgbClr val="000000"/>
                </a:solidFill>
                <a:latin typeface="Century Schoolbook"/>
              </a:rPr>
              <a:t>Apresentações</a:t>
            </a:r>
            <a:endParaRPr lang="pt-BR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261800" y="1812290"/>
            <a:ext cx="95058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lvl="1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panose="05020102010507070707" charset="2"/>
              <a:buChar char=""/>
            </a:pPr>
            <a:r>
              <a:rPr lang="en-US" altLang="pt-BR" sz="2800" b="0" strike="noStrike" spc="9" dirty="0">
                <a:solidFill>
                  <a:srgbClr val="000000"/>
                </a:solidFill>
                <a:latin typeface="Century Schoolbook"/>
              </a:rPr>
              <a:t>O que é curso de Análise e Desenvolvimento de Sistemas?</a:t>
            </a:r>
          </a:p>
          <a:p>
            <a:pPr marL="457200" lvl="1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panose="05020102010507070707" charset="2"/>
              <a:buChar char=""/>
            </a:pPr>
            <a:endParaRPr lang="en-US" altLang="pt-BR" sz="2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 marL="457200" lvl="1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panose="05020102010507070707" charset="2"/>
              <a:buChar char=""/>
            </a:pPr>
            <a:r>
              <a:rPr lang="en-US" altLang="pt-BR" sz="2800" b="0" strike="noStrike" spc="9" dirty="0">
                <a:solidFill>
                  <a:srgbClr val="000000"/>
                </a:solidFill>
                <a:latin typeface="Century Schoolbook"/>
              </a:rPr>
              <a:t>O que espera aprender no curso de ADS?</a:t>
            </a:r>
          </a:p>
          <a:p>
            <a:pPr marL="457200" lvl="1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panose="05020102010507070707" charset="2"/>
              <a:buChar char=""/>
            </a:pPr>
            <a:r>
              <a:rPr lang="en-US" altLang="pt-BR" sz="2800" b="0" strike="noStrike" spc="9" dirty="0">
                <a:solidFill>
                  <a:srgbClr val="000000"/>
                </a:solidFill>
                <a:latin typeface="Century Schoolbook"/>
              </a:rPr>
              <a:t>* responda no www.menti.com</a:t>
            </a:r>
          </a:p>
          <a:p>
            <a:pPr marL="457200" lvl="1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panose="05020102010507070707" charset="2"/>
              <a:buChar char=""/>
            </a:pPr>
            <a:endParaRPr lang="en-US" altLang="pt-BR" sz="2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 marL="457200" lvl="1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panose="05020102010507070707" charset="2"/>
              <a:buChar char=""/>
            </a:pPr>
            <a:endParaRPr lang="pt-BR" sz="24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182880" indent="-182245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endParaRPr lang="en-US" altLang="pt-BR" sz="2400" b="0" strike="noStrike" spc="-1" dirty="0">
              <a:solidFill>
                <a:srgbClr val="262626"/>
              </a:solidFill>
              <a:latin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Apresente-se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35585" y="1534795"/>
            <a:ext cx="10718165" cy="4639945"/>
          </a:xfrm>
        </p:spPr>
        <p:txBody>
          <a:bodyPr/>
          <a:lstStyle/>
          <a:p>
            <a:r>
              <a:rPr lang="en-US" altLang="en-US" sz="3200" dirty="0"/>
              <a:t>Nome?</a:t>
            </a:r>
          </a:p>
          <a:p>
            <a:r>
              <a:rPr lang="en-US" altLang="en-US" sz="3200" dirty="0"/>
              <a:t>Idade?</a:t>
            </a:r>
          </a:p>
          <a:p>
            <a:r>
              <a:rPr lang="en-US" altLang="en-US" sz="3200" dirty="0"/>
              <a:t>Atualmente você está trabalhando?</a:t>
            </a:r>
          </a:p>
          <a:p>
            <a:r>
              <a:rPr lang="en-US" altLang="en-US" sz="3200" dirty="0"/>
              <a:t>Qual o seu hobby atualmente?</a:t>
            </a:r>
          </a:p>
          <a:p>
            <a:r>
              <a:rPr lang="en-US" altLang="en-US" sz="3200" dirty="0"/>
              <a:t>Como esperar estar daqui 3 anos?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4400" b="0" strike="noStrike" spc="-49">
                <a:solidFill>
                  <a:srgbClr val="000000"/>
                </a:solidFill>
                <a:latin typeface="Century Schoolbook"/>
              </a:rPr>
              <a:t>Ementa</a:t>
            </a:r>
            <a:endParaRPr lang="pt-BR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3200" b="0" strike="noStrike" spc="9">
                <a:solidFill>
                  <a:srgbClr val="000000"/>
                </a:solidFill>
                <a:latin typeface="Century Schoolbook"/>
              </a:rPr>
              <a:t>Projeto e representação de algoritmos. Estruturas de controle de fluxo de execução: seqüência, seleção e repetição.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3200" b="0" strike="noStrike" spc="9">
                <a:solidFill>
                  <a:srgbClr val="000000"/>
                </a:solidFill>
                <a:latin typeface="Century Schoolbook"/>
              </a:rPr>
              <a:t>Tipos de dados básicos e estruturados (vetores e registros). Rotinas. Arquivos. Implementação de algoritmos usando uma linguagem de programação.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4400" b="0" strike="noStrike" spc="-49">
                <a:solidFill>
                  <a:srgbClr val="000000"/>
                </a:solidFill>
                <a:latin typeface="Century Schoolbook"/>
              </a:rPr>
              <a:t>Objetivo</a:t>
            </a:r>
            <a:endParaRPr lang="pt-BR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3200" b="0" strike="noStrike" spc="9">
                <a:solidFill>
                  <a:srgbClr val="000000"/>
                </a:solidFill>
                <a:latin typeface="Century Schoolbook"/>
              </a:rPr>
              <a:t>Analisar problemas computacionais e projetar soluções por meio da construção de algorítmo.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4400" b="0" strike="noStrike" spc="-49">
                <a:solidFill>
                  <a:srgbClr val="000000"/>
                </a:solidFill>
                <a:latin typeface="Century Schoolbook"/>
              </a:rPr>
              <a:t>Metodologia de Ensino</a:t>
            </a:r>
            <a:endParaRPr lang="pt-BR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9">
                <a:solidFill>
                  <a:srgbClr val="000000"/>
                </a:solidFill>
                <a:latin typeface="Century Schoolbook"/>
              </a:rPr>
              <a:t>Expositiva-dialogada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9">
                <a:solidFill>
                  <a:srgbClr val="000000"/>
                </a:solidFill>
                <a:latin typeface="Century Schoolbook"/>
              </a:rPr>
              <a:t>Atividade laboratório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9">
                <a:solidFill>
                  <a:srgbClr val="000000"/>
                </a:solidFill>
                <a:latin typeface="Century Schoolbook"/>
              </a:rPr>
              <a:t>Trabalho em grupo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4400" b="0" strike="noStrike" spc="-49">
                <a:solidFill>
                  <a:srgbClr val="000000"/>
                </a:solidFill>
                <a:latin typeface="Century Schoolbook"/>
              </a:rPr>
              <a:t>Critérios de Avaliação</a:t>
            </a:r>
            <a:endParaRPr lang="pt-BR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9">
                <a:solidFill>
                  <a:srgbClr val="000000"/>
                </a:solidFill>
                <a:latin typeface="Century Schoolbook"/>
              </a:rPr>
              <a:t>Prova 1o Bimestre (valor = 7,0) - - Prova 1o Bimestre 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9">
                <a:solidFill>
                  <a:srgbClr val="000000"/>
                </a:solidFill>
                <a:latin typeface="Century Schoolbook"/>
              </a:rPr>
              <a:t>Trabalho 1o Bimestre (valor = 3,0) - - Trabalho 1o Bimestre 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9">
                <a:solidFill>
                  <a:srgbClr val="000000"/>
                </a:solidFill>
                <a:latin typeface="Century Schoolbook"/>
              </a:rPr>
              <a:t>Prova 2o Bimestre (valor = 7,0) - - Prova 2o Bimestre 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9">
                <a:solidFill>
                  <a:srgbClr val="000000"/>
                </a:solidFill>
                <a:latin typeface="Century Schoolbook"/>
              </a:rPr>
              <a:t>Trabalho 2o Bimestre (valor = 3,0) - - Trabalho 2o Bimestre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O que preciso para aproveitar bem o curso?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261745" y="1574800"/>
            <a:ext cx="9692005" cy="4826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Curiosidade;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Persistência;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Não pode ter “medo” do computador;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Aprenda o todo, mas se especialize naquilo que você mais se identifica;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Treine, treine e treine novamente; a prática leva à perfeição;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EE83D9965CFBD4EA1EF2BA84A6EDC92" ma:contentTypeVersion="2" ma:contentTypeDescription="Crie um novo documento." ma:contentTypeScope="" ma:versionID="228d3f4c7b8edd1dfa91f23d944e5d84">
  <xsd:schema xmlns:xsd="http://www.w3.org/2001/XMLSchema" xmlns:xs="http://www.w3.org/2001/XMLSchema" xmlns:p="http://schemas.microsoft.com/office/2006/metadata/properties" xmlns:ns2="637e5dbd-e295-4838-8fd9-3792da480649" targetNamespace="http://schemas.microsoft.com/office/2006/metadata/properties" ma:root="true" ma:fieldsID="04fdef9b895743bcef12f8ccc198628b" ns2:_="">
    <xsd:import namespace="637e5dbd-e295-4838-8fd9-3792da4806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7e5dbd-e295-4838-8fd9-3792da4806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990086-6626-4392-BD93-8B48B1D76B57}">
  <ds:schemaRefs>
    <ds:schemaRef ds:uri="http://schemas.microsoft.com/office/infopath/2007/PartnerControls"/>
    <ds:schemaRef ds:uri="637e5dbd-e295-4838-8fd9-3792da480649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9C0DBB8-D165-4DBB-A451-7240F4DD88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2C8DFE-621E-40F4-B99D-D6EDE74204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7e5dbd-e295-4838-8fd9-3792da4806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0</TotalTime>
  <Words>353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Century Schoolbook</vt:lpstr>
      <vt:lpstr>Symbol</vt:lpstr>
      <vt:lpstr>Times New Roman</vt:lpstr>
      <vt:lpstr>Wingdings</vt:lpstr>
      <vt:lpstr>Wingdings 2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Apresente-se</vt:lpstr>
      <vt:lpstr>Apresentação do PowerPoint</vt:lpstr>
      <vt:lpstr>Apresentação do PowerPoint</vt:lpstr>
      <vt:lpstr>Apresentação do PowerPoint</vt:lpstr>
      <vt:lpstr>Apresentação do PowerPoint</vt:lpstr>
      <vt:lpstr>O que preciso para aproveitar bem o curso?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MicroInformática</dc:title>
  <dc:creator>Ely Prado</dc:creator>
  <cp:lastModifiedBy>GABRIEL VERONEZ GIOLO</cp:lastModifiedBy>
  <cp:revision>17</cp:revision>
  <dcterms:created xsi:type="dcterms:W3CDTF">2021-07-24T20:10:28Z</dcterms:created>
  <dcterms:modified xsi:type="dcterms:W3CDTF">2021-08-19T11:07:22Z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KSOProductBuildVer">
    <vt:lpwstr>1046-11.1.0.10161</vt:lpwstr>
  </property>
  <property fmtid="{D5CDD505-2E9C-101B-9397-08002B2CF9AE}" pid="13" name="ContentTypeId">
    <vt:lpwstr>0x0101005EE83D9965CFBD4EA1EF2BA84A6EDC92</vt:lpwstr>
  </property>
</Properties>
</file>