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  <p:sldMasterId id="2147484068" r:id="rId2"/>
    <p:sldMasterId id="2147484128" r:id="rId3"/>
    <p:sldMasterId id="2147484140" r:id="rId4"/>
    <p:sldMasterId id="2147484152" r:id="rId5"/>
    <p:sldMasterId id="2147484164" r:id="rId6"/>
    <p:sldMasterId id="2147484176" r:id="rId7"/>
    <p:sldMasterId id="2147484188" r:id="rId8"/>
    <p:sldMasterId id="2147484200" r:id="rId9"/>
    <p:sldMasterId id="2147484212" r:id="rId10"/>
    <p:sldMasterId id="2147484224" r:id="rId11"/>
  </p:sldMasterIdLst>
  <p:sldIdLst>
    <p:sldId id="256" r:id="rId12"/>
    <p:sldId id="257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9" r:id="rId23"/>
    <p:sldId id="290" r:id="rId24"/>
    <p:sldId id="291" r:id="rId25"/>
    <p:sldId id="292" r:id="rId26"/>
    <p:sldId id="293" r:id="rId27"/>
    <p:sldId id="294" r:id="rId28"/>
    <p:sldId id="288" r:id="rId29"/>
    <p:sldId id="295" r:id="rId30"/>
    <p:sldId id="296" r:id="rId31"/>
    <p:sldId id="297" r:id="rId32"/>
    <p:sldId id="298" r:id="rId33"/>
    <p:sldId id="26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DF4"/>
    <a:srgbClr val="0094FE"/>
    <a:srgbClr val="376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730" y="-10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50" Type="http://schemas.openxmlformats.org/officeDocument/2006/relationships/slide" Target="slides/slide39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slide" Target="slides/slide3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slide" Target="slides/slide38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slide" Target="slides/slide37.xml"/><Relationship Id="rId8" Type="http://schemas.openxmlformats.org/officeDocument/2006/relationships/slideMaster" Target="slideMasters/slideMaster8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27/06/2018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76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27/06/2018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249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27207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8616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00873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01955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63514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61688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55133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29743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86269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09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27/06/2018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052774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42163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58453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58370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42220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90804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43533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68836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90876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52169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438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08849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54185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491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93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55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920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698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551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771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31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27/06/2018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1042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5428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767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5811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9493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9089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9427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0928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7483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006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73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27/06/2018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703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1446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0126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0893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9945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8951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8399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6984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7465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4362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32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27/06/2018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90405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4928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4014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0763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5697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3181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9624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6577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8964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4042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45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27/06/2018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1563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57638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6343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5044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6814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7099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5318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00059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7418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15087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15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27/06/2018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87640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07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6414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27002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41867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3565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42525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81856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86577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72193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25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27/06/2018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24616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8410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341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98832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9452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5619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51920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08599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52811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6893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47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27/06/2018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565078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47553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64240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27198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1743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42557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7029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76081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61261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35284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91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27/06/2018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055836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3036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15311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50000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93430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4292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5354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58556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111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46742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13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/>
              <a:t>27/06/2018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751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94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2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76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81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60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00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83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2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00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27/06/2018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06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n.tue.nl/~gwoegi/P-versus-NP.htm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2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1600" y="4794721"/>
            <a:ext cx="7344816" cy="1658615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Fundamentos de Cs. De la Computación</a:t>
            </a:r>
            <a:endParaRPr lang="es-E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2924944"/>
            <a:ext cx="4104456" cy="864096"/>
          </a:xfrm>
        </p:spPr>
        <p:txBody>
          <a:bodyPr>
            <a:noAutofit/>
          </a:bodyPr>
          <a:lstStyle/>
          <a:p>
            <a:pPr algn="l"/>
            <a:r>
              <a:rPr lang="es-E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 10:</a:t>
            </a:r>
          </a:p>
          <a:p>
            <a:pPr algn="l"/>
            <a:r>
              <a:rPr lang="es-E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Complejidad Computacional</a:t>
            </a:r>
            <a:endParaRPr lang="es-ES" sz="24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www.congresocomputacion.cl/media/images/organizacion/UBB-FACE-AZU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3538"/>
            <a:ext cx="2747616" cy="167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>
            <a:off x="251520" y="3789040"/>
            <a:ext cx="3456384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2 Subtítulo"/>
          <p:cNvSpPr txBox="1">
            <a:spLocks/>
          </p:cNvSpPr>
          <p:nvPr/>
        </p:nvSpPr>
        <p:spPr>
          <a:xfrm>
            <a:off x="3635896" y="6381328"/>
            <a:ext cx="474325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PhD. Rodrigo Torres Avilés</a:t>
            </a:r>
          </a:p>
        </p:txBody>
      </p:sp>
    </p:spTree>
    <p:extLst>
      <p:ext uri="{BB962C8B-B14F-4D97-AF65-F5344CB8AC3E}">
        <p14:creationId xmlns:p14="http://schemas.microsoft.com/office/powerpoint/2010/main" val="411448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27784" y="2132856"/>
            <a:ext cx="6264696" cy="4284743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¿EXPTIME existe por si mismo?, Podría ser que se nos ocurra una manera más rápida de resolver todos los problemas en EXPTIME.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Eso no es posible, y se puede demostrar matemáticamente.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201469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Hay problemas en EXPTIME que…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13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627784" y="2132856"/>
                <a:ext cx="6264696" cy="4284743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Para DTIME se tiene que (</a:t>
                </a:r>
                <a14:m>
                  <m:oMath xmlns:m="http://schemas.openxmlformats.org/officeDocument/2006/math">
                    <m:r>
                      <a:rPr lang="es-ES" sz="2800" i="1" dirty="0" smtClean="0">
                        <a:latin typeface="Cambria Math"/>
                        <a:cs typeface="Arial" panose="020B0604020202020204" pitchFamily="34" charset="0"/>
                      </a:rPr>
                      <m:t>𝑜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significa más chico que):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i="1">
                          <a:latin typeface="Cambria Math"/>
                          <a:cs typeface="Arial" panose="020B0604020202020204" pitchFamily="34" charset="0"/>
                        </a:rPr>
                        <m:t>𝐷𝑇𝐼𝑀𝐸</m:t>
                      </m:r>
                      <m:d>
                        <m:dPr>
                          <m:ctrlPr>
                            <a:rPr lang="es-ES" sz="2800" i="1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/>
                              <a:cs typeface="Arial" panose="020B0604020202020204" pitchFamily="34" charset="0"/>
                            </a:rPr>
                            <m:t>𝑜</m:t>
                          </m:r>
                          <m:r>
                            <a:rPr lang="es-ES" sz="2800" b="0" i="1" smtClean="0">
                              <a:latin typeface="Cambria Math"/>
                              <a:cs typeface="Arial" panose="020B0604020202020204" pitchFamily="3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s-ES" sz="2800" b="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s-ES" sz="2800" b="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r>
                                <a:rPr lang="es-ES" sz="2800" b="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s-ES" sz="2800" b="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es-ES" sz="2800" b="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)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s-ES" sz="2800" i="1">
                                      <a:latin typeface="Cambria Math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ES" sz="2800"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s-ES" sz="2800" i="1"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  <m:r>
                                    <a:rPr lang="es-ES" sz="2800" i="1"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lang="es-ES" sz="2800" i="1"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  <m:r>
                                    <a:rPr lang="es-ES" sz="2800" i="1"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e>
                              </m:func>
                            </m:den>
                          </m:f>
                          <m:r>
                            <a:rPr lang="es-ES" sz="2800" b="0" i="1" smtClean="0">
                              <a:latin typeface="Cambria Math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d>
                      <m:r>
                        <a:rPr lang="es-ES" sz="280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⊂</m:t>
                      </m:r>
                      <m:r>
                        <a:rPr lang="es-ES" sz="28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𝐷𝑇𝐼𝑀𝐸</m:t>
                      </m:r>
                      <m:r>
                        <a:rPr lang="es-ES" sz="28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(</m:t>
                      </m:r>
                      <m:r>
                        <a:rPr lang="es-ES" sz="28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s-ES" sz="28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(</m:t>
                      </m:r>
                      <m:r>
                        <a:rPr lang="es-ES" sz="28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s-ES" sz="28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))</m:t>
                      </m:r>
                    </m:oMath>
                  </m:oMathPara>
                </a14:m>
                <a:endParaRPr lang="es-E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Ahora, como sabemos que: </a:t>
                </a:r>
                <a14:m>
                  <m:oMath xmlns:m="http://schemas.openxmlformats.org/officeDocument/2006/math">
                    <m:r>
                      <a:rPr lang="es-ES" sz="28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∀</m:t>
                    </m:r>
                    <m:r>
                      <a:rPr lang="es-ES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𝑘</m:t>
                    </m:r>
                    <m:r>
                      <a:rPr lang="es-ES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:</m:t>
                    </m:r>
                    <m:sSup>
                      <m:sSupPr>
                        <m:ctrlPr>
                          <a:rPr lang="es-ES" sz="28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8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s-ES" sz="28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p>
                    <m:r>
                      <a:rPr lang="es-ES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s-ES" sz="2800" i="1">
                        <a:latin typeface="Cambria Math"/>
                        <a:cs typeface="Arial" panose="020B0604020202020204" pitchFamily="34" charset="0"/>
                      </a:rPr>
                      <m:t>𝑜</m:t>
                    </m:r>
                    <m:d>
                      <m:dPr>
                        <m:ctrlPr>
                          <a:rPr lang="es-ES" sz="28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sz="2800" i="1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ES" sz="2800" i="1" smtClean="0"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s-ES" sz="2800" b="0" i="1" smtClean="0">
                                    <a:latin typeface="Cambria Math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s-ES" sz="2800" b="0" i="1" smtClean="0">
                                    <a:latin typeface="Cambria Math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func>
                              <m:funcPr>
                                <m:ctrlPr>
                                  <a:rPr lang="es-ES" sz="2800" i="1"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ES" sz="2800">
                                    <a:latin typeface="Cambria Math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fName>
                              <m:e>
                                <m:sSup>
                                  <m:sSupPr>
                                    <m:ctrlPr>
                                      <a:rPr lang="es-ES" sz="2800" i="1" smtClean="0"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2800" b="0" i="1" smtClean="0"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s-ES" sz="2800" b="0" i="1" smtClean="0"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entonces:</a:t>
                </a:r>
              </a:p>
              <a:p>
                <a:pPr marL="0" indent="0" algn="just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solidFill>
                            <a:prstClr val="black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s-ES" sz="2800" i="1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⊂</m:t>
                      </m:r>
                      <m:r>
                        <a:rPr lang="es-ES" sz="28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𝐸𝑋𝑃𝑇𝐼𝑀𝐸</m:t>
                      </m:r>
                    </m:oMath>
                  </m:oMathPara>
                </a14:m>
                <a:endParaRPr lang="es-E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7784" y="2132856"/>
                <a:ext cx="6264696" cy="4284743"/>
              </a:xfrm>
              <a:blipFill rotWithShape="1">
                <a:blip r:embed="rId3"/>
                <a:stretch>
                  <a:fillRect l="-1654" t="-1280" r="-204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201469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Teorema de Jerarquía Temporal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59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627784" y="2132856"/>
                <a:ext cx="6264696" cy="4284743"/>
              </a:xfrm>
            </p:spPr>
            <p:txBody>
              <a:bodyPr>
                <a:normAutofit fontScale="85000" lnSpcReduction="10000"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Igualmente, se clasifican los problemas de decisión según su uso espacial:</a:t>
                </a:r>
                <a:endParaRPr lang="es-E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/>
                          <a:cs typeface="Arial" panose="020B0604020202020204" pitchFamily="34" charset="0"/>
                        </a:rPr>
                        <m:t>𝐷𝑆𝑃𝐴𝐶𝐸</m:t>
                      </m:r>
                      <m:d>
                        <m:dPr>
                          <m:ctrlPr>
                            <a:rPr lang="es-ES" sz="2400" b="0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400" b="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s-ES" sz="2400" b="0" i="1" smtClean="0">
                          <a:latin typeface="Cambria Math"/>
                          <a:cs typeface="Arial" panose="020B0604020202020204" pitchFamily="34" charset="0"/>
                        </a:rPr>
                        <m:t>≔{</m:t>
                      </m:r>
                      <m:r>
                        <a:rPr lang="es-ES" sz="2400" b="0" i="1" smtClean="0">
                          <a:latin typeface="Cambria Math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s-ES" sz="2400" b="0" i="1" smtClean="0">
                          <a:latin typeface="Cambria Math"/>
                          <a:cs typeface="Arial" panose="020B0604020202020204" pitchFamily="34" charset="0"/>
                        </a:rPr>
                        <m:t>: ∃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𝐷𝑇𝑀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,  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𝑟𝑒𝑠𝑢𝑒𝑙𝑣𝑒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𝑢𝑠𝑎𝑛𝑑𝑜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Ο</m:t>
                      </m:r>
                      <m:d>
                        <m:dPr>
                          <m:ctrlPr>
                            <a:rPr lang="es-ES" sz="2400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4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𝑐𝑒𝑙𝑑𝑎𝑠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}</m:t>
                      </m:r>
                    </m:oMath>
                  </m:oMathPara>
                </a14:m>
                <a:endParaRPr lang="es-E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En otras palabras, son los problemas de decisión que usan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𝑓</m:t>
                    </m:r>
                    <m:r>
                      <a:rPr lang="es-ES" sz="28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es-ES" sz="28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𝑛</m:t>
                    </m:r>
                    <m:r>
                      <a:rPr lang="es-ES" sz="28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celdas (en el mejor de los casos) de una máquina de Turing determinista para resolverse.</a:t>
                </a: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7784" y="2132856"/>
                <a:ext cx="6264696" cy="4284743"/>
              </a:xfrm>
              <a:blipFill rotWithShape="1">
                <a:blip r:embed="rId3"/>
                <a:stretch>
                  <a:fillRect l="-1265" r="-1556" b="-156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201469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Jerarquía Espacial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48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627784" y="2024576"/>
                <a:ext cx="6264696" cy="4500769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/>
                          <a:cs typeface="Arial" panose="020B0604020202020204" pitchFamily="34" charset="0"/>
                        </a:rPr>
                        <m:t>𝑃𝑆𝑃𝐴𝐶𝐸</m:t>
                      </m:r>
                      <m:r>
                        <a:rPr lang="es-ES" sz="2800" b="0" i="1" smtClean="0">
                          <a:latin typeface="Cambria Math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s-ES" sz="2800" b="0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ES" sz="2800" b="0" i="1" smtClean="0">
                              <a:latin typeface="Cambria Math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s-ES" sz="2800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∈ℵ</m:t>
                          </m:r>
                        </m:sub>
                        <m:sup/>
                        <m:e>
                          <m:r>
                            <a:rPr lang="es-ES" sz="2800" i="1">
                              <a:latin typeface="Cambria Math"/>
                              <a:cs typeface="Arial" panose="020B0604020202020204" pitchFamily="34" charset="0"/>
                            </a:rPr>
                            <m:t>𝐷</m:t>
                          </m:r>
                          <m:r>
                            <a:rPr lang="es-ES" sz="2800" b="0" i="1" smtClean="0">
                              <a:latin typeface="Cambria Math"/>
                              <a:cs typeface="Arial" panose="020B0604020202020204" pitchFamily="34" charset="0"/>
                            </a:rPr>
                            <m:t>𝑆𝑃𝐴𝐶𝐸</m:t>
                          </m:r>
                          <m:d>
                            <m:dPr>
                              <m:ctrlPr>
                                <a:rPr lang="es-ES" sz="2800" i="1"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S" sz="2800" i="1">
                                      <a:latin typeface="Cambria Math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800" i="1"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s-ES" sz="2800" b="0" i="1" smtClean="0"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s-E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PSPACE es Independiente del modelo y cerrada bajo composición:</a:t>
                </a: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Considere que por cada paso, se conoce a lo más una nueva celda.</a:t>
                </a:r>
              </a:p>
              <a:p>
                <a:pPr lvl="1" algn="just"/>
                <a:r>
                  <a:rPr lang="es-E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or tanto, las simulaciones multicinta y universal aplicadas a tiempo son aún más restrictivas al espacio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s-E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7784" y="2024576"/>
                <a:ext cx="6264696" cy="4500769"/>
              </a:xfrm>
              <a:blipFill rotWithShape="1">
                <a:blip r:embed="rId3"/>
                <a:stretch>
                  <a:fillRect l="-1654" r="-204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201469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Conjunto PSPACE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9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27784" y="2132856"/>
            <a:ext cx="6264696" cy="428474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Básicamente todos los problemas que hemos mencionado están en PSPACE.</a:t>
            </a: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Existe incluso un conjunto más restrictivo, llamado L, el cual se dice usar espacio logarítmico.</a:t>
            </a:r>
          </a:p>
          <a:p>
            <a:pPr lvl="1" algn="just">
              <a:lnSpc>
                <a:spcPct val="110000"/>
              </a:lnSpc>
            </a:pP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Aquí obviamente no se considera al input dentro del espacio usado.</a:t>
            </a:r>
          </a:p>
          <a:p>
            <a:pPr lvl="1" algn="just">
              <a:lnSpc>
                <a:spcPct val="110000"/>
              </a:lnSpc>
            </a:pP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Ejemplo: 2-SAT.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201469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Ejemplo problema en PSPACE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8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627784" y="2024576"/>
                <a:ext cx="6264696" cy="4500769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/>
                          <a:cs typeface="Arial" panose="020B0604020202020204" pitchFamily="34" charset="0"/>
                        </a:rPr>
                        <m:t>𝐸𝑋𝑃𝑆𝑃𝐴𝐶𝐸</m:t>
                      </m:r>
                      <m:r>
                        <a:rPr lang="es-ES" sz="2800" b="0" i="1" smtClean="0">
                          <a:latin typeface="Cambria Math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s-ES" sz="2800" b="0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ES" sz="2800" b="0" i="1" smtClean="0">
                              <a:latin typeface="Cambria Math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s-ES" sz="2800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∈ℵ</m:t>
                          </m:r>
                        </m:sub>
                        <m:sup/>
                        <m:e>
                          <m:r>
                            <a:rPr lang="es-ES" sz="2800" i="1">
                              <a:latin typeface="Cambria Math"/>
                              <a:cs typeface="Arial" panose="020B0604020202020204" pitchFamily="34" charset="0"/>
                            </a:rPr>
                            <m:t>𝐷</m:t>
                          </m:r>
                          <m:r>
                            <a:rPr lang="es-ES" sz="2800" b="0" i="1" smtClean="0">
                              <a:latin typeface="Cambria Math"/>
                              <a:cs typeface="Arial" panose="020B0604020202020204" pitchFamily="34" charset="0"/>
                            </a:rPr>
                            <m:t>𝑆𝑃𝐴𝐶𝐸</m:t>
                          </m:r>
                          <m:d>
                            <m:dPr>
                              <m:ctrlPr>
                                <a:rPr lang="es-ES" sz="2800" i="1"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S" sz="2800" i="1">
                                      <a:latin typeface="Cambria Math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800" b="0" i="1" smtClean="0"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s-ES" sz="2800" i="1" smtClean="0"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800" b="0" i="1" smtClean="0"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s-ES" sz="2800" b="0" i="1" smtClean="0"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s-E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EXPSPACE es Independiente del modelo.</a:t>
                </a:r>
              </a:p>
              <a:p>
                <a:pPr marL="0" indent="0" algn="just">
                  <a:buNone/>
                </a:pPr>
                <a:endParaRPr lang="es-E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EXPSPACE es Cerrado bajo composición</a:t>
                </a:r>
                <a:r>
                  <a:rPr lang="es-E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7784" y="2024576"/>
                <a:ext cx="6264696" cy="4500769"/>
              </a:xfrm>
              <a:blipFill rotWithShape="1">
                <a:blip r:embed="rId3"/>
                <a:stretch>
                  <a:fillRect l="-1654" r="-204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201469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Conjunto EXPSPACE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1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27784" y="2132856"/>
            <a:ext cx="6264696" cy="4284743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Lo más probable es que no se le pueda ocurrir un problema no contenido en PSPACE.</a:t>
            </a:r>
          </a:p>
          <a:p>
            <a:pPr lvl="1" algn="just">
              <a:lnSpc>
                <a:spcPct val="110000"/>
              </a:lnSpc>
            </a:pP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Uso de espacio exponencial, uso de tiempo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-exponencial</a:t>
            </a:r>
          </a:p>
          <a:p>
            <a:pPr algn="just">
              <a:lnSpc>
                <a:spcPct val="110000"/>
              </a:lnSpc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Ejemplo:</a:t>
            </a:r>
          </a:p>
          <a:p>
            <a:pPr lvl="1" algn="just">
              <a:lnSpc>
                <a:spcPct val="110000"/>
              </a:lnSpc>
            </a:pP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Verificar una afirmación de lógica de primer orden sobre reales, la cual sólo implique suma y comparación.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201469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Ejemplo problema en EXPSPACE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93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627784" y="2132856"/>
                <a:ext cx="6264696" cy="4284743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Para DSPACE se tiene que:</a:t>
                </a:r>
              </a:p>
              <a:p>
                <a:pPr marL="0" indent="0" algn="just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i="1">
                          <a:latin typeface="Cambria Math"/>
                          <a:cs typeface="Arial" panose="020B0604020202020204" pitchFamily="34" charset="0"/>
                        </a:rPr>
                        <m:t>𝐷</m:t>
                      </m:r>
                      <m:r>
                        <a:rPr lang="es-ES" sz="2800" b="0" i="1" smtClean="0">
                          <a:latin typeface="Cambria Math"/>
                          <a:cs typeface="Arial" panose="020B0604020202020204" pitchFamily="34" charset="0"/>
                        </a:rPr>
                        <m:t>𝑆𝑃𝐴𝐶𝐸</m:t>
                      </m:r>
                      <m:d>
                        <m:dPr>
                          <m:ctrlPr>
                            <a:rPr lang="es-ES" sz="2800" i="1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/>
                              <a:cs typeface="Arial" panose="020B0604020202020204" pitchFamily="34" charset="0"/>
                            </a:rPr>
                            <m:t>𝑜</m:t>
                          </m:r>
                          <m:r>
                            <a:rPr lang="es-ES" sz="2800" b="0" i="1" smtClean="0">
                              <a:latin typeface="Cambria Math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s-ES" sz="2800" b="0" i="1" smtClean="0">
                              <a:latin typeface="Cambria Math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s-ES" sz="2800" b="0" i="1" smtClean="0">
                              <a:latin typeface="Cambria Math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s-ES" sz="2800" b="0" i="1" smtClean="0">
                              <a:latin typeface="Cambria Math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s-ES" sz="2800" b="0" i="1" smtClean="0">
                              <a:latin typeface="Cambria Math"/>
                              <a:cs typeface="Arial" panose="020B0604020202020204" pitchFamily="34" charset="0"/>
                            </a:rPr>
                            <m:t>))</m:t>
                          </m:r>
                        </m:e>
                      </m:d>
                      <m:r>
                        <a:rPr lang="es-ES" sz="280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⊂</m:t>
                      </m:r>
                      <m:r>
                        <a:rPr lang="es-ES" sz="28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𝐷𝑆𝑃𝐴𝐶𝐸</m:t>
                      </m:r>
                      <m:r>
                        <a:rPr lang="es-ES" sz="28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(</m:t>
                      </m:r>
                      <m:r>
                        <a:rPr lang="es-ES" sz="28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s-ES" sz="28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(</m:t>
                      </m:r>
                      <m:r>
                        <a:rPr lang="es-ES" sz="28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s-ES" sz="28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))</m:t>
                      </m:r>
                    </m:oMath>
                  </m:oMathPara>
                </a14:m>
                <a:endParaRPr lang="es-E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Ahora, como sabemos que: </a:t>
                </a:r>
                <a14:m>
                  <m:oMath xmlns:m="http://schemas.openxmlformats.org/officeDocument/2006/math">
                    <m:r>
                      <a:rPr lang="es-ES" sz="28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∀</m:t>
                    </m:r>
                    <m:r>
                      <a:rPr lang="es-ES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𝑘</m:t>
                    </m:r>
                    <m:r>
                      <a:rPr lang="es-ES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:</m:t>
                    </m:r>
                    <m:sSup>
                      <m:sSupPr>
                        <m:ctrlPr>
                          <a:rPr lang="es-ES" sz="28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8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s-ES" sz="28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p>
                    <m:r>
                      <a:rPr lang="es-ES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s-ES" sz="2800" i="1">
                        <a:latin typeface="Cambria Math"/>
                        <a:cs typeface="Arial" panose="020B0604020202020204" pitchFamily="34" charset="0"/>
                      </a:rPr>
                      <m:t>𝑜</m:t>
                    </m:r>
                    <m:d>
                      <m:dPr>
                        <m:ctrlPr>
                          <a:rPr lang="es-ES" sz="28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sz="2800" i="1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s-ES" sz="2800" i="1">
                                <a:latin typeface="Cambria Math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ES" sz="2800" i="1">
                                <a:latin typeface="Cambria Math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entonces:</a:t>
                </a:r>
              </a:p>
              <a:p>
                <a:pPr marL="0" indent="0" algn="just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solidFill>
                            <a:prstClr val="black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𝑃𝑆𝑃𝐴𝐶𝐸</m:t>
                      </m:r>
                      <m:r>
                        <a:rPr lang="es-ES" sz="2800" i="1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⊂</m:t>
                      </m:r>
                      <m:r>
                        <a:rPr lang="es-ES" sz="28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𝐸𝑋𝑃𝑆𝑃𝐴𝐶𝐸</m:t>
                      </m:r>
                    </m:oMath>
                  </m:oMathPara>
                </a14:m>
                <a:endParaRPr lang="es-E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7784" y="2132856"/>
                <a:ext cx="6264696" cy="4284743"/>
              </a:xfrm>
              <a:blipFill rotWithShape="1">
                <a:blip r:embed="rId3"/>
                <a:stretch>
                  <a:fillRect l="-1654" t="-1280" r="-204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201469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Teorema de Jerarquía Espacial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9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627784" y="2132856"/>
                <a:ext cx="6264696" cy="4284743"/>
              </a:xfrm>
            </p:spPr>
            <p:txBody>
              <a:bodyPr>
                <a:normAutofit lnSpcReduction="10000"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Podemos clasificar los problemas usando máquinas de Turing no Deterministas:</a:t>
                </a:r>
                <a:endParaRPr lang="es-E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/>
                          <a:cs typeface="Arial" panose="020B0604020202020204" pitchFamily="34" charset="0"/>
                        </a:rPr>
                        <m:t>𝑁𝑇𝐼𝑀𝐸</m:t>
                      </m:r>
                      <m:d>
                        <m:dPr>
                          <m:ctrlPr>
                            <a:rPr lang="es-ES" sz="2400" b="0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400" b="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s-ES" sz="2400" b="0" i="1" smtClean="0">
                          <a:latin typeface="Cambria Math"/>
                          <a:cs typeface="Arial" panose="020B0604020202020204" pitchFamily="34" charset="0"/>
                        </a:rPr>
                        <m:t>≔{</m:t>
                      </m:r>
                      <m:r>
                        <a:rPr lang="es-ES" sz="2400" b="0" i="1" smtClean="0">
                          <a:latin typeface="Cambria Math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s-ES" sz="2400" b="0" i="1" smtClean="0">
                          <a:latin typeface="Cambria Math"/>
                          <a:cs typeface="Arial" panose="020B0604020202020204" pitchFamily="34" charset="0"/>
                        </a:rPr>
                        <m:t>: ∃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𝑁𝑇𝑀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,  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𝑟𝑒𝑠𝑢𝑒𝑙𝑣𝑒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𝑒𝑛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𝑡𝑖𝑒𝑚𝑝𝑜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Ο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(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(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))}</m:t>
                      </m:r>
                    </m:oMath>
                  </m:oMathPara>
                </a14:m>
                <a:endParaRPr lang="es-E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es-ES" sz="2400" b="0" i="1" smtClean="0">
                          <a:latin typeface="Cambria Math"/>
                          <a:cs typeface="Arial" panose="020B0604020202020204" pitchFamily="34" charset="0"/>
                        </a:rPr>
                        <m:t>𝑆𝑃𝐴𝐶𝐸</m:t>
                      </m:r>
                      <m:d>
                        <m:dPr>
                          <m:ctrlPr>
                            <a:rPr lang="es-ES" sz="2400" i="1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400" i="1"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2400" i="1">
                                  <a:latin typeface="Cambria Math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s-ES" sz="2400" i="1">
                          <a:latin typeface="Cambria Math"/>
                          <a:cs typeface="Arial" panose="020B0604020202020204" pitchFamily="34" charset="0"/>
                        </a:rPr>
                        <m:t>≔{</m:t>
                      </m:r>
                      <m:r>
                        <a:rPr lang="es-ES" sz="2400" i="1">
                          <a:latin typeface="Cambria Math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s-ES" sz="2400" i="1">
                          <a:latin typeface="Cambria Math"/>
                          <a:cs typeface="Arial" panose="020B0604020202020204" pitchFamily="34" charset="0"/>
                        </a:rPr>
                        <m:t>: ∃</m:t>
                      </m:r>
                      <m:r>
                        <a:rPr lang="es-ES" sz="2400" i="1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s-ES" sz="2400" i="1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s-ES" sz="2400" i="1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𝑁𝑇𝑀</m:t>
                      </m:r>
                      <m:r>
                        <a:rPr lang="es-ES" sz="2400" i="1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,  </m:t>
                      </m:r>
                      <m:r>
                        <a:rPr lang="es-ES" sz="2400" i="1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s-ES" sz="2400" i="1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s-ES" sz="2400" i="1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𝑟𝑒𝑠𝑢𝑒𝑙𝑣𝑒</m:t>
                      </m:r>
                      <m:r>
                        <a:rPr lang="es-ES" sz="2400" i="1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s-ES" sz="2400" i="1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s-ES" sz="2400" i="1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s-ES" sz="2400" i="1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𝑒𝑛</m:t>
                      </m:r>
                      <m:r>
                        <a:rPr lang="es-ES" sz="2400" i="1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𝑒𝑠𝑝𝑎𝑐𝑖𝑜</m:t>
                      </m:r>
                      <m:r>
                        <a:rPr lang="es-ES" sz="2400" i="1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2400" i="1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Ο</m:t>
                      </m:r>
                      <m:r>
                        <a:rPr lang="es-ES" sz="2400" i="1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(</m:t>
                      </m:r>
                      <m:r>
                        <a:rPr lang="es-ES" sz="2400" i="1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s-ES" sz="2400" i="1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(</m:t>
                      </m:r>
                      <m:r>
                        <a:rPr lang="es-ES" sz="2400" i="1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s-ES" sz="2400" i="1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))}</m:t>
                      </m:r>
                    </m:oMath>
                  </m:oMathPara>
                </a14:m>
                <a:endParaRPr lang="es-E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s-E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7784" y="2132856"/>
                <a:ext cx="6264696" cy="4284743"/>
              </a:xfrm>
              <a:blipFill rotWithShape="1">
                <a:blip r:embed="rId3"/>
                <a:stretch>
                  <a:fillRect l="-1654" r="-204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201469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Jerarquía No determinista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39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627784" y="2132856"/>
                <a:ext cx="6264696" cy="4284743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¿Qué pasa con NP, NEXPTIME, NPSPACE y NEXPSPACE con respecto a sus recíprocos deterministas?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Teorema de </a:t>
                </a:r>
                <a:r>
                  <a:rPr lang="es-ES" sz="2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Savitch</a:t>
                </a:r>
                <a:endParaRPr lang="es-E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10000"/>
                  </a:lnSpc>
                </a:pP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Cualquier máquina no determinista que usa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𝑓</m:t>
                    </m:r>
                    <m:r>
                      <a:rPr lang="es-ES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es-ES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𝑛</m:t>
                    </m:r>
                    <m:r>
                      <a:rPr lang="es-ES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espacio puede ser simulada por una determinista 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Ο</m:t>
                    </m:r>
                    <m:r>
                      <a:rPr lang="es-ES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s-ES" sz="240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𝑓</m:t>
                        </m:r>
                        <m:r>
                          <a:rPr lang="es-ES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s-ES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s-ES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r>
                          <a:rPr lang="es-ES" sz="24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s-ES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espacio.</a:t>
                </a: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7784" y="2132856"/>
                <a:ext cx="6264696" cy="4284743"/>
              </a:xfrm>
              <a:blipFill rotWithShape="1">
                <a:blip r:embed="rId3"/>
                <a:stretch>
                  <a:fillRect l="-1654" t="-1280" r="-2043" b="-85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201469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¿Es muy distinto?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91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27784" y="2132856"/>
            <a:ext cx="6264696" cy="428474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Los problemas de decisión (input pertenece a lenguaje) se clasifican por similitud de uso de recursos:</a:t>
            </a:r>
          </a:p>
          <a:p>
            <a:pPr lvl="1" algn="just">
              <a:lnSpc>
                <a:spcPct val="150000"/>
              </a:lnSpc>
            </a:pP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Espacio.</a:t>
            </a:r>
          </a:p>
          <a:p>
            <a:pPr lvl="1" algn="just">
              <a:lnSpc>
                <a:spcPct val="150000"/>
              </a:lnSpc>
            </a:pP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Tiempo.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201469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Clasificación de Complejidad</a:t>
            </a:r>
            <a:endParaRPr lang="es-E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0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627784" y="2132856"/>
                <a:ext cx="6264696" cy="4284743"/>
              </a:xfrm>
            </p:spPr>
            <p:txBody>
              <a:bodyPr>
                <a:normAutofit lnSpcReduction="10000"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Finalmente tenemos: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𝑃𝑆𝑃𝐴𝐶𝐸</m:t>
                      </m:r>
                      <m:r>
                        <a:rPr lang="es-ES" sz="28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𝑁𝑃𝑆𝑃𝐴𝐶𝐸</m:t>
                      </m:r>
                    </m:oMath>
                  </m:oMathPara>
                </a14:m>
                <a:endParaRPr lang="es-ES" sz="2800" b="0" dirty="0" smtClean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𝐸𝑋𝑃</m:t>
                      </m:r>
                      <m:r>
                        <a:rPr lang="es-ES" sz="2800" i="1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𝑆𝑃𝐴𝐶𝐸</m:t>
                      </m:r>
                      <m:r>
                        <a:rPr lang="es-ES" sz="2800" i="1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=</m:t>
                      </m:r>
                      <m:r>
                        <a:rPr lang="es-ES" sz="2800" i="1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𝑁𝐸𝑋𝑃𝑆𝑃𝐴𝐶𝐸</m:t>
                      </m:r>
                    </m:oMath>
                  </m:oMathPara>
                </a14:m>
                <a:endParaRPr lang="es-ES" sz="2800" dirty="0" smtClean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𝑁𝐿</m:t>
                      </m:r>
                      <m:r>
                        <a:rPr lang="es-ES" sz="28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⊆</m:t>
                      </m:r>
                      <m:r>
                        <a:rPr lang="es-ES" sz="28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s-ES" sz="2800" i="1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⊆</m:t>
                      </m:r>
                      <m:r>
                        <a:rPr lang="es-ES" sz="28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𝑁𝑃</m:t>
                      </m:r>
                      <m:r>
                        <a:rPr lang="es-ES" sz="28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⊆</m:t>
                      </m:r>
                      <m:r>
                        <a:rPr lang="es-ES" sz="2800" i="1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s-ES" sz="28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𝑆𝑃𝐴𝐶𝐸</m:t>
                      </m:r>
                      <m:r>
                        <a:rPr lang="es-ES" sz="28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⊆</m:t>
                      </m:r>
                      <m:r>
                        <a:rPr lang="es-ES" sz="28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𝐸𝑋𝑃𝑇𝐼𝑀𝐸</m:t>
                      </m:r>
                      <m:r>
                        <a:rPr lang="es-ES" sz="2800" i="1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⊆</m:t>
                      </m:r>
                      <m:r>
                        <a:rPr lang="es-ES" sz="2800" i="1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𝐸𝑋𝑃𝑆𝑃𝐴𝐶</m:t>
                      </m:r>
                      <m:r>
                        <a:rPr lang="es-ES" sz="28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𝐸</m:t>
                      </m:r>
                    </m:oMath>
                  </m:oMathPara>
                </a14:m>
                <a:endParaRPr lang="es-ES" sz="2800" b="0" dirty="0" smtClean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i="1">
                          <a:solidFill>
                            <a:prstClr val="black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s-ES" sz="2800" i="1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⊂</m:t>
                      </m:r>
                      <m:r>
                        <a:rPr lang="es-ES" sz="2800" i="1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𝐸𝑋𝑃𝑇𝐼𝑀</m:t>
                      </m:r>
                      <m:r>
                        <a:rPr lang="es-ES" sz="28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𝐸</m:t>
                      </m:r>
                    </m:oMath>
                  </m:oMathPara>
                </a14:m>
                <a:endParaRPr lang="es-ES" sz="2800" b="0" dirty="0" smtClean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i="1">
                          <a:solidFill>
                            <a:prstClr val="black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𝑃𝑆𝑃𝐴𝐶𝐸</m:t>
                      </m:r>
                      <m:r>
                        <a:rPr lang="es-ES" sz="2800" i="1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⊂</m:t>
                      </m:r>
                      <m:r>
                        <a:rPr lang="es-ES" sz="2800" i="1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𝐸𝑋𝑃𝑆𝑃𝐴𝐶𝐸</m:t>
                      </m:r>
                    </m:oMath>
                  </m:oMathPara>
                </a14:m>
                <a:endParaRPr lang="es-ES" sz="2800" dirty="0" smtClean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lvl="0" algn="just">
                  <a:lnSpc>
                    <a:spcPct val="110000"/>
                  </a:lnSpc>
                </a:pPr>
                <a:r>
                  <a:rPr lang="es-ES" sz="2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Por ende, alguna de las inclusiones de la línea 3 debe ser estricta.</a:t>
                </a:r>
                <a:endParaRPr lang="es-ES" sz="2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10000"/>
                  </a:lnSpc>
                  <a:buNone/>
                </a:pPr>
                <a:endParaRPr lang="es-ES" sz="2800" b="0" dirty="0" smtClean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10000"/>
                  </a:lnSpc>
                  <a:buNone/>
                </a:pPr>
                <a:endParaRPr lang="es-ES" sz="2800" dirty="0"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7784" y="2132856"/>
                <a:ext cx="6264696" cy="4284743"/>
              </a:xfrm>
              <a:blipFill rotWithShape="1">
                <a:blip r:embed="rId3"/>
                <a:stretch>
                  <a:fillRect l="-1654" t="-1422" r="-2043" b="-341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201469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Jerarquía de Complejidad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47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627784" y="2132856"/>
                <a:ext cx="6264696" cy="4284743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He aquí donde nace el problema del millón de dólares.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vs NP:</a:t>
                </a:r>
              </a:p>
              <a:p>
                <a:pPr lvl="1" algn="just">
                  <a:lnSpc>
                    <a:spcPct val="110000"/>
                  </a:lnSpc>
                </a:pP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 sabe que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𝑃</m:t>
                    </m:r>
                    <m:r>
                      <a:rPr lang="es-ES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⊆</m:t>
                    </m:r>
                    <m:r>
                      <a:rPr lang="es-ES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𝑁𝑃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pero no hay seguridad si es que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𝑃</m:t>
                    </m:r>
                    <m:r>
                      <a:rPr lang="es-ES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s-ES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𝑁𝑃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o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𝑃</m:t>
                    </m:r>
                    <m:r>
                      <a:rPr lang="es-ES" sz="24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⊂</m:t>
                    </m:r>
                    <m:r>
                      <a:rPr lang="es-ES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𝑁𝑃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0" algn="just">
                  <a:lnSpc>
                    <a:spcPct val="110000"/>
                  </a:lnSpc>
                </a:pPr>
                <a:r>
                  <a:rPr lang="es-ES" sz="2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Este es uno de los problemas de ‘</a:t>
                </a:r>
                <a:r>
                  <a:rPr lang="es-ES" sz="2800" dirty="0" err="1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Millenium</a:t>
                </a:r>
                <a:r>
                  <a:rPr lang="es-ES" sz="2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ES" sz="2800" dirty="0" err="1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Prize</a:t>
                </a:r>
                <a:r>
                  <a:rPr lang="es-ES" sz="2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ES" sz="2800" dirty="0" err="1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Problems</a:t>
                </a:r>
                <a:r>
                  <a:rPr lang="es-ES" sz="2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’, dados a conocer en 2000.</a:t>
                </a:r>
              </a:p>
              <a:p>
                <a:pPr lvl="0" algn="just">
                  <a:lnSpc>
                    <a:spcPct val="110000"/>
                  </a:lnSpc>
                </a:pPr>
                <a:r>
                  <a:rPr lang="es-ES" sz="2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Entre ellos se incluye la conjetura de </a:t>
                </a:r>
                <a:r>
                  <a:rPr lang="es-ES" sz="2800" dirty="0" err="1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Poincaré</a:t>
                </a:r>
                <a:r>
                  <a:rPr lang="es-ES" sz="28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única actualmente resuelta.</a:t>
                </a:r>
                <a:endParaRPr lang="es-ES" sz="2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7784" y="2132856"/>
                <a:ext cx="6264696" cy="4284743"/>
              </a:xfrm>
              <a:blipFill rotWithShape="1">
                <a:blip r:embed="rId3"/>
                <a:stretch>
                  <a:fillRect l="-1459" t="-1280" r="-1848" b="-24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201469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El problema del millón de dólares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52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27784" y="2132856"/>
            <a:ext cx="6264696" cy="4284743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Conjetura de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Poincaré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Dimensión 3 conexa es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homomorfa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[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Solved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51435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 vs NP.</a:t>
            </a:r>
          </a:p>
          <a:p>
            <a:pPr marL="514350" lvl="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s-E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Conjetura de </a:t>
            </a:r>
            <a:r>
              <a:rPr lang="es-E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Hodge</a:t>
            </a:r>
            <a:r>
              <a:rPr lang="es-E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lvl="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s-E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Hipótesis de </a:t>
            </a:r>
            <a:r>
              <a:rPr lang="es-E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Reimman</a:t>
            </a:r>
            <a:r>
              <a:rPr lang="es-E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lvl="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s-E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Existencia de Yang-Mills </a:t>
            </a:r>
            <a:r>
              <a:rPr lang="es-E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es-E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gas.</a:t>
            </a:r>
          </a:p>
          <a:p>
            <a:pPr marL="514350" lvl="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s-E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Suavidad y existencia de </a:t>
            </a:r>
            <a:r>
              <a:rPr lang="es-E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Navier</a:t>
            </a:r>
            <a:r>
              <a:rPr lang="es-E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-Stokes.</a:t>
            </a:r>
          </a:p>
          <a:p>
            <a:pPr marL="514350" lvl="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s-E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Conjetura de </a:t>
            </a:r>
            <a:r>
              <a:rPr lang="es-ES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Birch</a:t>
            </a:r>
            <a:r>
              <a:rPr lang="es-E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201469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Millenium</a:t>
            </a:r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Prize</a:t>
            </a:r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Problems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38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059832" y="5589240"/>
            <a:ext cx="4176464" cy="432048"/>
          </a:xfrm>
        </p:spPr>
        <p:txBody>
          <a:bodyPr>
            <a:normAutofit lnSpcReduction="10000"/>
          </a:bodyPr>
          <a:lstStyle/>
          <a:p>
            <a:pPr algn="l"/>
            <a:r>
              <a:rPr lang="es-E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Meme de la clase</a:t>
            </a:r>
            <a:endParaRPr lang="es-E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www.congresocomputacion.cl/media/images/organizacion/UBB-FACE-AZU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8" y="1628800"/>
            <a:ext cx="2656244" cy="16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>
            <a:off x="3131840" y="6021288"/>
            <a:ext cx="345638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https://upload.wikimedia.org/wikipedia/commons/4/43/Perelman%2C_Grigori_%281966%2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05928"/>
            <a:ext cx="5776360" cy="423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489222" y="404664"/>
            <a:ext cx="53591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Resuelve un problema de más</a:t>
            </a:r>
          </a:p>
          <a:p>
            <a:pPr algn="ctr"/>
            <a:r>
              <a:rPr lang="es-E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100 años</a:t>
            </a:r>
            <a:endParaRPr lang="es-E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790737" y="3483005"/>
            <a:ext cx="47003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acepta el premio y vive</a:t>
            </a:r>
          </a:p>
          <a:p>
            <a:pPr algn="ctr"/>
            <a:r>
              <a:rPr lang="es-E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la pobreza</a:t>
            </a:r>
            <a:endParaRPr lang="es-E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03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27784" y="2132856"/>
            <a:ext cx="6264696" cy="4284743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Si tenemos un problema el cual desconocemos el conjunto al cual pertenece, necesitamos una manera más formal de conocer su pertenencia.</a:t>
            </a: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Para ello, necesitaremos una técnica llamada 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reducción (Turing)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201469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Jerarquerización</a:t>
            </a:r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 de Nuevos Problemas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71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627784" y="2132856"/>
                <a:ext cx="6264696" cy="428474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 dice que el problema A es Turing reducible a B si:</a:t>
                </a: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Usando a B como </a:t>
                </a:r>
                <a:r>
                  <a:rPr lang="es-ES" sz="24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oráculo, </a:t>
                </a: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podemos calcular A.</a:t>
                </a: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 escribe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/>
                        <a:cs typeface="Arial" panose="020B0604020202020204" pitchFamily="34" charset="0"/>
                      </a:rPr>
                      <m:t>𝐴</m:t>
                    </m:r>
                    <m:sSub>
                      <m:sSubPr>
                        <m:ctrlPr>
                          <a:rPr lang="es-ES" sz="2400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≤</m:t>
                        </m:r>
                      </m:e>
                      <m:sub>
                        <m:r>
                          <a:rPr lang="es-ES" sz="2400" b="0" i="1" smtClean="0">
                            <a:latin typeface="Cambria Math"/>
                            <a:cs typeface="Arial" panose="020B0604020202020204" pitchFamily="34" charset="0"/>
                          </a:rPr>
                          <m:t>𝑇</m:t>
                        </m:r>
                      </m:sub>
                    </m:sSub>
                    <m:r>
                      <a:rPr lang="es-ES" sz="2400" b="0" i="1" smtClean="0">
                        <a:latin typeface="Cambria Math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En términos coloquiales, existe un algoritmo que transforma el problema A en B.</a:t>
                </a: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7784" y="2132856"/>
                <a:ext cx="6264696" cy="4284743"/>
              </a:xfrm>
              <a:blipFill rotWithShape="1">
                <a:blip r:embed="rId3"/>
                <a:stretch>
                  <a:fillRect l="-1654" t="-1422" r="-204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201469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Reducción Turing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7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27784" y="2132856"/>
            <a:ext cx="6264696" cy="4284743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 notación representa la relación, ya que implica que no es más difícil resolver A que B.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Cuando hablamos en términos de complejidad, se usan 2 tipos de reducciones: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Reducción Cook: Transformar A en B se realiza en tiempo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polinomial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Reducción Logarítmica: Transformar A en B se realiza en espacio logarítmico.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201469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Reducción Turing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27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627784" y="2132856"/>
                <a:ext cx="6264696" cy="4284743"/>
              </a:xfrm>
            </p:spPr>
            <p:txBody>
              <a:bodyPr>
                <a:normAutofit fontScale="92500" lnSpcReduction="20000"/>
              </a:bodyPr>
              <a:lstStyle/>
              <a:p>
                <a:pPr marL="609600" indent="-609600">
                  <a:buFontTx/>
                  <a:buAutoNum type="arabicPeriod"/>
                </a:pPr>
                <a:r>
                  <a:rPr lang="es-ES" altLang="es-ES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Construir </a:t>
                </a:r>
                <a14:m>
                  <m:oMath xmlns:m="http://schemas.openxmlformats.org/officeDocument/2006/math">
                    <m:r>
                      <a:rPr lang="es-ES" altLang="es-ES" i="1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s-ES" altLang="es-E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609600" indent="-609600">
                  <a:buFontTx/>
                  <a:buAutoNum type="arabicPeriod"/>
                </a:pPr>
                <a:r>
                  <a:rPr lang="es-ES" altLang="es-ES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Demostrar que </a:t>
                </a:r>
                <a14:m>
                  <m:oMath xmlns:m="http://schemas.openxmlformats.org/officeDocument/2006/math">
                    <m:r>
                      <a:rPr lang="es-ES" altLang="es-ES" i="1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s-ES" altLang="es-ES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es:</a:t>
                </a:r>
              </a:p>
              <a:p>
                <a:pPr marL="1009650" lvl="1" indent="-609600">
                  <a:buFont typeface="+mj-lt"/>
                  <a:buAutoNum type="alphaLcParenR"/>
                </a:pPr>
                <a:r>
                  <a:rPr lang="es-ES" altLang="es-ES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[Turing] computable.</a:t>
                </a:r>
              </a:p>
              <a:p>
                <a:pPr marL="1009650" lvl="1" indent="-609600">
                  <a:buFont typeface="+mj-lt"/>
                  <a:buAutoNum type="alphaLcParenR"/>
                </a:pPr>
                <a:r>
                  <a:rPr lang="es-ES" altLang="es-ES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[Cook] computable en tiempo </a:t>
                </a:r>
                <a:r>
                  <a:rPr lang="es-ES" altLang="es-ES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polinomial</a:t>
                </a:r>
                <a:r>
                  <a:rPr lang="es-ES" altLang="es-ES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1009650" lvl="1" indent="-609600">
                  <a:buFont typeface="+mj-lt"/>
                  <a:buAutoNum type="alphaLcParenR"/>
                </a:pPr>
                <a:r>
                  <a:rPr lang="es-ES" altLang="es-ES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[Log] computable en espacio logarítmico.</a:t>
                </a:r>
                <a:endParaRPr lang="es-ES" altLang="es-E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609600" indent="-609600">
                  <a:buFontTx/>
                  <a:buAutoNum type="arabicPeriod"/>
                </a:pPr>
                <a:r>
                  <a:rPr lang="es-ES" altLang="es-ES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Demostrar:</a:t>
                </a:r>
                <a:endParaRPr lang="es-ES" altLang="es-E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90600" lvl="1" indent="-533400">
                  <a:buFont typeface="+mj-lt"/>
                  <a:buAutoNum type="alphaLcParenR"/>
                </a:pPr>
                <a:r>
                  <a:rPr lang="es-ES" altLang="es-ES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 </a:t>
                </a:r>
                <a14:m>
                  <m:oMath xmlns:m="http://schemas.openxmlformats.org/officeDocument/2006/math">
                    <m:r>
                      <a:rPr lang="es-ES" altLang="es-ES" sz="3200" i="1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𝑤</m:t>
                    </m:r>
                    <m:r>
                      <a:rPr lang="es-ES" altLang="es-ES" sz="3200" i="1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  <a:sym typeface="Symbol" pitchFamily="18" charset="2"/>
                      </a:rPr>
                      <m:t></m:t>
                    </m:r>
                    <m:r>
                      <a:rPr lang="es-ES" altLang="es-ES" sz="3200" i="1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  <a:sym typeface="Symbol" pitchFamily="18" charset="2"/>
                      </a:rPr>
                      <m:t>𝐴</m:t>
                    </m:r>
                  </m:oMath>
                </a14:m>
                <a:r>
                  <a:rPr lang="es-ES" altLang="es-E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:r>
                  <a:rPr lang="es-ES" altLang="es-ES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entonces</a:t>
                </a:r>
                <a:r>
                  <a:rPr lang="es-ES" altLang="es-ES" sz="3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s-ES" altLang="es-ES" sz="3200" i="1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  <a:sym typeface="Symbol" pitchFamily="18" charset="2"/>
                      </a:rPr>
                      <m:t>𝑓</m:t>
                    </m:r>
                    <m:d>
                      <m:dPr>
                        <m:ctrlPr>
                          <a:rPr lang="es-ES" altLang="es-ES" sz="3200" i="1" smtClean="0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s-ES" altLang="es-ES" sz="3200" i="1" smtClean="0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  <a:sym typeface="Symbol" pitchFamily="18" charset="2"/>
                          </a:rPr>
                          <m:t>𝑤</m:t>
                        </m:r>
                      </m:e>
                    </m:d>
                    <m:r>
                      <a:rPr lang="es-ES" altLang="es-ES" sz="3200" i="1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  <a:sym typeface="Symbol" pitchFamily="18" charset="2"/>
                      </a:rPr>
                      <m:t></m:t>
                    </m:r>
                    <m:r>
                      <a:rPr lang="es-ES" altLang="es-ES" sz="3200" i="1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  <a:sym typeface="Symbol" pitchFamily="18" charset="2"/>
                      </a:rPr>
                      <m:t>𝐵</m:t>
                    </m:r>
                  </m:oMath>
                </a14:m>
                <a:r>
                  <a:rPr lang="es-ES" altLang="es-ES" sz="3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.</a:t>
                </a:r>
                <a:endParaRPr lang="es-ES" altLang="es-E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  <a:p>
                <a:pPr marL="990600" lvl="1" indent="-533400">
                  <a:buFont typeface="+mj-lt"/>
                  <a:buAutoNum type="alphaLcParenR"/>
                </a:pPr>
                <a:r>
                  <a:rPr lang="es-ES" altLang="es-ES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Si</a:t>
                </a:r>
                <a:r>
                  <a:rPr lang="es-ES" altLang="es-ES" sz="3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s-ES" altLang="es-ES" sz="3200" i="1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  <a:sym typeface="Symbol" pitchFamily="18" charset="2"/>
                      </a:rPr>
                      <m:t>𝑓</m:t>
                    </m:r>
                    <m:r>
                      <a:rPr lang="es-ES" altLang="es-ES" sz="3200" i="1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  <a:sym typeface="Symbol" pitchFamily="18" charset="2"/>
                      </a:rPr>
                      <m:t>(</m:t>
                    </m:r>
                    <m:r>
                      <a:rPr lang="es-ES" altLang="es-ES" sz="3200" i="1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  <a:sym typeface="Symbol" pitchFamily="18" charset="2"/>
                      </a:rPr>
                      <m:t>𝑤</m:t>
                    </m:r>
                    <m:r>
                      <a:rPr lang="es-ES" altLang="es-ES" sz="3200" i="1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  <a:sym typeface="Symbol" pitchFamily="18" charset="2"/>
                      </a:rPr>
                      <m:t>)</m:t>
                    </m:r>
                    <m:r>
                      <a:rPr lang="es-ES" altLang="es-ES" sz="3200" i="1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  <a:sym typeface="Symbol" pitchFamily="18" charset="2"/>
                      </a:rPr>
                      <m:t>𝐵</m:t>
                    </m:r>
                  </m:oMath>
                </a14:m>
                <a:r>
                  <a:rPr lang="es-ES" altLang="es-E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:r>
                  <a:rPr lang="es-ES" altLang="es-ES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entonces</a:t>
                </a:r>
                <a:r>
                  <a:rPr lang="es-ES" altLang="es-ES" sz="3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s-ES" altLang="es-ES" sz="3200" i="1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𝑤</m:t>
                    </m:r>
                    <m:r>
                      <a:rPr lang="es-ES" altLang="es-ES" sz="3200" i="1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  <a:sym typeface="Symbol" pitchFamily="18" charset="2"/>
                      </a:rPr>
                      <m:t></m:t>
                    </m:r>
                    <m:r>
                      <a:rPr lang="es-ES" altLang="es-ES" sz="3200" i="1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  <a:sym typeface="Symbol" pitchFamily="18" charset="2"/>
                      </a:rPr>
                      <m:t>𝐴</m:t>
                    </m:r>
                  </m:oMath>
                </a14:m>
                <a:r>
                  <a:rPr lang="es-ES" altLang="es-ES" sz="3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.</a:t>
                </a:r>
                <a:endParaRPr lang="es-ES" altLang="es-E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7784" y="2132856"/>
                <a:ext cx="6264696" cy="4284743"/>
              </a:xfrm>
              <a:blipFill rotWithShape="1">
                <a:blip r:embed="rId3"/>
                <a:stretch>
                  <a:fillRect l="-1946" t="-3983" b="-28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201469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Reducción Turing:</a:t>
            </a:r>
          </a:p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HOW-TO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97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627784" y="2132856"/>
                <a:ext cx="6264696" cy="428474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Consideraremos los lenguajes:</a:t>
                </a:r>
                <a:endParaRPr lang="es-E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s-ES" sz="2400" i="1" dirty="0" smtClean="0">
                        <a:latin typeface="Cambria Math"/>
                        <a:cs typeface="Arial" panose="020B0604020202020204" pitchFamily="34" charset="0"/>
                      </a:rPr>
                      <m:t>𝐸𝑃</m:t>
                    </m:r>
                    <m:r>
                      <a:rPr lang="es-ES" sz="2400" i="1" dirty="0" smtClean="0">
                        <a:latin typeface="Cambria Math"/>
                        <a:cs typeface="Arial" panose="020B0604020202020204" pitchFamily="34" charset="0"/>
                      </a:rPr>
                      <m:t>:={</m:t>
                    </m:r>
                    <m:r>
                      <a:rPr lang="es-ES" sz="2400" i="1" dirty="0" smtClean="0">
                        <a:latin typeface="Cambria Math"/>
                        <a:cs typeface="Arial" panose="020B0604020202020204" pitchFamily="34" charset="0"/>
                      </a:rPr>
                      <m:t>𝑀</m:t>
                    </m:r>
                    <m:r>
                      <a:rPr lang="es-ES" sz="2400" i="1" dirty="0" smtClean="0">
                        <a:latin typeface="Cambria Math"/>
                        <a:cs typeface="Arial" panose="020B0604020202020204" pitchFamily="34" charset="0"/>
                      </a:rPr>
                      <m:t> : </m:t>
                    </m:r>
                    <m:r>
                      <a:rPr lang="es-ES" sz="2400" i="1" dirty="0" smtClean="0">
                        <a:latin typeface="Cambria Math"/>
                        <a:cs typeface="Arial" panose="020B0604020202020204" pitchFamily="34" charset="0"/>
                      </a:rPr>
                      <m:t>𝑀</m:t>
                    </m:r>
                    <m:r>
                      <a:rPr lang="es-ES" sz="2400" i="1" dirty="0" smtClean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  <m:r>
                      <a:rPr lang="es-ES" sz="2400" i="1" dirty="0" smtClean="0">
                        <a:latin typeface="Cambria Math"/>
                        <a:cs typeface="Arial" panose="020B0604020202020204" pitchFamily="34" charset="0"/>
                      </a:rPr>
                      <m:t>𝑝𝑎𝑟𝑎</m:t>
                    </m:r>
                    <m:r>
                      <a:rPr lang="es-ES" sz="2400" i="1" dirty="0" smtClean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  <m:r>
                      <a:rPr lang="es-ES" sz="2400" i="1" dirty="0" smtClean="0">
                        <a:latin typeface="Cambria Math"/>
                        <a:cs typeface="Arial" panose="020B0604020202020204" pitchFamily="34" charset="0"/>
                      </a:rPr>
                      <m:t>𝑐𝑜𝑛</m:t>
                    </m:r>
                    <m:r>
                      <a:rPr lang="es-ES" sz="2400" i="1" dirty="0" smtClean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  <m:r>
                      <a:rPr lang="es-ES" sz="2400" i="1" dirty="0" smtClean="0">
                        <a:latin typeface="Cambria Math"/>
                        <a:cs typeface="Arial" panose="020B0604020202020204" pitchFamily="34" charset="0"/>
                      </a:rPr>
                      <m:t>𝑖𝑛𝑝𝑢𝑡</m:t>
                    </m:r>
                    <m:r>
                      <a:rPr lang="es-ES" sz="2400" i="1" dirty="0" smtClean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  <m:r>
                      <a:rPr lang="es-ES" sz="2400" i="1" dirty="0" smtClean="0">
                        <a:latin typeface="Cambria Math"/>
                        <a:cs typeface="Arial" panose="020B0604020202020204" pitchFamily="34" charset="0"/>
                      </a:rPr>
                      <m:t>𝑣𝑎𝑐</m:t>
                    </m:r>
                    <m:r>
                      <a:rPr lang="es-ES" sz="2400" i="1" dirty="0" smtClean="0">
                        <a:latin typeface="Cambria Math"/>
                        <a:cs typeface="Arial" panose="020B0604020202020204" pitchFamily="34" charset="0"/>
                      </a:rPr>
                      <m:t>í</m:t>
                    </m:r>
                    <m:r>
                      <a:rPr lang="es-ES" sz="2400" i="1" dirty="0" smtClean="0">
                        <a:latin typeface="Cambria Math"/>
                        <a:cs typeface="Arial" panose="020B0604020202020204" pitchFamily="34" charset="0"/>
                      </a:rPr>
                      <m:t>𝑜</m:t>
                    </m:r>
                    <m:r>
                      <a:rPr lang="es-ES" sz="2400" i="1" dirty="0" smtClean="0">
                        <a:latin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es-E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s-ES" sz="2400" i="1" dirty="0" smtClean="0">
                        <a:latin typeface="Cambria Math"/>
                        <a:cs typeface="Arial" panose="020B0604020202020204" pitchFamily="34" charset="0"/>
                      </a:rPr>
                      <m:t>𝐻𝑃</m:t>
                    </m:r>
                    <m:r>
                      <a:rPr lang="es-ES" sz="2400" i="1" dirty="0" smtClean="0">
                        <a:latin typeface="Cambria Math"/>
                        <a:cs typeface="Arial" panose="020B0604020202020204" pitchFamily="34" charset="0"/>
                      </a:rPr>
                      <m:t>:={</m:t>
                    </m:r>
                    <m:r>
                      <a:rPr lang="es-ES" sz="2400" i="1" dirty="0" err="1" smtClean="0">
                        <a:latin typeface="Cambria Math"/>
                        <a:cs typeface="Arial" panose="020B0604020202020204" pitchFamily="34" charset="0"/>
                      </a:rPr>
                      <m:t>𝑀</m:t>
                    </m:r>
                    <m:r>
                      <a:rPr lang="es-ES" sz="2400" i="1" dirty="0" err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2400" i="1" dirty="0" err="1" smtClean="0">
                        <a:latin typeface="Cambria Math"/>
                        <a:cs typeface="Arial" panose="020B0604020202020204" pitchFamily="34" charset="0"/>
                      </a:rPr>
                      <m:t>𝑤</m:t>
                    </m:r>
                    <m:r>
                      <a:rPr lang="es-ES" sz="2400" i="1" dirty="0" smtClean="0">
                        <a:latin typeface="Cambria Math"/>
                        <a:cs typeface="Arial" panose="020B0604020202020204" pitchFamily="34" charset="0"/>
                      </a:rPr>
                      <m:t> : </m:t>
                    </m:r>
                    <m:r>
                      <a:rPr lang="es-ES" sz="2400" i="1" dirty="0" smtClean="0">
                        <a:latin typeface="Cambria Math"/>
                        <a:cs typeface="Arial" panose="020B0604020202020204" pitchFamily="34" charset="0"/>
                      </a:rPr>
                      <m:t>𝑀</m:t>
                    </m:r>
                    <m:r>
                      <a:rPr lang="es-ES" sz="2400" i="1" dirty="0" smtClean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  <m:r>
                      <a:rPr lang="es-ES" sz="2400" i="1" dirty="0" smtClean="0">
                        <a:latin typeface="Cambria Math"/>
                        <a:cs typeface="Arial" panose="020B0604020202020204" pitchFamily="34" charset="0"/>
                      </a:rPr>
                      <m:t>𝑝𝑎𝑟𝑎</m:t>
                    </m:r>
                    <m:r>
                      <a:rPr lang="es-ES" sz="2400" i="1" dirty="0" smtClean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  <m:r>
                      <a:rPr lang="es-ES" sz="2400" i="1" dirty="0" smtClean="0">
                        <a:latin typeface="Cambria Math"/>
                        <a:cs typeface="Arial" panose="020B0604020202020204" pitchFamily="34" charset="0"/>
                      </a:rPr>
                      <m:t>𝑐𝑜𝑛</m:t>
                    </m:r>
                    <m:r>
                      <a:rPr lang="es-ES" sz="2400" i="1" dirty="0" smtClean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  <m:r>
                      <a:rPr lang="es-ES" sz="2400" i="1" dirty="0" smtClean="0">
                        <a:latin typeface="Cambria Math"/>
                        <a:cs typeface="Arial" panose="020B0604020202020204" pitchFamily="34" charset="0"/>
                      </a:rPr>
                      <m:t>𝑖𝑛𝑝𝑢𝑡</m:t>
                    </m:r>
                    <m:r>
                      <a:rPr lang="es-ES" sz="2400" i="1" dirty="0" smtClean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  <m:r>
                      <a:rPr lang="es-ES" sz="2400" i="1" dirty="0" smtClean="0">
                        <a:latin typeface="Cambria Math"/>
                        <a:cs typeface="Arial" panose="020B0604020202020204" pitchFamily="34" charset="0"/>
                      </a:rPr>
                      <m:t>𝑤</m:t>
                    </m:r>
                    <m:r>
                      <a:rPr lang="es-ES" sz="2400" i="1" dirty="0" smtClean="0">
                        <a:latin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es-E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 tiene que </a:t>
                </a:r>
                <a14:m>
                  <m:oMath xmlns:m="http://schemas.openxmlformats.org/officeDocument/2006/math">
                    <m:r>
                      <a:rPr lang="es-ES" sz="2800" b="0" i="1" smtClean="0">
                        <a:latin typeface="Cambria Math"/>
                        <a:cs typeface="Arial" panose="020B0604020202020204" pitchFamily="34" charset="0"/>
                      </a:rPr>
                      <m:t>𝐻𝑃</m:t>
                    </m:r>
                    <m:sSub>
                      <m:sSubPr>
                        <m:ctrlPr>
                          <a:rPr lang="es-ES" sz="28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2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≤</m:t>
                        </m:r>
                      </m:e>
                      <m:sub>
                        <m:r>
                          <a:rPr lang="es-ES" sz="2800" i="1">
                            <a:latin typeface="Cambria Math"/>
                            <a:cs typeface="Arial" panose="020B0604020202020204" pitchFamily="34" charset="0"/>
                          </a:rPr>
                          <m:t>𝑇</m:t>
                        </m:r>
                      </m:sub>
                    </m:sSub>
                    <m:r>
                      <a:rPr lang="es-ES" sz="2800" b="0" i="1" smtClean="0">
                        <a:latin typeface="Cambria Math"/>
                        <a:cs typeface="Arial" panose="020B0604020202020204" pitchFamily="34" charset="0"/>
                      </a:rPr>
                      <m:t>𝐸𝑃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Sea </a:t>
                </a:r>
                <a14:m>
                  <m:oMath xmlns:m="http://schemas.openxmlformats.org/officeDocument/2006/math">
                    <m:r>
                      <a:rPr lang="es-ES" sz="2400" i="1" dirty="0">
                        <a:latin typeface="Cambria Math"/>
                        <a:cs typeface="Arial" panose="020B0604020202020204" pitchFamily="34" charset="0"/>
                      </a:rPr>
                      <m:t>𝑀</m:t>
                    </m:r>
                    <m:r>
                      <a:rPr lang="es-ES" sz="2400" i="1" dirty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2400" i="1" dirty="0">
                        <a:latin typeface="Cambria Math"/>
                        <a:cs typeface="Arial" panose="020B0604020202020204" pitchFamily="34" charset="0"/>
                      </a:rPr>
                      <m:t>𝑤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Creamos una máquina </a:t>
                </a:r>
                <a14:m>
                  <m:oMath xmlns:m="http://schemas.openxmlformats.org/officeDocument/2006/math">
                    <m:r>
                      <a:rPr lang="es-ES" sz="2400" i="1" dirty="0">
                        <a:latin typeface="Cambria Math"/>
                        <a:cs typeface="Arial" panose="020B0604020202020204" pitchFamily="34" charset="0"/>
                      </a:rPr>
                      <m:t>𝑀</m:t>
                    </m:r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que primero escribe </a:t>
                </a:r>
                <a14:m>
                  <m:oMath xmlns:m="http://schemas.openxmlformats.org/officeDocument/2006/math">
                    <m:r>
                      <a:rPr lang="es-ES" sz="2400" i="1" dirty="0">
                        <a:latin typeface="Cambria Math"/>
                        <a:cs typeface="Arial" panose="020B0604020202020204" pitchFamily="34" charset="0"/>
                      </a:rPr>
                      <m:t>𝑤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en la cinta y luego simule </a:t>
                </a:r>
                <a14:m>
                  <m:oMath xmlns:m="http://schemas.openxmlformats.org/officeDocument/2006/math">
                    <m:r>
                      <a:rPr lang="es-ES" sz="2400" i="1" dirty="0">
                        <a:latin typeface="Cambria Math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sobre lo que está en la cinta.</a:t>
                </a: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Así, </a:t>
                </a:r>
                <a14:m>
                  <m:oMath xmlns:m="http://schemas.openxmlformats.org/officeDocument/2006/math">
                    <m:r>
                      <a:rPr lang="es-ES" sz="2400" i="1" dirty="0">
                        <a:latin typeface="Cambria Math"/>
                        <a:cs typeface="Arial" panose="020B0604020202020204" pitchFamily="34" charset="0"/>
                      </a:rPr>
                      <m:t>𝑀</m:t>
                    </m:r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′</m:t>
                    </m:r>
                    <m:r>
                      <a:rPr lang="es-ES" sz="240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∈</m:t>
                    </m:r>
                    <m:r>
                      <a:rPr lang="es-ES" sz="24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𝐸𝑃</m:t>
                    </m:r>
                    <m:r>
                      <a:rPr lang="es-ES" sz="24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↔</m:t>
                    </m:r>
                    <m:r>
                      <a:rPr lang="es-ES" sz="2400" i="1" dirty="0">
                        <a:latin typeface="Cambria Math"/>
                        <a:cs typeface="Arial" panose="020B0604020202020204" pitchFamily="34" charset="0"/>
                      </a:rPr>
                      <m:t>𝑀</m:t>
                    </m:r>
                    <m:r>
                      <a:rPr lang="es-ES" sz="2400" i="1" dirty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2400" i="1" dirty="0">
                        <a:latin typeface="Cambria Math"/>
                        <a:cs typeface="Arial" panose="020B0604020202020204" pitchFamily="34" charset="0"/>
                      </a:rPr>
                      <m:t>𝑤</m:t>
                    </m:r>
                    <m:r>
                      <a:rPr lang="es-ES" sz="24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∈</m:t>
                    </m:r>
                    <m:r>
                      <a:rPr lang="es-ES" sz="24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𝐻</m:t>
                    </m:r>
                    <m:r>
                      <a:rPr lang="es-ES" sz="24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7784" y="2132856"/>
                <a:ext cx="6264696" cy="4284743"/>
              </a:xfrm>
              <a:blipFill rotWithShape="1">
                <a:blip r:embed="rId3"/>
                <a:stretch>
                  <a:fillRect l="-1654" t="-1422" r="-15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201469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Ejemplo 1: Reducción Turing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56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627784" y="2132856"/>
                <a:ext cx="6264696" cy="4284743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Consideraremos los lenguajes:</a:t>
                </a:r>
                <a:endParaRPr lang="es-E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𝐺𝑃</m:t>
                    </m:r>
                    <m:r>
                      <a:rPr lang="es-ES" sz="2400" i="1" dirty="0" smtClean="0">
                        <a:latin typeface="Cambria Math"/>
                        <a:cs typeface="Arial" panose="020B0604020202020204" pitchFamily="34" charset="0"/>
                      </a:rPr>
                      <m:t>:={</m:t>
                    </m:r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𝐺</m:t>
                    </m:r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s-ES" sz="2400" b="0" i="1" dirty="0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24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s-ES" sz="24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s-ES" sz="24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2400" i="1" dirty="0"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s-ES" sz="24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s-ES" sz="2400" i="1" dirty="0" smtClean="0">
                        <a:latin typeface="Cambria Math"/>
                        <a:cs typeface="Arial" panose="020B0604020202020204" pitchFamily="34" charset="0"/>
                      </a:rPr>
                      <m:t>:</m:t>
                    </m:r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𝐻𝑎𝑦</m:t>
                    </m:r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𝑢𝑛</m:t>
                    </m:r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𝑐𝑎𝑚𝑖𝑛𝑜</m:t>
                    </m:r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𝑒𝑛</m:t>
                    </m:r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𝐺</m:t>
                    </m:r>
                  </m:oMath>
                </a14:m>
                <a:r>
                  <a:rPr lang="es-ES" sz="2400" b="0" i="1" dirty="0" smtClean="0">
                    <a:latin typeface="Cambria Math"/>
                    <a:cs typeface="Arial" panose="020B0604020202020204" pitchFamily="34" charset="0"/>
                  </a:rPr>
                  <a:t/>
                </a:r>
                <a:br>
                  <a:rPr lang="es-ES" sz="2400" b="0" i="1" dirty="0" smtClean="0">
                    <a:latin typeface="Cambria Math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𝑞𝑢𝑒</m:t>
                    </m:r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𝑢𝑛𝑒</m:t>
                    </m:r>
                    <m:sSub>
                      <m:sSubPr>
                        <m:ctrlPr>
                          <a:rPr lang="es-ES" sz="24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24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s-ES" sz="2400" i="1" dirty="0"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s-ES" sz="2400" i="1" dirty="0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𝑦</m:t>
                    </m:r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s-ES" sz="24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2400" i="1" dirty="0"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s-ES" sz="2400" i="1" dirty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s-ES" sz="2400" i="1" dirty="0" smtClean="0">
                        <a:latin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es-E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2</m:t>
                    </m:r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𝑆𝐴𝑇</m:t>
                    </m:r>
                    <m:r>
                      <a:rPr lang="es-ES" sz="2400" i="1" dirty="0" smtClean="0">
                        <a:latin typeface="Cambria Math"/>
                        <a:cs typeface="Arial" panose="020B0604020202020204" pitchFamily="34" charset="0"/>
                      </a:rPr>
                      <m:t>:={</m:t>
                    </m:r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𝐹</m:t>
                    </m:r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𝑥</m:t>
                    </m:r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):</m:t>
                    </m:r>
                    <m:r>
                      <a:rPr lang="es-ES" sz="2400" i="1" dirty="0">
                        <a:latin typeface="Cambria Math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s-ES" sz="24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ES" sz="2400" i="1" dirty="0"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𝑒𝑠</m:t>
                    </m:r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𝑠𝑎𝑡𝑖𝑠𝑓𝑎𝑐𝑖𝑏𝑙𝑒</m:t>
                    </m:r>
                    <m:r>
                      <a:rPr lang="es-ES" sz="2400" i="1" dirty="0" smtClean="0">
                        <a:latin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es-E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 tiene que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/>
                        <a:cs typeface="Arial" panose="020B0604020202020204" pitchFamily="34" charset="0"/>
                      </a:rPr>
                      <m:t>2</m:t>
                    </m:r>
                    <m:r>
                      <a:rPr lang="es-ES" sz="2800" i="1">
                        <a:latin typeface="Cambria Math"/>
                        <a:cs typeface="Arial" panose="020B0604020202020204" pitchFamily="34" charset="0"/>
                      </a:rPr>
                      <m:t>𝑆𝐴𝑇</m:t>
                    </m:r>
                    <m:sSub>
                      <m:sSubPr>
                        <m:ctrlPr>
                          <a:rPr lang="es-ES" sz="280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2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≤</m:t>
                        </m:r>
                      </m:e>
                      <m:sub>
                        <m:r>
                          <a:rPr lang="es-ES" sz="2800" b="0" i="1" smtClean="0">
                            <a:latin typeface="Cambria Math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  <m:sSup>
                      <m:sSupPr>
                        <m:ctrlPr>
                          <a:rPr lang="es-ES" sz="28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800" i="1">
                            <a:latin typeface="Cambria Math"/>
                            <a:cs typeface="Arial" panose="020B0604020202020204" pitchFamily="34" charset="0"/>
                          </a:rPr>
                          <m:t>𝐺𝑃</m:t>
                        </m:r>
                      </m:e>
                      <m:sup>
                        <m:r>
                          <a:rPr lang="es-ES" sz="2800" i="1">
                            <a:latin typeface="Cambria Math"/>
                            <a:cs typeface="Arial" panose="020B0604020202020204" pitchFamily="34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Sea </a:t>
                </a:r>
                <a14:m>
                  <m:oMath xmlns:m="http://schemas.openxmlformats.org/officeDocument/2006/math"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𝐹</m:t>
                    </m:r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𝑥</m:t>
                    </m:r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Asociamos grafo que conecte variables según implicancias y buscamos camino desde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s-ES" sz="2400" b="0" i="1" smtClean="0">
                            <a:latin typeface="Cambria Math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240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¬</m:t>
                        </m:r>
                        <m:r>
                          <a:rPr lang="es-ES" sz="2400" i="1"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s-ES" sz="2400" i="1">
                            <a:latin typeface="Cambria Math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Así, </a:t>
                </a:r>
                <a14:m>
                  <m:oMath xmlns:m="http://schemas.openxmlformats.org/officeDocument/2006/math"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s-ES" sz="2400" b="0" i="1" dirty="0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ES" sz="24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s-ES" sz="240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∈</m:t>
                    </m:r>
                    <m:r>
                      <a:rPr lang="es-ES" sz="24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2</m:t>
                    </m:r>
                    <m:r>
                      <a:rPr lang="es-ES" sz="24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𝑆𝐴𝑇</m:t>
                    </m:r>
                    <m:r>
                      <a:rPr lang="es-ES" sz="24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↔∃</m:t>
                    </m:r>
                    <m:r>
                      <a:rPr lang="es-ES" sz="24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𝑖</m:t>
                    </m:r>
                    <m:r>
                      <a:rPr lang="es-ES" sz="24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:</m:t>
                    </m:r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𝐺</m:t>
                    </m:r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s-ES" sz="24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s-ES" sz="2400" i="1">
                            <a:latin typeface="Cambria Math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s-ES" sz="2400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s-ES" sz="24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¬</m:t>
                        </m:r>
                        <m:r>
                          <a:rPr lang="es-ES" sz="2400" i="1"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s-ES" sz="2400" i="1">
                            <a:latin typeface="Cambria Math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s-ES" sz="2400" i="1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s-ES" i="1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i="1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𝐺𝑃</m:t>
                        </m:r>
                      </m:e>
                      <m:sup>
                        <m:r>
                          <a:rPr lang="es-ES" i="1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7784" y="2132856"/>
                <a:ext cx="6264696" cy="4284743"/>
              </a:xfrm>
              <a:blipFill rotWithShape="1">
                <a:blip r:embed="rId3"/>
                <a:stretch>
                  <a:fillRect l="-1654" t="-2418" r="-15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201469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Ejemplo 2: Reducción </a:t>
            </a:r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Cook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74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627784" y="2132856"/>
                <a:ext cx="6264696" cy="4284743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Queremos clasificar los problemas de decisión según su uso temporal:</a:t>
                </a:r>
                <a:endParaRPr lang="es-E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/>
                          <a:cs typeface="Arial" panose="020B0604020202020204" pitchFamily="34" charset="0"/>
                        </a:rPr>
                        <m:t>𝐷𝑇𝐼𝑀𝐸</m:t>
                      </m:r>
                      <m:d>
                        <m:dPr>
                          <m:ctrlPr>
                            <a:rPr lang="es-ES" sz="2400" b="0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400" b="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s-ES" sz="2400" b="0" i="1" smtClean="0">
                          <a:latin typeface="Cambria Math"/>
                          <a:cs typeface="Arial" panose="020B0604020202020204" pitchFamily="34" charset="0"/>
                        </a:rPr>
                        <m:t>≔{</m:t>
                      </m:r>
                      <m:r>
                        <a:rPr lang="es-ES" sz="2400" b="0" i="1" smtClean="0">
                          <a:latin typeface="Cambria Math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s-ES" sz="2400" b="0" i="1" smtClean="0">
                          <a:latin typeface="Cambria Math"/>
                          <a:cs typeface="Arial" panose="020B0604020202020204" pitchFamily="34" charset="0"/>
                        </a:rPr>
                        <m:t>: ∃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𝐷𝑇𝑀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,  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𝑟𝑒𝑠𝑢𝑒𝑙𝑣𝑒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𝑒𝑛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𝑡𝑖𝑒𝑚𝑝𝑜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Ο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(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(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s-ES" sz="24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))}</m:t>
                      </m:r>
                    </m:oMath>
                  </m:oMathPara>
                </a14:m>
                <a:endParaRPr lang="es-E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En otras palabras, son los problemas de decisión que usan aproximadamente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𝑓</m:t>
                    </m:r>
                    <m:r>
                      <a:rPr lang="es-ES" sz="28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es-ES" sz="28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𝑛</m:t>
                    </m:r>
                    <m:r>
                      <a:rPr lang="es-ES" sz="28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pasos (en el peor de los casos) de una máquina de Turing determinista para resolverse.</a:t>
                </a: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7784" y="2132856"/>
                <a:ext cx="6264696" cy="4284743"/>
              </a:xfrm>
              <a:blipFill rotWithShape="1">
                <a:blip r:embed="rId3"/>
                <a:stretch>
                  <a:fillRect l="-1070" r="-136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201469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Jerarquía Temporal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68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627784" y="2132856"/>
                <a:ext cx="6264696" cy="4284743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Consideraremos los lenguajes:</a:t>
                </a:r>
                <a:endParaRPr lang="es-E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𝐻</m:t>
                    </m:r>
                    <m:r>
                      <a:rPr lang="es-ES" sz="2400" i="1" dirty="0">
                        <a:latin typeface="Cambria Math"/>
                        <a:cs typeface="Arial" panose="020B0604020202020204" pitchFamily="34" charset="0"/>
                      </a:rPr>
                      <m:t>𝐺𝑃</m:t>
                    </m:r>
                    <m:r>
                      <a:rPr lang="es-ES" sz="2400" i="1" dirty="0">
                        <a:latin typeface="Cambria Math"/>
                        <a:cs typeface="Arial" panose="020B0604020202020204" pitchFamily="34" charset="0"/>
                      </a:rPr>
                      <m:t>:={</m:t>
                    </m:r>
                    <m:r>
                      <a:rPr lang="es-ES" sz="2400" i="1" dirty="0">
                        <a:latin typeface="Cambria Math"/>
                        <a:cs typeface="Arial" panose="020B0604020202020204" pitchFamily="34" charset="0"/>
                      </a:rPr>
                      <m:t>𝐺</m:t>
                    </m:r>
                    <m:r>
                      <a:rPr lang="es-ES" sz="2400" i="1" dirty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s-ES" sz="24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2400" i="1" dirty="0"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s-ES" sz="2400" i="1" dirty="0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s-ES" sz="2400" i="1" dirty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s-ES" sz="24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2400" i="1" dirty="0"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s-ES" sz="2400" i="1" dirty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s-ES" sz="2400" i="1" dirty="0">
                        <a:latin typeface="Cambria Math"/>
                        <a:cs typeface="Arial" panose="020B0604020202020204" pitchFamily="34" charset="0"/>
                      </a:rPr>
                      <m:t>:</m:t>
                    </m:r>
                    <m:r>
                      <a:rPr lang="es-ES" sz="2400" i="1" dirty="0">
                        <a:latin typeface="Cambria Math"/>
                        <a:cs typeface="Arial" panose="020B0604020202020204" pitchFamily="34" charset="0"/>
                      </a:rPr>
                      <m:t>𝐻𝑎𝑦</m:t>
                    </m:r>
                    <m:r>
                      <a:rPr lang="es-ES" sz="2400" i="1" dirty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  <m:r>
                      <a:rPr lang="es-ES" sz="2400" i="1" dirty="0">
                        <a:latin typeface="Cambria Math"/>
                        <a:cs typeface="Arial" panose="020B0604020202020204" pitchFamily="34" charset="0"/>
                      </a:rPr>
                      <m:t>𝑢𝑛</m:t>
                    </m:r>
                    <m:r>
                      <a:rPr lang="es-ES" sz="2400" i="1" dirty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  <m:r>
                      <a:rPr lang="es-ES" sz="2400" i="1" dirty="0">
                        <a:latin typeface="Cambria Math"/>
                        <a:cs typeface="Arial" panose="020B0604020202020204" pitchFamily="34" charset="0"/>
                      </a:rPr>
                      <m:t>𝑐𝑎𝑚𝑖𝑛𝑜</m:t>
                    </m:r>
                  </m:oMath>
                </a14:m>
                <a:r>
                  <a:rPr lang="es-ES" sz="2400" i="1" dirty="0" smtClean="0">
                    <a:latin typeface="Cambria Math"/>
                    <a:cs typeface="Arial" panose="020B0604020202020204" pitchFamily="34" charset="0"/>
                  </a:rPr>
                  <a:t/>
                </a:r>
                <a:br>
                  <a:rPr lang="es-ES" sz="2400" i="1" dirty="0" smtClean="0">
                    <a:latin typeface="Cambria Math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h𝑎𝑚𝑖𝑙𝑡𝑜𝑛𝑖𝑎𝑛𝑜</m:t>
                    </m:r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  <m:r>
                      <a:rPr lang="es-ES" sz="2400" i="1" dirty="0">
                        <a:latin typeface="Cambria Math"/>
                        <a:cs typeface="Arial" panose="020B0604020202020204" pitchFamily="34" charset="0"/>
                      </a:rPr>
                      <m:t>𝑒𝑛</m:t>
                    </m:r>
                    <m:r>
                      <a:rPr lang="es-ES" sz="2400" i="1" dirty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  <m:r>
                      <a:rPr lang="es-ES" sz="2400" i="1" dirty="0">
                        <a:latin typeface="Cambria Math"/>
                        <a:cs typeface="Arial" panose="020B0604020202020204" pitchFamily="34" charset="0"/>
                      </a:rPr>
                      <m:t>𝐺</m:t>
                    </m:r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  <m:r>
                      <a:rPr lang="es-ES" sz="2400" i="1" dirty="0">
                        <a:latin typeface="Cambria Math"/>
                        <a:cs typeface="Arial" panose="020B0604020202020204" pitchFamily="34" charset="0"/>
                      </a:rPr>
                      <m:t>𝑞𝑢𝑒</m:t>
                    </m:r>
                    <m:r>
                      <a:rPr lang="es-ES" sz="2400" i="1" dirty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  <m:r>
                      <a:rPr lang="es-ES" sz="2400" i="1" dirty="0">
                        <a:latin typeface="Cambria Math"/>
                        <a:cs typeface="Arial" panose="020B0604020202020204" pitchFamily="34" charset="0"/>
                      </a:rPr>
                      <m:t>𝑢𝑛𝑒</m:t>
                    </m:r>
                    <m:sSub>
                      <m:sSubPr>
                        <m:ctrlPr>
                          <a:rPr lang="es-ES" sz="24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2400" i="1" dirty="0">
                            <a:latin typeface="Cambria Math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s-ES" sz="2400" i="1" dirty="0"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s-ES" sz="2400" i="1" dirty="0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s-ES" sz="2400" i="1" dirty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  <m:r>
                      <a:rPr lang="es-ES" sz="2400" i="1" dirty="0">
                        <a:latin typeface="Cambria Math"/>
                        <a:cs typeface="Arial" panose="020B0604020202020204" pitchFamily="34" charset="0"/>
                      </a:rPr>
                      <m:t>𝑦</m:t>
                    </m:r>
                    <m:r>
                      <a:rPr lang="es-ES" sz="2400" i="1" dirty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s-ES" sz="24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2400" i="1" dirty="0"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s-ES" sz="2400" i="1" dirty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s-ES" sz="2400" i="1" dirty="0">
                        <a:latin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es-E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𝐻𝐺𝐶</m:t>
                    </m:r>
                    <m:r>
                      <a:rPr lang="es-ES" sz="2400" i="1" dirty="0" smtClean="0">
                        <a:latin typeface="Cambria Math"/>
                        <a:cs typeface="Arial" panose="020B0604020202020204" pitchFamily="34" charset="0"/>
                      </a:rPr>
                      <m:t>:={</m:t>
                    </m:r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𝐺</m:t>
                    </m:r>
                    <m:r>
                      <a:rPr lang="es-ES" sz="2400" i="1" dirty="0" smtClean="0">
                        <a:latin typeface="Cambria Math"/>
                        <a:cs typeface="Arial" panose="020B0604020202020204" pitchFamily="34" charset="0"/>
                      </a:rPr>
                      <m:t> :</m:t>
                    </m:r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𝐺</m:t>
                    </m:r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𝑡𝑖𝑒𝑛𝑒</m:t>
                    </m:r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𝑢𝑛</m:t>
                    </m:r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𝑐𝑖𝑐𝑙𝑜</m:t>
                    </m:r>
                  </m:oMath>
                </a14:m>
                <a:r>
                  <a:rPr lang="es-ES" sz="2400" b="0" i="1" dirty="0" smtClean="0">
                    <a:latin typeface="Cambria Math"/>
                    <a:cs typeface="Arial" panose="020B0604020202020204" pitchFamily="34" charset="0"/>
                  </a:rPr>
                  <a:t/>
                </a:r>
                <a:br>
                  <a:rPr lang="es-ES" sz="2400" b="0" i="1" dirty="0" smtClean="0">
                    <a:latin typeface="Cambria Math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h𝑎𝑚𝑖𝑙𝑡𝑜𝑛𝑖𝑎𝑛𝑜</m:t>
                    </m:r>
                    <m:r>
                      <a:rPr lang="es-ES" sz="2400" i="1" dirty="0" smtClean="0">
                        <a:latin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es-E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 tiene 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800" b="0" i="0" smtClean="0">
                        <a:latin typeface="Cambria Math"/>
                        <a:cs typeface="Arial" panose="020B0604020202020204" pitchFamily="34" charset="0"/>
                      </a:rPr>
                      <m:t>H</m:t>
                    </m:r>
                    <m:r>
                      <a:rPr lang="es-ES" sz="2800" b="0" i="1" smtClean="0">
                        <a:latin typeface="Cambria Math"/>
                        <a:cs typeface="Arial" panose="020B0604020202020204" pitchFamily="34" charset="0"/>
                      </a:rPr>
                      <m:t>𝐺𝑃</m:t>
                    </m:r>
                    <m:sSub>
                      <m:sSubPr>
                        <m:ctrlPr>
                          <a:rPr lang="es-ES" sz="28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2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≤</m:t>
                        </m:r>
                      </m:e>
                      <m:sub>
                        <m:r>
                          <a:rPr lang="es-ES" sz="2800" b="0" i="1" smtClean="0">
                            <a:latin typeface="Cambria Math"/>
                            <a:cs typeface="Arial" panose="020B0604020202020204" pitchFamily="34" charset="0"/>
                          </a:rPr>
                          <m:t>𝑃</m:t>
                        </m:r>
                      </m:sub>
                    </m:sSub>
                    <m:r>
                      <a:rPr lang="es-ES" sz="2800" b="0" i="1" smtClean="0">
                        <a:latin typeface="Cambria Math"/>
                        <a:cs typeface="Arial" panose="020B0604020202020204" pitchFamily="34" charset="0"/>
                      </a:rPr>
                      <m:t>𝐻𝐺𝐶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Sea </a:t>
                </a:r>
                <a14:m>
                  <m:oMath xmlns:m="http://schemas.openxmlformats.org/officeDocument/2006/math">
                    <m:r>
                      <a:rPr lang="es-ES" sz="2400" i="1" dirty="0">
                        <a:latin typeface="Cambria Math"/>
                        <a:cs typeface="Arial" panose="020B0604020202020204" pitchFamily="34" charset="0"/>
                      </a:rPr>
                      <m:t>𝐺</m:t>
                    </m:r>
                    <m:r>
                      <a:rPr lang="es-ES" sz="2400" i="1" dirty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s-ES" sz="24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2400" i="1" dirty="0"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s-ES" sz="2400" i="1" dirty="0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s-ES" sz="2400" i="1" dirty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s-ES" sz="24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2400" i="1" dirty="0"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s-ES" sz="2400" i="1" dirty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Añadimos a </a:t>
                </a:r>
                <a14:m>
                  <m:oMath xmlns:m="http://schemas.openxmlformats.org/officeDocument/2006/math">
                    <m:r>
                      <a:rPr lang="es-ES" sz="2400" i="1" dirty="0">
                        <a:latin typeface="Cambria Math"/>
                        <a:cs typeface="Arial" panose="020B0604020202020204" pitchFamily="34" charset="0"/>
                      </a:rPr>
                      <m:t>𝐺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un nodo </a:t>
                </a:r>
                <a14:m>
                  <m:oMath xmlns:m="http://schemas.openxmlformats.org/officeDocument/2006/math"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que se conecte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2400" i="1" dirty="0"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s-ES" sz="2400" i="1" dirty="0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400" b="0" i="0" dirty="0" smtClean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s-ES" sz="2400" b="0" i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s-ES" sz="2400" b="0" i="0" dirty="0" smtClean="0">
                    <a:latin typeface="+mj-lt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2400" i="1" dirty="0"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s-ES" sz="2400" i="1" dirty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Así, </a:t>
                </a:r>
                <a14:m>
                  <m:oMath xmlns:m="http://schemas.openxmlformats.org/officeDocument/2006/math">
                    <m:r>
                      <a:rPr lang="es-ES" sz="2400" i="1" dirty="0">
                        <a:latin typeface="Cambria Math"/>
                        <a:cs typeface="Arial" panose="020B0604020202020204" pitchFamily="34" charset="0"/>
                      </a:rPr>
                      <m:t>𝐺</m:t>
                    </m:r>
                    <m:r>
                      <a:rPr lang="es-ES" sz="2400" i="1" dirty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s-ES" sz="24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2400" i="1" dirty="0"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s-ES" sz="2400" i="1" dirty="0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s-ES" sz="2400" i="1" dirty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s-ES" sz="24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2400" i="1" dirty="0"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s-ES" sz="2400" i="1" dirty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s-ES" sz="240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∈</m:t>
                    </m:r>
                    <m:r>
                      <a:rPr lang="es-ES" sz="24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𝐻𝐺𝑃</m:t>
                    </m:r>
                    <m:r>
                      <a:rPr lang="es-ES" sz="24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↔</m:t>
                    </m:r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𝐺</m:t>
                    </m:r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′∈</m:t>
                    </m:r>
                    <m:r>
                      <a:rPr lang="es-ES" sz="24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𝐻𝐺𝐶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7784" y="2132856"/>
                <a:ext cx="6264696" cy="4284743"/>
              </a:xfrm>
              <a:blipFill rotWithShape="1">
                <a:blip r:embed="rId3"/>
                <a:stretch>
                  <a:fillRect l="-1654" t="-2418" r="-15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201469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Ejemplo 3: Reducción </a:t>
            </a:r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Logaritmica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93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201469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Ejemplo 3: Reducción </a:t>
            </a:r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Logaritmica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AutoShape 57"/>
          <p:cNvSpPr>
            <a:spLocks noChangeArrowheads="1"/>
          </p:cNvSpPr>
          <p:nvPr/>
        </p:nvSpPr>
        <p:spPr bwMode="auto">
          <a:xfrm>
            <a:off x="5201202" y="3702349"/>
            <a:ext cx="1295400" cy="1077913"/>
          </a:xfrm>
          <a:prstGeom prst="rightArrow">
            <a:avLst>
              <a:gd name="adj1" fmla="val 50000"/>
              <a:gd name="adj2" fmla="val 30044"/>
            </a:avLst>
          </a:prstGeom>
          <a:gradFill rotWithShape="0">
            <a:gsLst>
              <a:gs pos="0">
                <a:srgbClr val="FFFF00"/>
              </a:gs>
              <a:gs pos="100000">
                <a:srgbClr val="00CC00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s-ES" sz="3200" b="1" dirty="0">
                <a:solidFill>
                  <a:srgbClr val="C0504D"/>
                </a:solidFill>
                <a:sym typeface="Symbol" pitchFamily="18" charset="2"/>
              </a:rPr>
              <a:t></a:t>
            </a:r>
            <a:r>
              <a:rPr lang="en-US" altLang="es-ES" sz="3200" b="1" baseline="-25000" dirty="0">
                <a:solidFill>
                  <a:srgbClr val="C0504D"/>
                </a:solidFill>
                <a:sym typeface="Symbol" pitchFamily="18" charset="2"/>
              </a:rPr>
              <a:t>p</a:t>
            </a:r>
            <a:endParaRPr lang="en-US" altLang="es-ES" sz="3200" b="1" dirty="0">
              <a:solidFill>
                <a:srgbClr val="C0504D"/>
              </a:solidFill>
            </a:endParaRPr>
          </a:p>
        </p:txBody>
      </p:sp>
      <p:grpSp>
        <p:nvGrpSpPr>
          <p:cNvPr id="8" name="Group 78"/>
          <p:cNvGrpSpPr>
            <a:grpSpLocks/>
          </p:cNvGrpSpPr>
          <p:nvPr/>
        </p:nvGrpSpPr>
        <p:grpSpPr bwMode="auto">
          <a:xfrm>
            <a:off x="2579510" y="3418069"/>
            <a:ext cx="2428875" cy="2301876"/>
            <a:chOff x="480" y="2438"/>
            <a:chExt cx="1530" cy="1450"/>
          </a:xfrm>
        </p:grpSpPr>
        <p:sp>
          <p:nvSpPr>
            <p:cNvPr id="9" name="Oval 22"/>
            <p:cNvSpPr>
              <a:spLocks noChangeArrowheads="1"/>
            </p:cNvSpPr>
            <p:nvPr/>
          </p:nvSpPr>
          <p:spPr bwMode="auto">
            <a:xfrm rot="10800000" flipV="1">
              <a:off x="480" y="2438"/>
              <a:ext cx="414" cy="409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n-US" altLang="he-IL" sz="2400" b="1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Oval 23"/>
            <p:cNvSpPr>
              <a:spLocks noChangeArrowheads="1"/>
            </p:cNvSpPr>
            <p:nvPr/>
          </p:nvSpPr>
          <p:spPr bwMode="auto">
            <a:xfrm>
              <a:off x="1632" y="2822"/>
              <a:ext cx="378" cy="409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he-IL" sz="2400" b="1" dirty="0">
                  <a:solidFill>
                    <a:prstClr val="black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11" name="Oval 24"/>
            <p:cNvSpPr>
              <a:spLocks noChangeArrowheads="1"/>
            </p:cNvSpPr>
            <p:nvPr/>
          </p:nvSpPr>
          <p:spPr bwMode="auto">
            <a:xfrm>
              <a:off x="1152" y="3072"/>
              <a:ext cx="288" cy="288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2" name="Oval 25"/>
            <p:cNvSpPr>
              <a:spLocks noChangeArrowheads="1"/>
            </p:cNvSpPr>
            <p:nvPr/>
          </p:nvSpPr>
          <p:spPr bwMode="auto">
            <a:xfrm>
              <a:off x="1056" y="2544"/>
              <a:ext cx="288" cy="288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3" name="Oval 26"/>
            <p:cNvSpPr>
              <a:spLocks noChangeArrowheads="1"/>
            </p:cNvSpPr>
            <p:nvPr/>
          </p:nvSpPr>
          <p:spPr bwMode="auto">
            <a:xfrm>
              <a:off x="624" y="2976"/>
              <a:ext cx="288" cy="288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>
                <a:solidFill>
                  <a:prstClr val="black"/>
                </a:solidFill>
              </a:endParaRPr>
            </a:p>
          </p:txBody>
        </p:sp>
        <p:cxnSp>
          <p:nvCxnSpPr>
            <p:cNvPr id="14" name="AutoShape 27"/>
            <p:cNvCxnSpPr>
              <a:cxnSpLocks noChangeShapeType="1"/>
              <a:stCxn id="9" idx="4"/>
              <a:endCxn id="13" idx="0"/>
            </p:cNvCxnSpPr>
            <p:nvPr/>
          </p:nvCxnSpPr>
          <p:spPr bwMode="auto">
            <a:xfrm>
              <a:off x="687" y="2847"/>
              <a:ext cx="81" cy="129"/>
            </a:xfrm>
            <a:prstGeom prst="straightConnector1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28"/>
            <p:cNvCxnSpPr>
              <a:cxnSpLocks noChangeShapeType="1"/>
              <a:stCxn id="13" idx="6"/>
              <a:endCxn id="11" idx="2"/>
            </p:cNvCxnSpPr>
            <p:nvPr/>
          </p:nvCxnSpPr>
          <p:spPr bwMode="auto">
            <a:xfrm>
              <a:off x="912" y="3120"/>
              <a:ext cx="240" cy="96"/>
            </a:xfrm>
            <a:prstGeom prst="straightConnector1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29"/>
            <p:cNvCxnSpPr>
              <a:cxnSpLocks noChangeShapeType="1"/>
              <a:stCxn id="11" idx="0"/>
              <a:endCxn id="12" idx="4"/>
            </p:cNvCxnSpPr>
            <p:nvPr/>
          </p:nvCxnSpPr>
          <p:spPr bwMode="auto">
            <a:xfrm flipH="1" flipV="1">
              <a:off x="1200" y="2832"/>
              <a:ext cx="96" cy="240"/>
            </a:xfrm>
            <a:prstGeom prst="straightConnector1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30"/>
            <p:cNvCxnSpPr>
              <a:cxnSpLocks noChangeShapeType="1"/>
              <a:stCxn id="12" idx="5"/>
              <a:endCxn id="10" idx="1"/>
            </p:cNvCxnSpPr>
            <p:nvPr/>
          </p:nvCxnSpPr>
          <p:spPr bwMode="auto">
            <a:xfrm>
              <a:off x="1302" y="2790"/>
              <a:ext cx="386" cy="92"/>
            </a:xfrm>
            <a:prstGeom prst="straightConnector1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Oval 66"/>
            <p:cNvSpPr>
              <a:spLocks noChangeArrowheads="1"/>
            </p:cNvSpPr>
            <p:nvPr/>
          </p:nvSpPr>
          <p:spPr bwMode="auto">
            <a:xfrm>
              <a:off x="864" y="3504"/>
              <a:ext cx="288" cy="288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>
                <a:solidFill>
                  <a:prstClr val="black"/>
                </a:solidFill>
              </a:endParaRPr>
            </a:p>
          </p:txBody>
        </p:sp>
        <p:sp>
          <p:nvSpPr>
            <p:cNvPr id="19" name="Oval 67"/>
            <p:cNvSpPr>
              <a:spLocks noChangeArrowheads="1"/>
            </p:cNvSpPr>
            <p:nvPr/>
          </p:nvSpPr>
          <p:spPr bwMode="auto">
            <a:xfrm>
              <a:off x="1248" y="3600"/>
              <a:ext cx="288" cy="288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>
                <a:solidFill>
                  <a:prstClr val="black"/>
                </a:solidFill>
              </a:endParaRPr>
            </a:p>
          </p:txBody>
        </p:sp>
        <p:cxnSp>
          <p:nvCxnSpPr>
            <p:cNvPr id="20" name="AutoShape 68"/>
            <p:cNvCxnSpPr>
              <a:cxnSpLocks noChangeShapeType="1"/>
              <a:stCxn id="13" idx="5"/>
              <a:endCxn id="18" idx="0"/>
            </p:cNvCxnSpPr>
            <p:nvPr/>
          </p:nvCxnSpPr>
          <p:spPr bwMode="auto">
            <a:xfrm>
              <a:off x="870" y="3222"/>
              <a:ext cx="138" cy="282"/>
            </a:xfrm>
            <a:prstGeom prst="straightConnector1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69"/>
            <p:cNvCxnSpPr>
              <a:cxnSpLocks noChangeShapeType="1"/>
              <a:stCxn id="11" idx="3"/>
            </p:cNvCxnSpPr>
            <p:nvPr/>
          </p:nvCxnSpPr>
          <p:spPr bwMode="auto">
            <a:xfrm flipH="1">
              <a:off x="1104" y="3318"/>
              <a:ext cx="90" cy="234"/>
            </a:xfrm>
            <a:prstGeom prst="straightConnector1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70"/>
            <p:cNvCxnSpPr>
              <a:cxnSpLocks noChangeShapeType="1"/>
              <a:stCxn id="11" idx="4"/>
            </p:cNvCxnSpPr>
            <p:nvPr/>
          </p:nvCxnSpPr>
          <p:spPr bwMode="auto">
            <a:xfrm>
              <a:off x="1296" y="3360"/>
              <a:ext cx="48" cy="282"/>
            </a:xfrm>
            <a:prstGeom prst="straightConnector1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71"/>
            <p:cNvCxnSpPr>
              <a:cxnSpLocks noChangeShapeType="1"/>
              <a:stCxn id="19" idx="2"/>
              <a:endCxn id="18" idx="6"/>
            </p:cNvCxnSpPr>
            <p:nvPr/>
          </p:nvCxnSpPr>
          <p:spPr bwMode="auto">
            <a:xfrm flipH="1" flipV="1">
              <a:off x="1152" y="3648"/>
              <a:ext cx="96" cy="96"/>
            </a:xfrm>
            <a:prstGeom prst="straightConnector1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054" name="2053 Grupo"/>
          <p:cNvGrpSpPr/>
          <p:nvPr/>
        </p:nvGrpSpPr>
        <p:grpSpPr>
          <a:xfrm>
            <a:off x="6487988" y="2765054"/>
            <a:ext cx="2476500" cy="3140076"/>
            <a:chOff x="6487988" y="2765054"/>
            <a:chExt cx="2476500" cy="3140076"/>
          </a:xfrm>
        </p:grpSpPr>
        <p:grpSp>
          <p:nvGrpSpPr>
            <p:cNvPr id="2051" name="2050 Grupo"/>
            <p:cNvGrpSpPr/>
            <p:nvPr/>
          </p:nvGrpSpPr>
          <p:grpSpPr>
            <a:xfrm>
              <a:off x="6764215" y="2765054"/>
              <a:ext cx="1900236" cy="3140076"/>
              <a:chOff x="6764215" y="2765054"/>
              <a:chExt cx="1900236" cy="3140076"/>
            </a:xfrm>
          </p:grpSpPr>
          <p:grpSp>
            <p:nvGrpSpPr>
              <p:cNvPr id="24" name="Group 79"/>
              <p:cNvGrpSpPr>
                <a:grpSpLocks/>
              </p:cNvGrpSpPr>
              <p:nvPr/>
            </p:nvGrpSpPr>
            <p:grpSpPr bwMode="auto">
              <a:xfrm>
                <a:off x="6764215" y="2765054"/>
                <a:ext cx="1687513" cy="3140076"/>
                <a:chOff x="3792" y="1862"/>
                <a:chExt cx="1063" cy="1978"/>
              </a:xfrm>
            </p:grpSpPr>
            <p:grpSp>
              <p:nvGrpSpPr>
                <p:cNvPr id="25" name="Group 65"/>
                <p:cNvGrpSpPr>
                  <a:grpSpLocks/>
                </p:cNvGrpSpPr>
                <p:nvPr/>
              </p:nvGrpSpPr>
              <p:grpSpPr bwMode="auto">
                <a:xfrm>
                  <a:off x="3792" y="1862"/>
                  <a:ext cx="1063" cy="1450"/>
                  <a:chOff x="3792" y="1862"/>
                  <a:chExt cx="1063" cy="1450"/>
                </a:xfrm>
              </p:grpSpPr>
              <p:cxnSp>
                <p:nvCxnSpPr>
                  <p:cNvPr id="32" name="AutoShape 50"/>
                  <p:cNvCxnSpPr>
                    <a:cxnSpLocks noChangeShapeType="1"/>
                    <a:endCxn id="37" idx="0"/>
                  </p:cNvCxnSpPr>
                  <p:nvPr/>
                </p:nvCxnSpPr>
                <p:spPr bwMode="auto">
                  <a:xfrm>
                    <a:off x="3855" y="2790"/>
                    <a:ext cx="81" cy="138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FF505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35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3024"/>
                    <a:ext cx="288" cy="288"/>
                  </a:xfrm>
                  <a:prstGeom prst="ellipse">
                    <a:avLst/>
                  </a:prstGeom>
                  <a:solidFill>
                    <a:srgbClr val="3399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s-E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6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6"/>
                    <a:ext cx="288" cy="288"/>
                  </a:xfrm>
                  <a:prstGeom prst="ellipse">
                    <a:avLst/>
                  </a:prstGeom>
                  <a:solidFill>
                    <a:srgbClr val="3399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s-E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7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3792" y="2928"/>
                    <a:ext cx="288" cy="288"/>
                  </a:xfrm>
                  <a:prstGeom prst="ellipse">
                    <a:avLst/>
                  </a:prstGeom>
                  <a:solidFill>
                    <a:srgbClr val="3399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s-ES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38" name="AutoShape 51"/>
                  <p:cNvCxnSpPr>
                    <a:cxnSpLocks noChangeShapeType="1"/>
                    <a:stCxn id="37" idx="6"/>
                    <a:endCxn id="35" idx="2"/>
                  </p:cNvCxnSpPr>
                  <p:nvPr/>
                </p:nvCxnSpPr>
                <p:spPr bwMode="auto">
                  <a:xfrm>
                    <a:off x="4080" y="3072"/>
                    <a:ext cx="240" cy="96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FF505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9" name="AutoShape 52"/>
                  <p:cNvCxnSpPr>
                    <a:cxnSpLocks noChangeShapeType="1"/>
                    <a:stCxn id="35" idx="0"/>
                    <a:endCxn id="36" idx="4"/>
                  </p:cNvCxnSpPr>
                  <p:nvPr/>
                </p:nvCxnSpPr>
                <p:spPr bwMode="auto">
                  <a:xfrm flipH="1" flipV="1">
                    <a:off x="4368" y="2784"/>
                    <a:ext cx="96" cy="24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FF505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0" name="AutoShape 53"/>
                  <p:cNvCxnSpPr>
                    <a:cxnSpLocks noChangeShapeType="1"/>
                    <a:stCxn id="36" idx="5"/>
                  </p:cNvCxnSpPr>
                  <p:nvPr/>
                </p:nvCxnSpPr>
                <p:spPr bwMode="auto">
                  <a:xfrm>
                    <a:off x="4470" y="2742"/>
                    <a:ext cx="385" cy="99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FF505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41" name="Oval 5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272" y="1862"/>
                    <a:ext cx="414" cy="409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algn="ctr"/>
                    <a:r>
                      <a:rPr lang="en-US" altLang="he-IL" sz="2400" b="1" dirty="0">
                        <a:solidFill>
                          <a:prstClr val="black"/>
                        </a:solidFill>
                        <a:latin typeface="Arial" panose="020B0604020202020204" pitchFamily="34" charset="0"/>
                      </a:rPr>
                      <a:t>n</a:t>
                    </a:r>
                  </a:p>
                </p:txBody>
              </p:sp>
            </p:grpSp>
            <p:sp>
              <p:nvSpPr>
                <p:cNvPr id="26" name="Oval 72"/>
                <p:cNvSpPr>
                  <a:spLocks noChangeArrowheads="1"/>
                </p:cNvSpPr>
                <p:nvPr/>
              </p:nvSpPr>
              <p:spPr bwMode="auto">
                <a:xfrm>
                  <a:off x="4032" y="3456"/>
                  <a:ext cx="288" cy="288"/>
                </a:xfrm>
                <a:prstGeom prst="ellipse">
                  <a:avLst/>
                </a:prstGeom>
                <a:solidFill>
                  <a:srgbClr val="3399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s-E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Oval 73"/>
                <p:cNvSpPr>
                  <a:spLocks noChangeArrowheads="1"/>
                </p:cNvSpPr>
                <p:nvPr/>
              </p:nvSpPr>
              <p:spPr bwMode="auto">
                <a:xfrm>
                  <a:off x="4416" y="3552"/>
                  <a:ext cx="288" cy="288"/>
                </a:xfrm>
                <a:prstGeom prst="ellipse">
                  <a:avLst/>
                </a:prstGeom>
                <a:solidFill>
                  <a:srgbClr val="3399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s-E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8" name="AutoShape 74"/>
                <p:cNvCxnSpPr>
                  <a:cxnSpLocks noChangeShapeType="1"/>
                  <a:endCxn id="26" idx="0"/>
                </p:cNvCxnSpPr>
                <p:nvPr/>
              </p:nvCxnSpPr>
              <p:spPr bwMode="auto">
                <a:xfrm>
                  <a:off x="4038" y="3174"/>
                  <a:ext cx="138" cy="282"/>
                </a:xfrm>
                <a:prstGeom prst="straightConnector1">
                  <a:avLst/>
                </a:prstGeom>
                <a:noFill/>
                <a:ln w="9525">
                  <a:solidFill>
                    <a:srgbClr val="FF505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" name="AutoShape 75"/>
                <p:cNvCxnSpPr>
                  <a:cxnSpLocks noChangeShapeType="1"/>
                </p:cNvCxnSpPr>
                <p:nvPr/>
              </p:nvCxnSpPr>
              <p:spPr bwMode="auto">
                <a:xfrm flipH="1">
                  <a:off x="4272" y="3270"/>
                  <a:ext cx="90" cy="234"/>
                </a:xfrm>
                <a:prstGeom prst="straightConnector1">
                  <a:avLst/>
                </a:prstGeom>
                <a:noFill/>
                <a:ln w="9525">
                  <a:solidFill>
                    <a:srgbClr val="FF505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" name="AutoShape 76"/>
                <p:cNvCxnSpPr>
                  <a:cxnSpLocks noChangeShapeType="1"/>
                </p:cNvCxnSpPr>
                <p:nvPr/>
              </p:nvCxnSpPr>
              <p:spPr bwMode="auto">
                <a:xfrm>
                  <a:off x="4464" y="3312"/>
                  <a:ext cx="48" cy="282"/>
                </a:xfrm>
                <a:prstGeom prst="straightConnector1">
                  <a:avLst/>
                </a:prstGeom>
                <a:noFill/>
                <a:ln w="9525">
                  <a:solidFill>
                    <a:srgbClr val="FF505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AutoShape 77"/>
                <p:cNvCxnSpPr>
                  <a:cxnSpLocks noChangeShapeType="1"/>
                  <a:stCxn id="27" idx="2"/>
                  <a:endCxn id="26" idx="6"/>
                </p:cNvCxnSpPr>
                <p:nvPr/>
              </p:nvCxnSpPr>
              <p:spPr bwMode="auto">
                <a:xfrm flipH="1" flipV="1">
                  <a:off x="4320" y="3600"/>
                  <a:ext cx="96" cy="96"/>
                </a:xfrm>
                <a:prstGeom prst="straightConnector1">
                  <a:avLst/>
                </a:prstGeom>
                <a:noFill/>
                <a:ln w="9525">
                  <a:solidFill>
                    <a:srgbClr val="FF505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5" name="Group 64"/>
              <p:cNvGrpSpPr>
                <a:grpSpLocks/>
              </p:cNvGrpSpPr>
              <p:nvPr/>
            </p:nvGrpSpPr>
            <p:grpSpPr bwMode="auto">
              <a:xfrm>
                <a:off x="6864226" y="3082851"/>
                <a:ext cx="1800225" cy="1138237"/>
                <a:chOff x="3855" y="2067"/>
                <a:chExt cx="1134" cy="717"/>
              </a:xfrm>
            </p:grpSpPr>
            <p:cxnSp>
              <p:nvCxnSpPr>
                <p:cNvPr id="46" name="AutoShape 5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55" y="2067"/>
                  <a:ext cx="417" cy="333"/>
                </a:xfrm>
                <a:prstGeom prst="straightConnector1">
                  <a:avLst/>
                </a:prstGeom>
                <a:noFill/>
                <a:ln w="9525">
                  <a:solidFill>
                    <a:srgbClr val="FF505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" name="AutoShape 5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4686" y="2067"/>
                  <a:ext cx="303" cy="717"/>
                </a:xfrm>
                <a:prstGeom prst="straightConnector1">
                  <a:avLst/>
                </a:prstGeom>
                <a:noFill/>
                <a:ln w="9525">
                  <a:solidFill>
                    <a:srgbClr val="FF505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51" name="Oval 22"/>
            <p:cNvSpPr>
              <a:spLocks noChangeArrowheads="1"/>
            </p:cNvSpPr>
            <p:nvPr/>
          </p:nvSpPr>
          <p:spPr bwMode="auto">
            <a:xfrm rot="10800000" flipV="1">
              <a:off x="6487988" y="3595823"/>
              <a:ext cx="657225" cy="64928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n-US" altLang="he-IL" sz="2400" b="1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" name="Oval 23"/>
            <p:cNvSpPr>
              <a:spLocks noChangeArrowheads="1"/>
            </p:cNvSpPr>
            <p:nvPr/>
          </p:nvSpPr>
          <p:spPr bwMode="auto">
            <a:xfrm>
              <a:off x="8364413" y="4234044"/>
              <a:ext cx="600075" cy="64928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he-IL" sz="2400" b="1" dirty="0">
                  <a:solidFill>
                    <a:prstClr val="black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360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627784" y="2132856"/>
                <a:ext cx="6264696" cy="428474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 todo problema </a:t>
                </a:r>
                <a14:m>
                  <m:oMath xmlns:m="http://schemas.openxmlformats.org/officeDocument/2006/math">
                    <m:r>
                      <a:rPr lang="es-ES" sz="2800" i="1" dirty="0" smtClean="0">
                        <a:latin typeface="Cambria Math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en un conjunto de complejidad </a:t>
                </a:r>
                <a14:m>
                  <m:oMath xmlns:m="http://schemas.openxmlformats.org/officeDocument/2006/math">
                    <m:r>
                      <a:rPr lang="es-ES" sz="2800" i="1" dirty="0" smtClean="0">
                        <a:latin typeface="Cambria Math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se puede reducir sin salirse de la complejidad a otro </a:t>
                </a:r>
                <a14:m>
                  <m:oMath xmlns:m="http://schemas.openxmlformats.org/officeDocument/2006/math">
                    <m:r>
                      <a:rPr lang="es-ES" sz="2800" i="1" dirty="0" smtClean="0">
                        <a:latin typeface="Cambria Math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se dice que </a:t>
                </a:r>
                <a14:m>
                  <m:oMath xmlns:m="http://schemas.openxmlformats.org/officeDocument/2006/math">
                    <m:r>
                      <a:rPr lang="es-ES" sz="2800" i="1" dirty="0" smtClean="0">
                        <a:latin typeface="Cambria Math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es </a:t>
                </a:r>
                <a14:m>
                  <m:oMath xmlns:m="http://schemas.openxmlformats.org/officeDocument/2006/math">
                    <m:r>
                      <a:rPr lang="es-ES" sz="2800" i="1" dirty="0" smtClean="0">
                        <a:latin typeface="Cambria Math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s-ES" sz="2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Hard</a:t>
                </a: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Es el más difícil del conjunto.</a:t>
                </a:r>
              </a:p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Para la mayoría de los conjuntos, basta con la reducción Cook.</a:t>
                </a:r>
              </a:p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Para NL, se usa reducción Logarítmica.</a:t>
                </a: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7784" y="2132856"/>
                <a:ext cx="6264696" cy="4284743"/>
              </a:xfrm>
              <a:blipFill rotWithShape="1">
                <a:blip r:embed="rId3"/>
                <a:stretch>
                  <a:fillRect l="-1654" t="-1422" r="-204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201469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Hardiness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06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627784" y="2132856"/>
                <a:ext cx="6264696" cy="4284743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En la clase de complejidad </a:t>
                </a:r>
                <a14:m>
                  <m:oMath xmlns:m="http://schemas.openxmlformats.org/officeDocument/2006/math">
                    <m:r>
                      <a:rPr lang="es-ES" sz="2800" i="1" dirty="0" smtClean="0">
                        <a:latin typeface="Cambria Math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se le denomina a un problema en particular </a:t>
                </a:r>
                <a14:m>
                  <m:oMath xmlns:m="http://schemas.openxmlformats.org/officeDocument/2006/math">
                    <m:r>
                      <a:rPr lang="es-ES" sz="2800" i="1" dirty="0" smtClean="0">
                        <a:latin typeface="Cambria Math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-Completo si:</a:t>
                </a: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Es </a:t>
                </a:r>
                <a14:m>
                  <m:oMath xmlns:m="http://schemas.openxmlformats.org/officeDocument/2006/math">
                    <m:r>
                      <a:rPr lang="es-ES" sz="2400" i="1" dirty="0">
                        <a:latin typeface="Cambria Math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s-E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Hard</a:t>
                </a: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Pertenece al conjunto </a:t>
                </a:r>
                <a14:m>
                  <m:oMath xmlns:m="http://schemas.openxmlformats.org/officeDocument/2006/math">
                    <m:r>
                      <a:rPr lang="es-ES" sz="2400" i="1" dirty="0">
                        <a:latin typeface="Cambria Math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s-E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El primer problema completo fue </a:t>
                </a:r>
                <a14:m>
                  <m:oMath xmlns:m="http://schemas.openxmlformats.org/officeDocument/2006/math">
                    <m:r>
                      <a:rPr lang="es-ES" sz="2800" i="1" dirty="0" smtClean="0">
                        <a:latin typeface="Cambria Math"/>
                        <a:cs typeface="Arial" panose="020B0604020202020204" pitchFamily="34" charset="0"/>
                      </a:rPr>
                      <m:t>𝑆𝐴𝑇</m:t>
                    </m:r>
                    <m:r>
                      <a:rPr lang="es-ES" sz="2800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∈</m:t>
                    </m:r>
                    <m:r>
                      <a:rPr lang="es-ES" sz="2800" b="0" i="1" dirty="0" smtClean="0">
                        <a:latin typeface="Cambria Math"/>
                        <a:cs typeface="Arial" panose="020B0604020202020204" pitchFamily="34" charset="0"/>
                      </a:rPr>
                      <m:t>𝑁𝑃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-Completo.</a:t>
                </a:r>
              </a:p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Sin embargo, ¿Cómo demostrar que todo problema en </a:t>
                </a:r>
                <a14:m>
                  <m:oMath xmlns:m="http://schemas.openxmlformats.org/officeDocument/2006/math">
                    <m:r>
                      <a:rPr lang="es-ES" sz="2800" i="1" dirty="0">
                        <a:latin typeface="Cambria Math"/>
                        <a:cs typeface="Arial" panose="020B0604020202020204" pitchFamily="34" charset="0"/>
                      </a:rPr>
                      <m:t>𝑁𝑃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se puede reducir a </a:t>
                </a:r>
                <a14:m>
                  <m:oMath xmlns:m="http://schemas.openxmlformats.org/officeDocument/2006/math">
                    <m:r>
                      <a:rPr lang="es-ES" sz="2800" b="0" i="1" dirty="0" smtClean="0">
                        <a:latin typeface="Cambria Math"/>
                        <a:cs typeface="Arial" panose="020B0604020202020204" pitchFamily="34" charset="0"/>
                      </a:rPr>
                      <m:t>𝑆𝐴𝑇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7784" y="2132856"/>
                <a:ext cx="6264696" cy="4284743"/>
              </a:xfrm>
              <a:blipFill rotWithShape="1">
                <a:blip r:embed="rId3"/>
                <a:stretch>
                  <a:fillRect l="-1654" t="-2418" r="-2043" b="-56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201469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Completeness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08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627784" y="2132856"/>
                <a:ext cx="6264696" cy="4284743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SAT es </a:t>
                </a:r>
                <a14:m>
                  <m:oMath xmlns:m="http://schemas.openxmlformats.org/officeDocument/2006/math">
                    <m:r>
                      <a:rPr lang="es-ES" sz="2800" i="1" dirty="0" smtClean="0">
                        <a:latin typeface="Cambria Math"/>
                        <a:cs typeface="Arial" panose="020B0604020202020204" pitchFamily="34" charset="0"/>
                      </a:rPr>
                      <m:t>𝑁𝑃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-Completo.</a:t>
                </a:r>
              </a:p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Demostración:</a:t>
                </a: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Primero, SAT es </a:t>
                </a:r>
                <a14:m>
                  <m:oMath xmlns:m="http://schemas.openxmlformats.org/officeDocument/2006/math">
                    <m:r>
                      <a:rPr lang="es-ES" sz="2400" i="1" dirty="0">
                        <a:latin typeface="Cambria Math"/>
                        <a:cs typeface="Arial" panose="020B0604020202020204" pitchFamily="34" charset="0"/>
                      </a:rPr>
                      <m:t>𝑁𝑃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Esto es claro, ya que el problema es verificable en tiempo </a:t>
                </a:r>
                <a:r>
                  <a:rPr lang="es-E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polinomial</a:t>
                </a: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Segundo, SAT es </a:t>
                </a:r>
                <a14:m>
                  <m:oMath xmlns:m="http://schemas.openxmlformats.org/officeDocument/2006/math">
                    <m:r>
                      <a:rPr lang="es-ES" sz="2400" i="1" dirty="0">
                        <a:latin typeface="Cambria Math"/>
                        <a:cs typeface="Arial" panose="020B0604020202020204" pitchFamily="34" charset="0"/>
                      </a:rPr>
                      <m:t>𝑁𝑃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s-E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Hard</a:t>
                </a: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Para ello, tomemos una máquina M no determinista que resuelve un problema A en tiempo </a:t>
                </a:r>
                <a:r>
                  <a:rPr lang="es-E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polinomial</a:t>
                </a: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/>
                        <a:cs typeface="Arial" panose="020B0604020202020204" pitchFamily="34" charset="0"/>
                      </a:rPr>
                      <m:t>𝑃</m:t>
                    </m:r>
                    <m:r>
                      <a:rPr lang="es-ES" sz="2400" b="0" i="1" smtClean="0">
                        <a:latin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es-ES" sz="2400" b="0" i="1" smtClean="0">
                        <a:latin typeface="Cambria Math"/>
                        <a:cs typeface="Arial" panose="020B0604020202020204" pitchFamily="34" charset="0"/>
                      </a:rPr>
                      <m:t>𝑛</m:t>
                    </m:r>
                    <m:r>
                      <a:rPr lang="es-ES" sz="2400" b="0" i="1" smtClean="0"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Expresamos el historial de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/>
                        <a:cs typeface="Arial" panose="020B0604020202020204" pitchFamily="34" charset="0"/>
                      </a:rPr>
                      <m:t>𝑀</m:t>
                    </m:r>
                    <m:r>
                      <a:rPr lang="es-ES" sz="2400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2400" b="0" i="1" smtClean="0">
                        <a:latin typeface="Cambria Math"/>
                        <a:cs typeface="Arial" panose="020B0604020202020204" pitchFamily="34" charset="0"/>
                      </a:rPr>
                      <m:t>𝑤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de manera booleana.</a:t>
                </a: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7784" y="2132856"/>
                <a:ext cx="6264696" cy="4284743"/>
              </a:xfrm>
              <a:blipFill rotWithShape="1">
                <a:blip r:embed="rId3"/>
                <a:stretch>
                  <a:fillRect l="-1654" t="-2418" r="-15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201469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Teorema de Cook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93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627784" y="2132856"/>
                <a:ext cx="6264696" cy="428474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Demostración (</a:t>
                </a:r>
                <a:r>
                  <a:rPr lang="es-ES" sz="2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cont</a:t>
                </a: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):</a:t>
                </a: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Cada estado está presente en un solo tiempo a la vez.</a:t>
                </a: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Cada símbolo en una sola celda a la vez.</a:t>
                </a: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Cabeza apuntando a una sola celda a la vez.</a:t>
                </a: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Cambios solo en el cabezal.</a:t>
                </a: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Estado final en tiempo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/>
                        <a:cs typeface="Arial" panose="020B0604020202020204" pitchFamily="34" charset="0"/>
                      </a:rPr>
                      <m:t>𝑝</m:t>
                    </m:r>
                    <m:d>
                      <m:dPr>
                        <m:ctrlPr>
                          <a:rPr lang="es-ES" sz="2400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s-ES" sz="2400" b="0" i="0" smtClean="0">
                        <a:latin typeface="Cambria Math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s-ES" sz="24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Escribimos configuración inicial con </a:t>
                </a:r>
                <a14:m>
                  <m:oMath xmlns:m="http://schemas.openxmlformats.org/officeDocument/2006/math">
                    <m:r>
                      <a:rPr lang="es-ES" sz="2400" i="1" dirty="0" smtClean="0">
                        <a:latin typeface="Cambria Math"/>
                        <a:cs typeface="Arial" panose="020B0604020202020204" pitchFamily="34" charset="0"/>
                      </a:rPr>
                      <m:t>𝑤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7784" y="2132856"/>
                <a:ext cx="6264696" cy="4284743"/>
              </a:xfrm>
              <a:blipFill rotWithShape="1">
                <a:blip r:embed="rId3"/>
                <a:stretch>
                  <a:fillRect l="-1654" t="-1422" r="-1556" b="-256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201469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Teorema de Cook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85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627784" y="2132856"/>
                <a:ext cx="6264696" cy="428474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Demostración (</a:t>
                </a:r>
                <a:r>
                  <a:rPr lang="es-ES" sz="2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cont</a:t>
                </a: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):</a:t>
                </a:r>
              </a:p>
              <a:p>
                <a:pPr lvl="1" algn="just"/>
                <a:r>
                  <a:rPr lang="es-E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Todas estas afirmaciones se juntan con </a:t>
                </a:r>
                <a:r>
                  <a:rPr lang="es-E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ANDs</a:t>
                </a: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Cada afirmación es de orden cuadrático en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  <a:cs typeface="Arial" panose="020B0604020202020204" pitchFamily="34" charset="0"/>
                      </a:rPr>
                      <m:t>𝑝</m:t>
                    </m:r>
                    <m:d>
                      <m:dPr>
                        <m:ctrlPr>
                          <a:rPr lang="es-ES" sz="24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Finalmente, si la fórmula es </a:t>
                </a:r>
                <a:r>
                  <a:rPr lang="es-E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satisfasible</a:t>
                </a: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entonces </a:t>
                </a:r>
                <a14:m>
                  <m:oMath xmlns:m="http://schemas.openxmlformats.org/officeDocument/2006/math">
                    <m:r>
                      <a:rPr lang="es-ES" sz="2400" i="1" dirty="0" smtClean="0">
                        <a:latin typeface="Cambria Math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acepta </a:t>
                </a:r>
                <a14:m>
                  <m:oMath xmlns:m="http://schemas.openxmlformats.org/officeDocument/2006/math">
                    <m:r>
                      <a:rPr lang="es-ES" sz="2400" i="1" dirty="0" smtClean="0">
                        <a:latin typeface="Cambria Math"/>
                        <a:cs typeface="Arial" panose="020B0604020202020204" pitchFamily="34" charset="0"/>
                      </a:rPr>
                      <m:t>𝑤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7784" y="2132856"/>
                <a:ext cx="6264696" cy="4284743"/>
              </a:xfrm>
              <a:blipFill rotWithShape="1">
                <a:blip r:embed="rId3"/>
                <a:stretch>
                  <a:fillRect l="-1654" t="-1422" r="-15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201469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Teorema de Cook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5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27784" y="2132856"/>
            <a:ext cx="6264696" cy="4284743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P-Completo: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CVP (problema circuito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boolenao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Programación Lineal.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NP-Completo: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SAT.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Problema de la mochila.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PSPACE-Completo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Completitud de RE.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Word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para CFG.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201469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Conjuntos completos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38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27784" y="2132856"/>
            <a:ext cx="6264696" cy="4284743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Bajo nuestro nuevo conocimiento, el problema se traduce: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¿Existe un algoritmo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polinomial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para resolver un problema NP-Completo?.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Ha habido muchísimos intentos para resolver dicho entuerto.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Veamos algunos ejemplos:</a:t>
            </a:r>
          </a:p>
          <a:p>
            <a:pPr lvl="1"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https://www.win.tue.nl/~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gwoegi/P-versus-NP.htm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201469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Refraseo</a:t>
            </a:r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 del problema del millón de Dólares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68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059832" y="5589240"/>
            <a:ext cx="4176464" cy="432048"/>
          </a:xfrm>
        </p:spPr>
        <p:txBody>
          <a:bodyPr>
            <a:normAutofit lnSpcReduction="10000"/>
          </a:bodyPr>
          <a:lstStyle/>
          <a:p>
            <a:pPr algn="l"/>
            <a:r>
              <a:rPr lang="es-E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Meme de la clase</a:t>
            </a:r>
            <a:endParaRPr lang="es-E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www.congresocomputacion.cl/media/images/organizacion/UBB-FACE-AZU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8" y="1628800"/>
            <a:ext cx="2656244" cy="16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>
            <a:off x="3131840" y="6021288"/>
            <a:ext cx="345638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cdn.meme.am/instances/1504635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4624"/>
            <a:ext cx="5760640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83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627784" y="2132856"/>
                <a:ext cx="6264696" cy="4284743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s-ES" sz="2800" b="0" dirty="0" smtClean="0">
                    <a:cs typeface="Arial" panose="020B0604020202020204" pitchFamily="34" charset="0"/>
                  </a:rPr>
                  <a:t>¿</a:t>
                </a:r>
                <a14:m>
                  <m:oMath xmlns:m="http://schemas.openxmlformats.org/officeDocument/2006/math">
                    <m:r>
                      <a:rPr lang="es-ES" sz="2800" b="0" i="1" smtClean="0">
                        <a:latin typeface="Cambria Math"/>
                        <a:cs typeface="Arial" panose="020B0604020202020204" pitchFamily="34" charset="0"/>
                      </a:rPr>
                      <m:t>𝐷𝑇𝐼𝑀𝐸</m:t>
                    </m:r>
                    <m:d>
                      <m:dPr>
                        <m:ctrlPr>
                          <a:rPr lang="es-ES" sz="2800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sz="28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s-ES" sz="28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ES" sz="28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s-ES" sz="28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/>
                        <a:cs typeface="Arial" panose="020B0604020202020204" pitchFamily="34" charset="0"/>
                      </a:rPr>
                      <m:t>𝐷𝑇𝐼𝑀𝐸</m:t>
                    </m:r>
                    <m:d>
                      <m:dPr>
                        <m:ctrlPr>
                          <a:rPr lang="es-ES" sz="28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sz="2800" i="1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s-ES" sz="2800" i="1">
                                <a:latin typeface="Cambria Math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ES" sz="28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7</m:t>
                            </m:r>
                          </m:sup>
                        </m:sSup>
                        <m:r>
                          <a:rPr lang="es-ES" sz="2800" b="0" i="1" smtClean="0">
                            <a:latin typeface="Cambria Math"/>
                            <a:cs typeface="Arial" panose="020B0604020202020204" pitchFamily="34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s-ES" sz="28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s-ES" sz="28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rad>
                        <m:r>
                          <a:rPr lang="es-ES" sz="2800" b="0" i="1" smtClean="0">
                            <a:latin typeface="Cambria Math"/>
                            <a:cs typeface="Arial" panose="020B0604020202020204" pitchFamily="34" charset="0"/>
                          </a:rPr>
                          <m:t>+8</m:t>
                        </m:r>
                      </m:e>
                    </m:d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Queremos trabajar con conjuntos que sean: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Independientes del modelo computacional.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Cerrados bajo composición.</a:t>
                </a: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7784" y="2132856"/>
                <a:ext cx="6264696" cy="4284743"/>
              </a:xfrm>
              <a:blipFill rotWithShape="1">
                <a:blip r:embed="rId3"/>
                <a:stretch>
                  <a:fillRect l="-1654" r="-204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201469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Jerarquía Temporal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47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627784" y="2024576"/>
                <a:ext cx="6264696" cy="4500769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s-ES" sz="2800" b="0" i="1" smtClean="0">
                          <a:latin typeface="Cambria Math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s-ES" sz="2800" b="0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ES" sz="2800" b="0" i="1" smtClean="0">
                              <a:latin typeface="Cambria Math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s-ES" sz="2800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∈ℵ</m:t>
                          </m:r>
                        </m:sub>
                        <m:sup/>
                        <m:e>
                          <m:r>
                            <a:rPr lang="es-ES" sz="2800" i="1">
                              <a:latin typeface="Cambria Math"/>
                              <a:cs typeface="Arial" panose="020B0604020202020204" pitchFamily="34" charset="0"/>
                            </a:rPr>
                            <m:t>𝐷𝑇𝐼𝑀𝐸</m:t>
                          </m:r>
                          <m:d>
                            <m:dPr>
                              <m:ctrlPr>
                                <a:rPr lang="es-ES" sz="2800" i="1"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S" sz="2800" i="1">
                                      <a:latin typeface="Cambria Math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800" i="1"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s-ES" sz="2800" b="0" i="1" smtClean="0"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s-E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es Independiente del modelo:</a:t>
                </a: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Una máquina Universal simula otra en tiempo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s-ES" sz="24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s-ES" sz="2400" b="0" i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Ο</m:t>
                    </m:r>
                    <m:r>
                      <a:rPr lang="es-ES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es-ES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𝑇</m:t>
                    </m:r>
                    <m:r>
                      <a:rPr lang="es-ES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es-ES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𝑛</m:t>
                    </m:r>
                    <m:r>
                      <a:rPr lang="es-ES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)∙</m:t>
                    </m:r>
                    <m:func>
                      <m:funcPr>
                        <m:ctrlPr>
                          <a:rPr lang="es-ES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sz="240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r>
                          <a:rPr lang="es-ES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𝑇</m:t>
                        </m:r>
                        <m:r>
                          <a:rPr lang="es-ES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s-ES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s-ES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  <m:r>
                      <a:rPr lang="es-ES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Así, si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𝑇</m:t>
                    </m:r>
                    <m:r>
                      <a:rPr lang="es-ES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es-ES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𝑛</m:t>
                    </m:r>
                    <m:r>
                      <a:rPr lang="es-ES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)∈</m:t>
                    </m:r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Ο</m:t>
                    </m:r>
                    <m:r>
                      <a:rPr lang="es-ES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s-ES" sz="2400" i="1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400" i="1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s-ES" sz="2400" i="1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p>
                    <m:r>
                      <a:rPr lang="es-ES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entonces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s-ES" sz="24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s-ES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Ο</m:t>
                    </m:r>
                    <m:d>
                      <m:dPr>
                        <m:ctrlPr>
                          <a:rPr lang="es-ES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sz="2400" i="1">
                                <a:solidFill>
                                  <a:prstClr val="black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s-ES" sz="2400" i="1">
                                <a:solidFill>
                                  <a:prstClr val="black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ES" sz="2400" i="1">
                                <a:solidFill>
                                  <a:prstClr val="black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s-ES" sz="2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s-ES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s-E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Además, una máquina </a:t>
                </a:r>
                <a:r>
                  <a:rPr lang="es-E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multicinta</a:t>
                </a: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es simulada por una de una cinta en tiempo</a:t>
                </a:r>
                <a:r>
                  <a:rPr lang="es-ES" sz="2400" dirty="0">
                    <a:ea typeface="Cambria Math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40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40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s-ES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𝑇</m:t>
                        </m:r>
                        <m:d>
                          <m:dPr>
                            <m:ctrlPr>
                              <a:rPr lang="es-ES" sz="2400" i="1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d>
                        <m:r>
                          <a:rPr lang="es-ES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r>
                          <a:rPr lang="es-ES" sz="24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7784" y="2024576"/>
                <a:ext cx="6264696" cy="4500769"/>
              </a:xfrm>
              <a:blipFill rotWithShape="1">
                <a:blip r:embed="rId3"/>
                <a:stretch>
                  <a:fillRect l="-1654" r="-1556" b="-257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201469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Conjunto P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12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627784" y="1520521"/>
                <a:ext cx="6264696" cy="5004824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s-ES" sz="2800" b="0" i="1" smtClean="0">
                          <a:latin typeface="Cambria Math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s-ES" sz="2800" b="0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ES" sz="2800" b="0" i="1" smtClean="0">
                              <a:latin typeface="Cambria Math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s-ES" sz="2800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∈ℵ</m:t>
                          </m:r>
                        </m:sub>
                        <m:sup/>
                        <m:e>
                          <m:r>
                            <a:rPr lang="es-ES" sz="2800" i="1">
                              <a:latin typeface="Cambria Math"/>
                              <a:cs typeface="Arial" panose="020B0604020202020204" pitchFamily="34" charset="0"/>
                            </a:rPr>
                            <m:t>𝐷𝑇𝐼𝑀𝐸</m:t>
                          </m:r>
                          <m:d>
                            <m:dPr>
                              <m:ctrlPr>
                                <a:rPr lang="es-ES" sz="2800" i="1"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S" sz="2800" i="1">
                                      <a:latin typeface="Cambria Math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800" i="1"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s-ES" sz="2800" b="0" i="1" smtClean="0"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s-E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es cerrado bajo composición: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Sea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s-ES" sz="24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s-ES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Ο</m:t>
                    </m:r>
                    <m:d>
                      <m:dPr>
                        <m:ctrlPr>
                          <a:rPr lang="es-ES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sz="2400" i="1">
                                <a:solidFill>
                                  <a:prstClr val="black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s-ES" sz="2400" i="1">
                                <a:solidFill>
                                  <a:prstClr val="black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ES" sz="2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lang="es-ES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s-ES" sz="240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Ο</m:t>
                    </m:r>
                    <m:r>
                      <a:rPr lang="es-ES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s-ES" sz="2400" i="1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400" i="1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s-ES" sz="2400" b="0" i="1" smtClean="0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𝑗</m:t>
                        </m:r>
                      </m:sup>
                    </m:sSup>
                    <m:r>
                      <a:rPr lang="es-ES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Así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s-ES" sz="24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𝑇</m:t>
                        </m:r>
                        <m:d>
                          <m:dPr>
                            <m:ctrlPr>
                              <a:rPr lang="es-ES" sz="2400" i="1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s-ES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Ο</m:t>
                    </m:r>
                    <m:r>
                      <a:rPr lang="es-ES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s-ES" sz="2400" i="1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400" i="1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s-CL" sz="2400" b="0" i="1" smtClean="0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s-CL" sz="2400" b="0" i="1" smtClean="0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s-CL" sz="2400" b="0" i="1" smtClean="0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p>
                    <m:r>
                      <a:rPr lang="es-ES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7784" y="1520521"/>
                <a:ext cx="6264696" cy="5004824"/>
              </a:xfrm>
              <a:blipFill rotWithShape="1">
                <a:blip r:embed="rId3"/>
                <a:stretch>
                  <a:fillRect l="-165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201469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Conjunto P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56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27784" y="2132856"/>
            <a:ext cx="6264696" cy="4284743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Búsqueda:</a:t>
            </a:r>
          </a:p>
          <a:p>
            <a:pPr lvl="1" algn="just">
              <a:lnSpc>
                <a:spcPct val="110000"/>
              </a:lnSpc>
            </a:pP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¿Puede diseñar una máquina de Turing que implemente una búsqueda?</a:t>
            </a:r>
          </a:p>
          <a:p>
            <a:pPr lvl="1" algn="just">
              <a:lnSpc>
                <a:spcPct val="110000"/>
              </a:lnSpc>
            </a:pP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 diseña la solución binaria: ¿es aún en P?</a:t>
            </a:r>
          </a:p>
          <a:p>
            <a:pPr algn="just">
              <a:lnSpc>
                <a:spcPct val="110000"/>
              </a:lnSpc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Existen muchísimos ejemplos:</a:t>
            </a:r>
          </a:p>
          <a:p>
            <a:pPr lvl="1" algn="just">
              <a:lnSpc>
                <a:spcPct val="110000"/>
              </a:lnSpc>
            </a:pP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Programación Lineal.</a:t>
            </a:r>
          </a:p>
          <a:p>
            <a:pPr lvl="1" algn="just">
              <a:lnSpc>
                <a:spcPct val="110000"/>
              </a:lnSpc>
            </a:pP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Ordenamiento.</a:t>
            </a:r>
          </a:p>
          <a:p>
            <a:pPr lvl="1" algn="just">
              <a:lnSpc>
                <a:spcPct val="110000"/>
              </a:lnSpc>
            </a:pP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Camino más corto.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201469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Ejemplo problema en P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19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627784" y="2024576"/>
                <a:ext cx="6264696" cy="4500769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/>
                          <a:cs typeface="Arial" panose="020B0604020202020204" pitchFamily="34" charset="0"/>
                        </a:rPr>
                        <m:t>𝐸𝑋𝑃𝑇𝐼𝑀𝐸</m:t>
                      </m:r>
                      <m:r>
                        <a:rPr lang="es-ES" sz="2800" b="0" i="1" smtClean="0">
                          <a:latin typeface="Cambria Math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s-ES" sz="2800" b="0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ES" sz="2800" b="0" i="1" smtClean="0">
                              <a:latin typeface="Cambria Math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s-ES" sz="2800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∈ℵ</m:t>
                          </m:r>
                        </m:sub>
                        <m:sup/>
                        <m:e>
                          <m:r>
                            <a:rPr lang="es-ES" sz="2800" i="1">
                              <a:latin typeface="Cambria Math"/>
                              <a:cs typeface="Arial" panose="020B0604020202020204" pitchFamily="34" charset="0"/>
                            </a:rPr>
                            <m:t>𝐷𝑇𝐼𝑀𝐸</m:t>
                          </m:r>
                          <m:d>
                            <m:dPr>
                              <m:ctrlPr>
                                <a:rPr lang="es-ES" sz="2800" i="1"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S" sz="2800" i="1">
                                      <a:latin typeface="Cambria Math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800" b="0" i="1" smtClean="0"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s-ES" sz="2800" i="1" smtClean="0"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800" b="0" i="1" smtClean="0"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s-ES" sz="2800" b="0" i="1" smtClean="0"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s-E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EXPTIME es Independiente del modelo:</a:t>
                </a: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Demuestre este hecho.</a:t>
                </a:r>
              </a:p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EXPTIME </a:t>
                </a:r>
                <a:r>
                  <a:rPr lang="es-E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es </a:t>
                </a: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Cerrado bajo composición.</a:t>
                </a:r>
                <a:endParaRPr lang="es-E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Demuestre que no lo es.</a:t>
                </a:r>
                <a:endParaRPr lang="es-E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7784" y="2024576"/>
                <a:ext cx="6264696" cy="4500769"/>
              </a:xfrm>
              <a:blipFill rotWithShape="1">
                <a:blip r:embed="rId3"/>
                <a:stretch>
                  <a:fillRect l="-1654" r="-204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201469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Conjunto EXPTIME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35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27784" y="2132856"/>
            <a:ext cx="6264696" cy="4284743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2-SAT: Problema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satisfacibilidad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10000"/>
              </a:lnSpc>
            </a:pP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¿Puede diseñar una máquina de Turing que implemente 2-SAT en tiempo exponencial?</a:t>
            </a:r>
          </a:p>
          <a:p>
            <a:pPr lvl="1" algn="just">
              <a:lnSpc>
                <a:spcPct val="110000"/>
              </a:lnSpc>
            </a:pP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 se diseña una versión en tiempo </a:t>
            </a:r>
            <a:r>
              <a:rPr lang="es-E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polinomial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¿es aún en EXPTIME?</a:t>
            </a:r>
          </a:p>
          <a:p>
            <a:pPr algn="just">
              <a:lnSpc>
                <a:spcPct val="110000"/>
              </a:lnSpc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Existen muchísimos ejemplos:</a:t>
            </a:r>
          </a:p>
          <a:p>
            <a:pPr lvl="1" algn="just">
              <a:lnSpc>
                <a:spcPct val="110000"/>
              </a:lnSpc>
            </a:pP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3-SAT.</a:t>
            </a:r>
          </a:p>
          <a:p>
            <a:pPr lvl="1" algn="just">
              <a:lnSpc>
                <a:spcPct val="110000"/>
              </a:lnSpc>
            </a:pP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Vendedor Viajero.</a:t>
            </a:r>
          </a:p>
          <a:p>
            <a:pPr lvl="1" algn="just">
              <a:lnSpc>
                <a:spcPct val="110000"/>
              </a:lnSpc>
            </a:pP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Clique más grande.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201469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848872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Ejemplo problema en EXPTIME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05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0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8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9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6298</TotalTime>
  <Words>1882</Words>
  <Application>Microsoft Office PowerPoint</Application>
  <PresentationFormat>Presentación en pantalla (4:3)</PresentationFormat>
  <Paragraphs>224</Paragraphs>
  <Slides>39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11</vt:i4>
      </vt:variant>
      <vt:variant>
        <vt:lpstr>Títulos de diapositiva</vt:lpstr>
      </vt:variant>
      <vt:variant>
        <vt:i4>39</vt:i4>
      </vt:variant>
    </vt:vector>
  </HeadingPairs>
  <TitlesOfParts>
    <vt:vector size="50" baseType="lpstr">
      <vt:lpstr>Tema de Office</vt:lpstr>
      <vt:lpstr>6_Tema de Office</vt:lpstr>
      <vt:lpstr>1_Tema de Office</vt:lpstr>
      <vt:lpstr>2_Tema de Office</vt:lpstr>
      <vt:lpstr>3_Tema de Office</vt:lpstr>
      <vt:lpstr>5_Tema de Office</vt:lpstr>
      <vt:lpstr>7_Tema de Office</vt:lpstr>
      <vt:lpstr>8_Tema de Office</vt:lpstr>
      <vt:lpstr>9_Tema de Office</vt:lpstr>
      <vt:lpstr>10_Tema de Office</vt:lpstr>
      <vt:lpstr>11_Tema de Office</vt:lpstr>
      <vt:lpstr>Fundamentos de Cs. De la Computación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ProBook 4420s</dc:creator>
  <cp:lastModifiedBy>Rodrigo Torres</cp:lastModifiedBy>
  <cp:revision>440</cp:revision>
  <dcterms:created xsi:type="dcterms:W3CDTF">2016-08-05T13:07:15Z</dcterms:created>
  <dcterms:modified xsi:type="dcterms:W3CDTF">2018-06-27T18:51:36Z</dcterms:modified>
</cp:coreProperties>
</file>