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74" r:id="rId5"/>
    <p:sldId id="275" r:id="rId6"/>
    <p:sldId id="276" r:id="rId7"/>
    <p:sldId id="277" r:id="rId8"/>
    <p:sldId id="279" r:id="rId9"/>
    <p:sldId id="278" r:id="rId10"/>
    <p:sldId id="280" r:id="rId11"/>
    <p:sldId id="281" r:id="rId12"/>
    <p:sldId id="282" r:id="rId13"/>
    <p:sldId id="285" r:id="rId14"/>
    <p:sldId id="286" r:id="rId15"/>
    <p:sldId id="284" r:id="rId16"/>
    <p:sldId id="283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6" r:id="rId32"/>
    <p:sldId id="301" r:id="rId33"/>
    <p:sldId id="307" r:id="rId34"/>
    <p:sldId id="302" r:id="rId35"/>
    <p:sldId id="303" r:id="rId36"/>
    <p:sldId id="304" r:id="rId37"/>
    <p:sldId id="305" r:id="rId38"/>
    <p:sldId id="308" r:id="rId39"/>
    <p:sldId id="309" r:id="rId40"/>
    <p:sldId id="310" r:id="rId41"/>
    <p:sldId id="273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00" y="-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5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8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5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51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68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47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7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FEA1-0410-418A-A262-6F19BD0764AD}" type="datetimeFigureOut">
              <a:rPr lang="es-ES" smtClean="0"/>
              <a:t>26/03/2018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E292-674E-4272-8F7D-B8974BA1CC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547664" y="4221088"/>
            <a:ext cx="7560840" cy="20882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4221087"/>
            <a:ext cx="7560840" cy="2088233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Fundamentos de Ciencias de la Computación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952328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Autómatas Finitos</a:t>
            </a:r>
            <a:endParaRPr lang="es-ES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240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  <p:pic>
        <p:nvPicPr>
          <p:cNvPr id="7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73087"/>
            <a:ext cx="7620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95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28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Carteseano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El producto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carteseano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{1,2,3}</m:t>
                    </m:r>
                    <m:r>
                      <a:rPr lang="es-ES" sz="28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8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d>
                      <m:dPr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1,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i="1" dirty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2,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i="1" dirty="0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,(3,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)}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 tamaño 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∗|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Relación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Se le denomina a subconjuntos de un producto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carteseano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escribe </a:t>
                </a:r>
                <a14:m>
                  <m:oMath xmlns:m="http://schemas.openxmlformats.org/officeDocument/2006/math"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𝑅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𝑅</m:t>
                    </m:r>
                    <m:r>
                      <a:rPr lang="es-ES" sz="2200" b="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200" dirty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ℵ</m:t>
                    </m:r>
                    <m:r>
                      <a:rPr lang="es-ES" sz="22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×ℵ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ejemplo: </a:t>
                </a:r>
                <a14:m>
                  <m:oMath xmlns:m="http://schemas.openxmlformats.org/officeDocument/2006/math">
                    <m:r>
                      <a:rPr lang="es-ES" sz="2200" b="0" i="0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3</m:t>
                    </m:r>
                    <m:r>
                      <a:rPr lang="es-ES" sz="22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≥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Función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Caso especial de relación donde un elemento del primer conjunto no puede estar relacionado con más de 1 elemento del segundo.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Hermanos es una relación, </a:t>
                </a:r>
                <a:r>
                  <a:rPr lang="es-ES" sz="22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pero padre 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función.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209" t="-1921" r="-14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Más repaso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Alfabeto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Es un conjunto finito y no vacío de elementos.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cada elemento que pertenece a este conjunto se le denomina </a:t>
                </a:r>
                <a:r>
                  <a:rPr lang="es-ES" sz="2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Símbolo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alfabeto suele representarse a través de la letra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 de Alfabeto: Alfabeto Inglés.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𝑐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𝑒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𝑔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𝑗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𝑘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𝑙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𝑜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𝑝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𝑞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𝑟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𝑠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𝑡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𝑢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𝑣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𝑦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𝑧</m:t>
                    </m:r>
                    <m:r>
                      <a:rPr lang="es-ES" sz="16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 aquí sabemos que el símbolo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Adicionalmente, sabemos que </a:t>
                </a:r>
                <a14:m>
                  <m:oMath xmlns:m="http://schemas.openxmlformats.org/officeDocument/2006/math">
                    <m:r>
                      <a:rPr lang="es-ES" sz="2400" b="0" i="0" smtClean="0">
                        <a:latin typeface="Cambria Math"/>
                        <a:cs typeface="Arial" panose="020B0604020202020204" pitchFamily="34" charset="0"/>
                      </a:rPr>
                      <m:t>ñ</m:t>
                    </m:r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Alfabeto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Palabra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Una palabra o cadena es una </a:t>
                </a:r>
                <a:r>
                  <a:rPr lang="es-ES" sz="28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secuencia 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finita de símbolos de un alfabeto.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Ejemplos: Para el alfabeto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son palabras:</a:t>
                </a:r>
              </a:p>
              <a:p>
                <a:pPr lvl="2" algn="just"/>
                <a:r>
                  <a:rPr lang="es-E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a, 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abb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bba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abababa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etc…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el alfabeto inglés, son palabras:</a:t>
                </a:r>
              </a:p>
              <a:p>
                <a:pPr lvl="2" algn="just"/>
                <a:r>
                  <a:rPr lang="es-E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ight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left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poiuhygnhjkpodij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dsjfjsu</a:t>
                </a:r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etc…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 longitud se denota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Es la cantidad de símbolos.</a:t>
                </a:r>
              </a:p>
              <a:p>
                <a:pPr lvl="2" algn="just"/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𝑎𝑏𝑏𝑏𝑎</m:t>
                    </m:r>
                  </m:oMath>
                </a14:m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entonces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18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𝑤</m:t>
                        </m:r>
                      </m:e>
                    </m:d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/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puede contar símbolos en específico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1800" i="1">
                                <a:latin typeface="Cambria Math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s-E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s-ES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 todo alfabeto, existe la </a:t>
                </a:r>
                <a:r>
                  <a:rPr lang="es-E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palabra vacía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que se representa por </a:t>
                </a:r>
                <a14:m>
                  <m:oMath xmlns:m="http://schemas.openxmlformats.org/officeDocument/2006/math">
                    <m:r>
                      <a:rPr lang="es-ES" sz="22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Claro está que </a:t>
                </a:r>
                <a14:m>
                  <m:oMath xmlns:m="http://schemas.openxmlformats.org/officeDocument/2006/math">
                    <m:r>
                      <a:rPr lang="es-ES" sz="22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|</m:t>
                    </m:r>
                    <m:r>
                      <a:rPr lang="es-ES" sz="22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sz="22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|=0</m:t>
                    </m:r>
                  </m:oMath>
                </a14:m>
                <a:endParaRPr lang="es-ES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Palabra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Las palabras son definidas sobre conjuntos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carteseanos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Ejemplo:</a:t>
                </a:r>
              </a:p>
              <a:p>
                <a:pPr lvl="2" algn="just"/>
                <a:r>
                  <a:rPr lang="es-ES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aab</a:t>
                </a:r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}×{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}×{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asume que es un elemento de un producto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carteseano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y se omite ‘()’ y ‘,’.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También se puede escribir en corto el alfabeto </a:t>
                </a:r>
                <a:r>
                  <a:rPr lang="es-E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carteseano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sz="20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{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s-ES" sz="20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}</m:t>
                        </m:r>
                      </m:e>
                      <m:sup>
                        <m:r>
                          <a:rPr lang="es-ES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E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Más sobre palabra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Clausura Estrella de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Kleene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(Cierre)</a:t>
                </a: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define así: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𝜖</m:t>
                        </m:r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ℵ∪{0}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Incluye todas las palabras formadas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incluyendo la palabra vacía.</a:t>
                </a:r>
              </a:p>
              <a:p>
                <a:pPr marL="457200" lvl="1" indent="0" algn="just">
                  <a:buNone/>
                </a:pPr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Clausura +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s-E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Kleene</a:t>
                </a:r>
                <a:r>
                  <a:rPr lang="es-E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Cierre Positivo)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 define así: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𝜖</m:t>
                        </m:r>
                        <m: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ℵ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ES" sz="2400" i="1"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∪</m:t>
                    </m:r>
                    <m:sSup>
                      <m:sSupPr>
                        <m:ctrlPr>
                          <a:rPr lang="es-ES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4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Incluye todas las palabras formadas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incluyendo </a:t>
                </a:r>
                <a:r>
                  <a:rPr lang="es-E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 palabra vacía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2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Clausuras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Kleene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Subpalabra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Una palabra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subpalabra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otra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denotado por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2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⊑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si la primera aparece completa y consecutiva en la segunda.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Ejemplo: </a:t>
                </a:r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aba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⊑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aaaabaaab</a:t>
                </a:r>
              </a:p>
              <a:p>
                <a:pPr lvl="1" algn="just"/>
                <a:r>
                  <a:rPr lang="es-E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Prefijo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E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Subpalabra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 principio de una palabra</a:t>
                </a:r>
                <a:endParaRPr lang="es-ES" sz="2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Sufijo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ES" sz="2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Subpalabra</a:t>
                </a:r>
                <a:r>
                  <a:rPr lang="es-E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al 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final </a:t>
                </a:r>
                <a:r>
                  <a:rPr lang="es-E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de una palabra</a:t>
                </a:r>
                <a:endParaRPr lang="es-E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palabra vacía es siempre </a:t>
                </a:r>
                <a:r>
                  <a:rPr lang="es-E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subpalabra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prefijo y sufijo de cualquier otra.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También existe el concepto de </a:t>
                </a:r>
                <a:r>
                  <a:rPr lang="es-E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propio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usado tal cual como en subconjuntos.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Más sobre palabras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Lenguaje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Un lenguaje es simplemente un conjunto de palabras (subconjuntos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2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lenguaje PUEDE ser infinito!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Ejemplos lenguajes finitos sobre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ES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𝑎𝑎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𝑎𝑎𝑎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𝑎𝑎𝑎𝑎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𝑎𝑎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𝑎𝑏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𝑏𝑎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𝑏𝑏</m:t>
                    </m:r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𝑎𝑎𝑏𝑏</m:t>
                    </m:r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1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𝜀</m:t>
                    </m:r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400" b="0" i="1" smtClean="0">
                            <a:latin typeface="Cambria Math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es-ES" sz="14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1400" b="0" i="1" smtClean="0">
                        <a:latin typeface="Cambria Math"/>
                        <a:cs typeface="Arial" panose="020B0604020202020204" pitchFamily="34" charset="0"/>
                      </a:rPr>
                      <m:t>{}</m:t>
                    </m:r>
                  </m:oMath>
                </a14:m>
                <a:endParaRPr lang="es-ES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Ejemplos lenguajes infinitos </a:t>
                </a:r>
                <a:r>
                  <a:rPr lang="es-E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sobre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Σ</m:t>
                    </m:r>
                    <m:r>
                      <a:rPr lang="es-ES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6</m:t>
                        </m:r>
                      </m:sub>
                    </m:sSub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1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s-ES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18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1800" i="1">
                                <a:latin typeface="Cambria Math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s-ES" sz="1800" i="1">
                                <a:latin typeface="Cambria Math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s-E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s-ES" sz="1800" b="0" i="1" smtClean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E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7</m:t>
                        </m:r>
                      </m:sub>
                    </m:sSub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𝑤</m:t>
                    </m:r>
                    <m:r>
                      <a:rPr lang="es-ES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Σ</m:t>
                        </m:r>
                      </m:e>
                      <m:sup>
                        <m:r>
                          <a:rPr lang="es-ES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s-ES" sz="18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Actividad: Entregue el tamaño de los 7 conjuntos. Además, describa por comprensión y por extensión.</a:t>
                </a:r>
                <a:endParaRPr lang="es-E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1200" r="-16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Lenguaje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¿Cómo reconocemos lenguajes?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Aquí es donde entra en juego los autómatas.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autómatas reconocen lenguajes.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lenguajes más simples son los denominados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Lenguajes Regulares.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Lenguajes Regulares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Los lenguajes regulares son aquellos que son: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Finitos.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Unión finita de regulares</a:t>
            </a:r>
            <a:r>
              <a:rPr lang="es-E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Concatenación finita de regulares.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Uso de Clausura de </a:t>
            </a:r>
            <a:r>
              <a:rPr lang="es-E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Kleene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4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Autómata Finito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autómata finito es un modelo computacional que trabaja sobre una entrada y responde afirmativa o negativamente respecto de ella.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 el modelo computacional más simple, y es capaz de reconocer los lenguajes regulares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  <a:latin typeface="Arial Black" panose="020B0A04020102020204" pitchFamily="34" charset="0"/>
              </a:rPr>
              <a:t>Objetivos para </a:t>
            </a:r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Hoy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Alfabeto, Palabra y Lenguaje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Autómatas Finitos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Relación Lenguaje y Autómata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Autómata Finito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Formalmente hablando, consta de: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Conjunto </a:t>
                </a:r>
                <a:r>
                  <a:rPr lang="es-E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finito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estados.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Alfabeto.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ES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</m:t>
                    </m:r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Estado de Inicio.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: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  <m: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función de transición.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CL" b="0" i="1" smtClean="0"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conjunto de estados finales o de aceptación.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 eso es todo!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5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4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Ejemplo de AF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𝑄</m:t>
                    </m:r>
                    <m:r>
                      <a:rPr lang="es-CL" b="0" i="1" dirty="0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s-CL" b="0" i="1" dirty="0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s-CL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b="0" i="1" dirty="0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𝛴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={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s-E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Estado de Inicio.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0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b="0" i="0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b</m:t>
                        </m:r>
                      </m:e>
                    </m:d>
                    <m:r>
                      <a:rPr lang="es-CL" b="0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s-CL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b="0" i="0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a</m:t>
                        </m:r>
                      </m:e>
                    </m:d>
                    <m:r>
                      <a:rPr lang="es-CL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s-CL" i="1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solidFill>
                          <a:prstClr val="black"/>
                        </a:solidFill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¿Qué lenguaje reconoce este AF? 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Representación: Gráfica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Podemos representar como un diagrama de estados los autómatas finitos.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Elipse"/>
              <p:cNvSpPr/>
              <p:nvPr/>
            </p:nvSpPr>
            <p:spPr>
              <a:xfrm>
                <a:off x="4427984" y="4354451"/>
                <a:ext cx="1368152" cy="13788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3" name="2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354451"/>
                <a:ext cx="1368152" cy="137880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9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Representación: Gráfica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alfabeto no se representa explícitamente.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 Inicial: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Elipse"/>
              <p:cNvSpPr/>
              <p:nvPr/>
            </p:nvSpPr>
            <p:spPr>
              <a:xfrm>
                <a:off x="4427984" y="4354451"/>
                <a:ext cx="1368152" cy="13788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2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354451"/>
                <a:ext cx="1368152" cy="137880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edio marco"/>
          <p:cNvSpPr/>
          <p:nvPr/>
        </p:nvSpPr>
        <p:spPr>
          <a:xfrm rot="8109327">
            <a:off x="3812341" y="4784639"/>
            <a:ext cx="511203" cy="507136"/>
          </a:xfrm>
          <a:prstGeom prst="halfFrame">
            <a:avLst>
              <a:gd name="adj1" fmla="val 2067"/>
              <a:gd name="adj2" fmla="val 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Representación: Gráfica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Representar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s-CL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CL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b="0" i="0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s</m:t>
                        </m:r>
                      </m:e>
                    </m:d>
                    <m:r>
                      <a:rPr lang="es-CL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s-ES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i="1" dirty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/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 estados se dibujan todos, y posteriormente se unen a través de las líneas según la lista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837" r="-1997" b="-15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20 Grupo"/>
          <p:cNvGrpSpPr/>
          <p:nvPr/>
        </p:nvGrpSpPr>
        <p:grpSpPr>
          <a:xfrm>
            <a:off x="2364390" y="2204864"/>
            <a:ext cx="4871906" cy="2169152"/>
            <a:chOff x="2364390" y="3430741"/>
            <a:chExt cx="4871906" cy="2169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2364390" y="4221088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b="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390" y="4221088"/>
                  <a:ext cx="1368152" cy="1378805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9 Elipse"/>
                <p:cNvSpPr/>
                <p:nvPr/>
              </p:nvSpPr>
              <p:spPr>
                <a:xfrm>
                  <a:off x="5868144" y="4221087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b="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9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221087"/>
                  <a:ext cx="1368152" cy="1378805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18 Arco"/>
            <p:cNvSpPr/>
            <p:nvPr/>
          </p:nvSpPr>
          <p:spPr>
            <a:xfrm rot="21418721">
              <a:off x="3471099" y="3989318"/>
              <a:ext cx="2585864" cy="1100491"/>
            </a:xfrm>
            <a:prstGeom prst="arc">
              <a:avLst>
                <a:gd name="adj1" fmla="val 11213254"/>
                <a:gd name="adj2" fmla="val 0"/>
              </a:avLst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4644008" y="3430741"/>
              <a:ext cx="396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dirty="0" smtClean="0"/>
                <a:t>s</a:t>
              </a:r>
              <a:endParaRPr lang="es-C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Representación: Gráfica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Estados Finales: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¿Puede representar el mismo autómata de antes de manera gráfica?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Elipse"/>
              <p:cNvSpPr/>
              <p:nvPr/>
            </p:nvSpPr>
            <p:spPr>
              <a:xfrm>
                <a:off x="4283968" y="2636912"/>
                <a:ext cx="1368152" cy="1378805"/>
              </a:xfrm>
              <a:prstGeom prst="ellipse">
                <a:avLst/>
              </a:prstGeom>
              <a:ln w="57150" cmpd="thinThick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b="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2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636912"/>
                <a:ext cx="1368152" cy="137880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57150" cmpd="thinThick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9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Representación: Tabla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Podemos representar como una tabla, donde se listan en producto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cartesiano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 estados por el alfabeto, cada par con su resultado en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¿Podría representar el autómata anterior como tabla?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Opcionalmente puede omitir aquellas filas con resultado vacío.</a:t>
                </a:r>
              </a:p>
            </p:txBody>
          </p:sp>
        </mc:Choice>
        <mc:Fallback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275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Hemos visto la formalización y la representación… pero ¿cómo funciona?.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Trabajamos sobre una cinta, en la cual se encuentra una palabra.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 cabezal se posiciona en el primer símbolo de la palabra.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cabezal tiene como estado el estado inicial.</a:t>
            </a:r>
          </a:p>
        </p:txBody>
      </p:sp>
    </p:spTree>
    <p:extLst>
      <p:ext uri="{BB962C8B-B14F-4D97-AF65-F5344CB8AC3E}">
        <p14:creationId xmlns:p14="http://schemas.microsoft.com/office/powerpoint/2010/main" val="6579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Posteriormente, dependiendo del estado del cabezal, y el símbolo que lee, aplica la instrucción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dejando en el cabezal el estado resultante.</a:t>
                </a:r>
              </a:p>
              <a:p>
                <a:pPr marL="0" indent="0" algn="just">
                  <a:buNone/>
                </a:pP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Finalmente el cabezal se mueve al siguiente símbolo.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Aceptación y Rechazo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autómata acepta cuando: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Después de leer el último símbolo, el cabezal posee uno de los estados finales.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autómata rechaza en cualquier otro caso.</a:t>
            </a:r>
          </a:p>
        </p:txBody>
      </p:sp>
    </p:spTree>
    <p:extLst>
      <p:ext uri="{BB962C8B-B14F-4D97-AF65-F5344CB8AC3E}">
        <p14:creationId xmlns:p14="http://schemas.microsoft.com/office/powerpoint/2010/main" val="19485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Conjunto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Colección de objetos (finita o no).</a:t>
                </a:r>
              </a:p>
              <a:p>
                <a:pPr lvl="1" algn="just"/>
                <a:r>
                  <a:rPr lang="es-E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Extensión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Se explicita su contenido. Ej.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200" dirty="0">
                        <a:latin typeface="Cambria Math"/>
                        <a:cs typeface="Arial" panose="020B0604020202020204" pitchFamily="34" charset="0"/>
                      </a:rPr>
                      <m:t>A</m:t>
                    </m:r>
                    <m:r>
                      <a:rPr lang="es-ES" sz="2200" b="0" i="0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{1,2,5}</m:t>
                    </m:r>
                  </m:oMath>
                </a14:m>
                <a:endParaRPr lang="es-ES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Comprensión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Descripción de los elementos que lo conforman. Ej.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200" b="0" i="0" smtClean="0">
                        <a:latin typeface="Cambria Math"/>
                        <a:cs typeface="Arial" panose="020B0604020202020204" pitchFamily="34" charset="0"/>
                      </a:rPr>
                      <m:t>A</m:t>
                    </m:r>
                    <m:r>
                      <a:rPr lang="es-ES" sz="2200" b="0" i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r>
                      <a:rPr lang="es-ES" sz="2200" b="0" i="1" smtClean="0"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s-ES" sz="22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∈ℵ:</m:t>
                    </m:r>
                    <m:r>
                      <a:rPr lang="es-ES" sz="22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𝑖</m:t>
                    </m:r>
                    <m:r>
                      <a:rPr lang="es-ES" sz="22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&lt;6}</m:t>
                    </m:r>
                  </m:oMath>
                </a14:m>
                <a:endParaRPr lang="es-ES" sz="2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Tamaño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Cantidad de elementos del conjunto.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escribe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2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latin typeface="Cambria Math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Igualdad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Dos conjuntos son iguales si y sólo si tienen los mismos elementos.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es importante el orden. </a:t>
                </a:r>
                <a:r>
                  <a:rPr lang="es-E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Ej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1,4,2</m:t>
                        </m:r>
                      </m:e>
                    </m:d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𝐵</m:t>
                    </m:r>
                    <m:r>
                      <a:rPr lang="es-ES" sz="2200" i="1" dirty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2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s-ES" sz="2200" i="1" dirty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s-ES" sz="2200" i="1" dirty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sz="22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son iguales.</a:t>
                </a: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2041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Conjuntos: Repaso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ln w="57150" cmpd="thickThin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b="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11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57150" cmpd="thickThin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/>
              <a:t>b</a:t>
            </a:r>
            <a:endParaRPr lang="es-CL" sz="3600" dirty="0"/>
          </a:p>
        </p:txBody>
      </p:sp>
      <p:sp>
        <p:nvSpPr>
          <p:cNvPr id="15" name="14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/>
              <a:t>a</a:t>
            </a:r>
            <a:endParaRPr lang="es-CL" sz="3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64732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3131839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896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35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  <a:solidFill>
            <a:srgbClr val="FFC0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solidFill>
                <a:srgbClr val="FFC000"/>
              </a:solid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11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sp>
        <p:nvSpPr>
          <p:cNvPr id="15" name="14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3108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3131839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896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69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Elipse"/>
              <p:cNvSpPr/>
              <p:nvPr/>
            </p:nvSpPr>
            <p:spPr>
              <a:xfrm>
                <a:off x="1962315" y="2348881"/>
                <a:ext cx="1241532" cy="1224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2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15" y="2348881"/>
                <a:ext cx="1241532" cy="122413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edio marco"/>
          <p:cNvSpPr/>
          <p:nvPr/>
        </p:nvSpPr>
        <p:spPr>
          <a:xfrm rot="8109327">
            <a:off x="1403648" y="2730812"/>
            <a:ext cx="463892" cy="450247"/>
          </a:xfrm>
          <a:prstGeom prst="halfFrame">
            <a:avLst>
              <a:gd name="adj1" fmla="val 2067"/>
              <a:gd name="adj2" fmla="val 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ln w="57150" cmpd="thickThin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11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57150" cmpd="thickThin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sp>
        <p:nvSpPr>
          <p:cNvPr id="15" name="14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08809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3707904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64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solidFill>
                <a:srgbClr val="FFC000"/>
              </a:solid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11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sp>
        <p:nvSpPr>
          <p:cNvPr id="15" name="14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59145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3707904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64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63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3392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4355977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solidFill>
                <a:srgbClr val="FFC000"/>
              </a:solid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9" name="18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3392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4932041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64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solidFill>
                <a:srgbClr val="FFC000"/>
              </a:solid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9" name="18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3392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5508104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solidFill>
                <a:srgbClr val="FFC000"/>
              </a:solid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9" name="18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Funcionamiento: Ejemplo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403648" y="2348881"/>
            <a:ext cx="1800199" cy="1224136"/>
            <a:chOff x="3812341" y="4354451"/>
            <a:chExt cx="1983795" cy="1378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Elipse"/>
                <p:cNvSpPr/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4000" i="1" dirty="0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L" sz="4000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2 Elipse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4354451"/>
                  <a:ext cx="1368152" cy="1378805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3 Medio marco"/>
            <p:cNvSpPr/>
            <p:nvPr/>
          </p:nvSpPr>
          <p:spPr>
            <a:xfrm rot="8109327">
              <a:off x="3812341" y="4784639"/>
              <a:ext cx="511203" cy="507136"/>
            </a:xfrm>
            <a:prstGeom prst="halfFrame">
              <a:avLst>
                <a:gd name="adj1" fmla="val 2067"/>
                <a:gd name="adj2" fmla="val 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black"/>
                </a:solidFill>
              </a:endParaRPr>
            </a:p>
          </p:txBody>
        </p:sp>
      </p:grpSp>
      <p:sp>
        <p:nvSpPr>
          <p:cNvPr id="13" name="12 Arco"/>
          <p:cNvSpPr/>
          <p:nvPr/>
        </p:nvSpPr>
        <p:spPr>
          <a:xfrm rot="21418721">
            <a:off x="3039051" y="2117110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11960" y="15585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3392"/>
              </p:ext>
            </p:extLst>
          </p:nvPr>
        </p:nvGraphicFramePr>
        <p:xfrm>
          <a:off x="3131840" y="4797152"/>
          <a:ext cx="2999655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99931"/>
                <a:gridCol w="599931"/>
                <a:gridCol w="599931"/>
                <a:gridCol w="599931"/>
                <a:gridCol w="599931"/>
              </a:tblGrid>
              <a:tr h="368653"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b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800" dirty="0" smtClean="0"/>
                        <a:t>a</a:t>
                      </a:r>
                      <a:endParaRPr lang="es-CL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6084168" y="3933056"/>
            <a:ext cx="576063" cy="864096"/>
            <a:chOff x="3131839" y="3933056"/>
            <a:chExt cx="576063" cy="864096"/>
          </a:xfrm>
        </p:grpSpPr>
        <p:sp>
          <p:nvSpPr>
            <p:cNvPr id="10" name="9 Triángulo isósceles"/>
            <p:cNvSpPr/>
            <p:nvPr/>
          </p:nvSpPr>
          <p:spPr>
            <a:xfrm rot="10800000">
              <a:off x="3131839" y="4005064"/>
              <a:ext cx="576063" cy="792088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s-CL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33" y="3933056"/>
                  <a:ext cx="47276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64" b="-9211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2" descr="http://cdn4.iconfinder.com/data/icons/VistaICO_Toolbar-Icons/256/Symbol-Chec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3493748"/>
            <a:ext cx="1340279" cy="13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Elipse"/>
              <p:cNvSpPr/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solidFill>
                <a:srgbClr val="FFC000"/>
              </a:solid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0" name="19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48880"/>
                <a:ext cx="1241532" cy="1224136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57150" cmpd="thickThin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Arco"/>
          <p:cNvSpPr/>
          <p:nvPr/>
        </p:nvSpPr>
        <p:spPr>
          <a:xfrm rot="19339354">
            <a:off x="6299911" y="2083178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488324" y="1710933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¿Cuándo se usan los AF?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1259632" y="1772816"/>
            <a:ext cx="7632848" cy="4644783"/>
          </a:xfrm>
        </p:spPr>
        <p:txBody>
          <a:bodyPr>
            <a:normAutofit/>
          </a:bodyPr>
          <a:lstStyle/>
          <a:p>
            <a:pPr algn="just"/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Los autómatas sirven en SW: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Diseñar y probar circuitos digitales.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Analizador Lógico.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en textos largos.</a:t>
            </a:r>
          </a:p>
          <a:p>
            <a:pPr lvl="1" algn="just"/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con estados finitos, como protocolos de comunicación o seguridad.</a:t>
            </a:r>
          </a:p>
        </p:txBody>
      </p:sp>
    </p:spTree>
    <p:extLst>
      <p:ext uri="{BB962C8B-B14F-4D97-AF65-F5344CB8AC3E}">
        <p14:creationId xmlns:p14="http://schemas.microsoft.com/office/powerpoint/2010/main" val="42580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Ejercicios</a:t>
            </a:r>
            <a:endParaRPr lang="es-CL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Considerando alfabeto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s-ES" i="1" dirty="0"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s-ES" i="1" dirty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Reconocer palabras del lenguaje que acepta palabras terminadas en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 el mismo alfabeto: Reconocer palabras del lenguaje que acepta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s-ES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s-CL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tal que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par y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latin typeface="Cambria Math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impar.</a:t>
                </a:r>
              </a:p>
            </p:txBody>
          </p:sp>
        </mc:Choice>
        <mc:Fallback xmlns="">
          <p:sp>
            <p:nvSpPr>
              <p:cNvPr id="11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772816"/>
                <a:ext cx="7632848" cy="4644783"/>
              </a:xfrm>
              <a:blipFill rotWithShape="1">
                <a:blip r:embed="rId4"/>
                <a:stretch>
                  <a:fillRect l="-1837" t="-1706" r="-19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4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Repetición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Como son colecciones de objetos, no hay repetición.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lo mismo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{1,2,3}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es-ES" sz="2200" i="1" dirty="0" smtClean="0">
                        <a:latin typeface="Cambria Math"/>
                        <a:cs typeface="Arial" panose="020B0604020202020204" pitchFamily="34" charset="0"/>
                      </a:rPr>
                      <m:t>{1,2,2,3}</m:t>
                    </m:r>
                  </m:oMath>
                </a14:m>
                <a:endParaRPr lang="es-ES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Subconjuntos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Si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8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que A está contenido en B.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 sea, todo elemento que está en A, está en B, pero no al revés. </a:t>
                </a:r>
                <a:r>
                  <a:rPr lang="es-ES" sz="2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Ej</a:t>
                </a:r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sz="2200" i="1" dirty="0">
                        <a:latin typeface="Cambria Math"/>
                        <a:cs typeface="Arial" panose="020B0604020202020204" pitchFamily="34" charset="0"/>
                      </a:rPr>
                      <m:t>{1,2,3}</m:t>
                    </m:r>
                    <m:r>
                      <a:rPr lang="es-ES" sz="2200" i="1" dirty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⊆</m:t>
                    </m:r>
                    <m:r>
                      <a:rPr lang="es-ES" sz="2200" i="1" dirty="0">
                        <a:latin typeface="Cambria Math"/>
                        <a:cs typeface="Arial" panose="020B0604020202020204" pitchFamily="34" charset="0"/>
                      </a:rPr>
                      <m:t>{1,2,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3</m:t>
                    </m:r>
                    <m:r>
                      <a:rPr lang="es-ES" sz="2200" i="1" dirty="0">
                        <a:latin typeface="Cambria Math"/>
                        <a:cs typeface="Arial" panose="020B0604020202020204" pitchFamily="34" charset="0"/>
                      </a:rPr>
                      <m:t>,</m:t>
                    </m:r>
                    <m:r>
                      <a:rPr lang="es-ES" sz="2200" b="0" i="1" dirty="0" smtClean="0">
                        <a:latin typeface="Cambria Math"/>
                        <a:cs typeface="Arial" panose="020B0604020202020204" pitchFamily="34" charset="0"/>
                      </a:rPr>
                      <m:t>9</m:t>
                    </m:r>
                    <m:r>
                      <a:rPr lang="es-ES" sz="2200" i="1" dirty="0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Cualquier conjunto es subconjunto de sí mismo.</a:t>
                </a:r>
              </a:p>
              <a:p>
                <a:pPr algn="just"/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Subconjunto Propio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Es cuando el subconjunto tiene estrictamente menos elementos que el </a:t>
                </a:r>
                <a:r>
                  <a:rPr lang="es-E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súperconjunto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E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 denota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  <m:r>
                      <a:rPr lang="es-ES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⊂</m:t>
                    </m:r>
                    <m:r>
                      <a:rPr lang="es-ES" sz="24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𝐵</m:t>
                    </m:r>
                    <m:r>
                      <a:rPr lang="es-ES" sz="2400" b="0" i="0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ES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640" y="1556793"/>
                <a:ext cx="7560840" cy="5076296"/>
              </a:xfrm>
              <a:blipFill rotWithShape="1">
                <a:blip r:embed="rId4"/>
                <a:stretch>
                  <a:fillRect l="-1370" t="-2041" r="-161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Conjuntos: Repaso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2496388" y="2635171"/>
                <a:ext cx="8034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88" y="2635171"/>
                <a:ext cx="80349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6024780" y="2563163"/>
                <a:ext cx="8034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80" y="2563163"/>
                <a:ext cx="803490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Medio marco"/>
          <p:cNvSpPr/>
          <p:nvPr/>
        </p:nvSpPr>
        <p:spPr>
          <a:xfrm rot="8109327">
            <a:off x="1736611" y="2805239"/>
            <a:ext cx="463892" cy="450247"/>
          </a:xfrm>
          <a:prstGeom prst="halfFrame">
            <a:avLst>
              <a:gd name="adj1" fmla="val 2067"/>
              <a:gd name="adj2" fmla="val 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Arco"/>
          <p:cNvSpPr/>
          <p:nvPr/>
        </p:nvSpPr>
        <p:spPr>
          <a:xfrm rot="21418721">
            <a:off x="3327083" y="2187377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99992" y="1628800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b</a:t>
            </a:r>
            <a:endParaRPr lang="es-CL" sz="3600" dirty="0">
              <a:solidFill>
                <a:prstClr val="black"/>
              </a:solidFill>
            </a:endParaRPr>
          </a:p>
        </p:txBody>
      </p:sp>
      <p:sp>
        <p:nvSpPr>
          <p:cNvPr id="24" name="23 Arco"/>
          <p:cNvSpPr/>
          <p:nvPr/>
        </p:nvSpPr>
        <p:spPr>
          <a:xfrm rot="19339354">
            <a:off x="6587943" y="2153445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776356" y="1781200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prstClr val="black"/>
                </a:solidFill>
              </a:rPr>
              <a:t>a</a:t>
            </a:r>
            <a:endParaRPr lang="es-CL" sz="3600" dirty="0">
              <a:solidFill>
                <a:prstClr val="black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80322" y="4293096"/>
            <a:ext cx="273183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L" sz="4000" dirty="0" smtClean="0">
                <a:solidFill>
                  <a:prstClr val="black"/>
                </a:solidFill>
              </a:rPr>
              <a:t>El Autómata</a:t>
            </a:r>
            <a:endParaRPr lang="es-CL" sz="4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Elipse"/>
              <p:cNvSpPr/>
              <p:nvPr/>
            </p:nvSpPr>
            <p:spPr>
              <a:xfrm>
                <a:off x="2304959" y="2348881"/>
                <a:ext cx="1241532" cy="1224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7" name="16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959" y="2348881"/>
                <a:ext cx="1241532" cy="1224136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Elipse"/>
              <p:cNvSpPr/>
              <p:nvPr/>
            </p:nvSpPr>
            <p:spPr>
              <a:xfrm>
                <a:off x="5850748" y="2348880"/>
                <a:ext cx="1241532" cy="1224136"/>
              </a:xfrm>
              <a:prstGeom prst="ellipse">
                <a:avLst/>
              </a:prstGeom>
              <a:ln w="57150" cmpd="thickThin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8" name="17 Elips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748" y="2348880"/>
                <a:ext cx="1241532" cy="1224136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57150" cmpd="thickThin"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http://www.chile-pizza.cl/assets/images/products/pizza-laroj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50" y="2395069"/>
            <a:ext cx="1409260" cy="13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hile-pizza.cl/assets/images/products/pizza-laroj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42" y="2315755"/>
            <a:ext cx="1441919" cy="14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2496388" y="2635171"/>
                <a:ext cx="8034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88" y="2635171"/>
                <a:ext cx="803490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6024780" y="2563163"/>
                <a:ext cx="8034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sz="4000" i="1" dirty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CL" sz="4000" b="0" i="1" dirty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sz="4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80" y="2563163"/>
                <a:ext cx="803490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Medio marco"/>
          <p:cNvSpPr/>
          <p:nvPr/>
        </p:nvSpPr>
        <p:spPr>
          <a:xfrm rot="8109327">
            <a:off x="1736611" y="2805239"/>
            <a:ext cx="463892" cy="450247"/>
          </a:xfrm>
          <a:prstGeom prst="halfFrame">
            <a:avLst>
              <a:gd name="adj1" fmla="val 2067"/>
              <a:gd name="adj2" fmla="val 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black"/>
              </a:solidFill>
            </a:endParaRPr>
          </a:p>
        </p:txBody>
      </p:sp>
      <p:sp>
        <p:nvSpPr>
          <p:cNvPr id="22" name="21 Arco"/>
          <p:cNvSpPr/>
          <p:nvPr/>
        </p:nvSpPr>
        <p:spPr>
          <a:xfrm rot="21418721">
            <a:off x="3327083" y="2187377"/>
            <a:ext cx="2585864" cy="1100491"/>
          </a:xfrm>
          <a:prstGeom prst="arc">
            <a:avLst>
              <a:gd name="adj1" fmla="val 11213254"/>
              <a:gd name="adj2" fmla="val 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1628800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/>
              <a:t>b</a:t>
            </a:r>
            <a:endParaRPr lang="es-CL" sz="3600" dirty="0"/>
          </a:p>
        </p:txBody>
      </p:sp>
      <p:sp>
        <p:nvSpPr>
          <p:cNvPr id="24" name="23 Arco"/>
          <p:cNvSpPr/>
          <p:nvPr/>
        </p:nvSpPr>
        <p:spPr>
          <a:xfrm rot="19339354">
            <a:off x="6587943" y="2153445"/>
            <a:ext cx="1268867" cy="667617"/>
          </a:xfrm>
          <a:prstGeom prst="arc">
            <a:avLst>
              <a:gd name="adj1" fmla="val 12981962"/>
              <a:gd name="adj2" fmla="val 8806818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7776356" y="1781200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/>
              <a:t>a</a:t>
            </a:r>
            <a:endParaRPr lang="es-CL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4365104"/>
            <a:ext cx="337611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CL" sz="4000" dirty="0" smtClean="0"/>
              <a:t>IL AUTOMATINI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337590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2195736" y="2204864"/>
            <a:ext cx="5832648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395536" y="260649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Operaciones de Conjuntos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3172816" y="2798007"/>
            <a:ext cx="2376264" cy="2232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740625" y="2852936"/>
            <a:ext cx="2376264" cy="2232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2560548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</a:t>
            </a:r>
            <a:endParaRPr lang="es-ES" sz="3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845224" y="2509975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B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10" grpId="0" animBg="1"/>
      <p:bldP spid="4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195736" y="2204864"/>
            <a:ext cx="5832648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 Título"/>
              <p:cNvSpPr txBox="1">
                <a:spLocks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b="1" dirty="0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Unión: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𝐀</m:t>
                    </m:r>
                    <m:r>
                      <a:rPr lang="es-ES" b="1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∪</m:t>
                    </m:r>
                    <m:r>
                      <a:rPr lang="es-ES" b="1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endParaRPr lang="es-ES" b="1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1 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  <a:blipFill rotWithShape="1">
                <a:blip r:embed="rId4"/>
                <a:stretch>
                  <a:fillRect b="-84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Elipse"/>
          <p:cNvSpPr/>
          <p:nvPr/>
        </p:nvSpPr>
        <p:spPr>
          <a:xfrm>
            <a:off x="3172816" y="2798007"/>
            <a:ext cx="2376264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740625" y="2852936"/>
            <a:ext cx="2376264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2560548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</a:t>
            </a:r>
            <a:endParaRPr lang="es-ES" sz="3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845224" y="2509975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B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/>
        </p:nvSpPr>
        <p:spPr>
          <a:xfrm>
            <a:off x="2195736" y="2204864"/>
            <a:ext cx="5832648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 Título"/>
              <p:cNvSpPr txBox="1">
                <a:spLocks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b="1" dirty="0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Intersección: </a:t>
                </a:r>
                <a14:m>
                  <m:oMath xmlns:m="http://schemas.openxmlformats.org/officeDocument/2006/math">
                    <m:r>
                      <a:rPr lang="es-ES" b="1" i="0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𝐀</m:t>
                    </m:r>
                    <m:r>
                      <a:rPr lang="es-ES" b="1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es-ES" b="1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endParaRPr lang="es-ES" b="1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1 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  <a:blipFill rotWithShape="1">
                <a:blip r:embed="rId4"/>
                <a:stretch>
                  <a:fillRect b="-846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987824" y="2560548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prstClr val="black"/>
                </a:solidFill>
              </a:rPr>
              <a:t>A</a:t>
            </a:r>
            <a:endParaRPr lang="es-ES" sz="3200" dirty="0">
              <a:solidFill>
                <a:prstClr val="black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45224" y="2509975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prstClr val="black"/>
                </a:solidFill>
              </a:rPr>
              <a:t>B</a:t>
            </a:r>
            <a:endParaRPr lang="es-ES" sz="3200" dirty="0">
              <a:solidFill>
                <a:prstClr val="black"/>
              </a:solidFill>
            </a:endParaRPr>
          </a:p>
        </p:txBody>
      </p:sp>
      <p:sp>
        <p:nvSpPr>
          <p:cNvPr id="15" name="14 Forma libre"/>
          <p:cNvSpPr/>
          <p:nvPr/>
        </p:nvSpPr>
        <p:spPr>
          <a:xfrm>
            <a:off x="4760635" y="3107681"/>
            <a:ext cx="776920" cy="1656151"/>
          </a:xfrm>
          <a:custGeom>
            <a:avLst/>
            <a:gdLst>
              <a:gd name="connsiteX0" fmla="*/ 415636 w 776920"/>
              <a:gd name="connsiteY0" fmla="*/ 0 h 1656151"/>
              <a:gd name="connsiteX1" fmla="*/ 623455 w 776920"/>
              <a:gd name="connsiteY1" fmla="*/ 252579 h 1656151"/>
              <a:gd name="connsiteX2" fmla="*/ 754540 w 776920"/>
              <a:gd name="connsiteY2" fmla="*/ 569102 h 1656151"/>
              <a:gd name="connsiteX3" fmla="*/ 776920 w 776920"/>
              <a:gd name="connsiteY3" fmla="*/ 815287 h 1656151"/>
              <a:gd name="connsiteX4" fmla="*/ 732159 w 776920"/>
              <a:gd name="connsiteY4" fmla="*/ 1122218 h 1656151"/>
              <a:gd name="connsiteX5" fmla="*/ 613863 w 776920"/>
              <a:gd name="connsiteY5" fmla="*/ 1374797 h 1656151"/>
              <a:gd name="connsiteX6" fmla="*/ 482778 w 776920"/>
              <a:gd name="connsiteY6" fmla="*/ 1541052 h 1656151"/>
              <a:gd name="connsiteX7" fmla="*/ 348495 w 776920"/>
              <a:gd name="connsiteY7" fmla="*/ 1656151 h 1656151"/>
              <a:gd name="connsiteX8" fmla="*/ 134282 w 776920"/>
              <a:gd name="connsiteY8" fmla="*/ 1400375 h 1656151"/>
              <a:gd name="connsiteX9" fmla="*/ 9592 w 776920"/>
              <a:gd name="connsiteY9" fmla="*/ 1055077 h 1656151"/>
              <a:gd name="connsiteX10" fmla="*/ 0 w 776920"/>
              <a:gd name="connsiteY10" fmla="*/ 770526 h 1656151"/>
              <a:gd name="connsiteX11" fmla="*/ 44761 w 776920"/>
              <a:gd name="connsiteY11" fmla="*/ 556313 h 1656151"/>
              <a:gd name="connsiteX12" fmla="*/ 140677 w 776920"/>
              <a:gd name="connsiteY12" fmla="*/ 322918 h 1656151"/>
              <a:gd name="connsiteX13" fmla="*/ 338903 w 776920"/>
              <a:gd name="connsiteY13" fmla="*/ 76733 h 1656151"/>
              <a:gd name="connsiteX14" fmla="*/ 415636 w 776920"/>
              <a:gd name="connsiteY14" fmla="*/ 0 h 165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6920" h="1656151">
                <a:moveTo>
                  <a:pt x="415636" y="0"/>
                </a:moveTo>
                <a:lnTo>
                  <a:pt x="623455" y="252579"/>
                </a:lnTo>
                <a:lnTo>
                  <a:pt x="754540" y="569102"/>
                </a:lnTo>
                <a:lnTo>
                  <a:pt x="776920" y="815287"/>
                </a:lnTo>
                <a:lnTo>
                  <a:pt x="732159" y="1122218"/>
                </a:lnTo>
                <a:lnTo>
                  <a:pt x="613863" y="1374797"/>
                </a:lnTo>
                <a:lnTo>
                  <a:pt x="482778" y="1541052"/>
                </a:lnTo>
                <a:lnTo>
                  <a:pt x="348495" y="1656151"/>
                </a:lnTo>
                <a:lnTo>
                  <a:pt x="134282" y="1400375"/>
                </a:lnTo>
                <a:lnTo>
                  <a:pt x="9592" y="1055077"/>
                </a:lnTo>
                <a:lnTo>
                  <a:pt x="0" y="770526"/>
                </a:lnTo>
                <a:lnTo>
                  <a:pt x="44761" y="556313"/>
                </a:lnTo>
                <a:lnTo>
                  <a:pt x="140677" y="322918"/>
                </a:lnTo>
                <a:lnTo>
                  <a:pt x="338903" y="76733"/>
                </a:lnTo>
                <a:lnTo>
                  <a:pt x="415636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740625" y="2852936"/>
            <a:ext cx="2376264" cy="2232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3172816" y="2798007"/>
            <a:ext cx="2376264" cy="2232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5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/>
        </p:nvSpPr>
        <p:spPr>
          <a:xfrm>
            <a:off x="2195736" y="2204864"/>
            <a:ext cx="5832648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 Título"/>
              <p:cNvSpPr txBox="1">
                <a:spLocks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b="1" dirty="0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Resta: </a:t>
                </a:r>
                <a14:m>
                  <m:oMath xmlns:m="http://schemas.openxmlformats.org/officeDocument/2006/math">
                    <m:r>
                      <a:rPr lang="es-ES" b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𝐀</m:t>
                    </m:r>
                    <m:r>
                      <a:rPr lang="es-ES" b="1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s-ES" b="1" i="1" dirty="0" smtClean="0">
                        <a:solidFill>
                          <a:prstClr val="white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endParaRPr lang="es-ES" b="1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1 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  <a:blipFill rotWithShape="1">
                <a:blip r:embed="rId4"/>
                <a:stretch>
                  <a:fillRect b="-846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987824" y="2560548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prstClr val="black"/>
                </a:solidFill>
              </a:rPr>
              <a:t>A</a:t>
            </a:r>
            <a:endParaRPr lang="es-ES" sz="3200" dirty="0">
              <a:solidFill>
                <a:prstClr val="black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845224" y="2509975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prstClr val="black"/>
                </a:solidFill>
              </a:rPr>
              <a:t>B</a:t>
            </a:r>
            <a:endParaRPr lang="es-ES" sz="3200" dirty="0">
              <a:solidFill>
                <a:prstClr val="black"/>
              </a:solidFill>
            </a:endParaRPr>
          </a:p>
        </p:txBody>
      </p:sp>
      <p:sp>
        <p:nvSpPr>
          <p:cNvPr id="15" name="14 Forma libre"/>
          <p:cNvSpPr/>
          <p:nvPr/>
        </p:nvSpPr>
        <p:spPr>
          <a:xfrm>
            <a:off x="4760635" y="3107681"/>
            <a:ext cx="776920" cy="1656151"/>
          </a:xfrm>
          <a:custGeom>
            <a:avLst/>
            <a:gdLst>
              <a:gd name="connsiteX0" fmla="*/ 415636 w 776920"/>
              <a:gd name="connsiteY0" fmla="*/ 0 h 1656151"/>
              <a:gd name="connsiteX1" fmla="*/ 623455 w 776920"/>
              <a:gd name="connsiteY1" fmla="*/ 252579 h 1656151"/>
              <a:gd name="connsiteX2" fmla="*/ 754540 w 776920"/>
              <a:gd name="connsiteY2" fmla="*/ 569102 h 1656151"/>
              <a:gd name="connsiteX3" fmla="*/ 776920 w 776920"/>
              <a:gd name="connsiteY3" fmla="*/ 815287 h 1656151"/>
              <a:gd name="connsiteX4" fmla="*/ 732159 w 776920"/>
              <a:gd name="connsiteY4" fmla="*/ 1122218 h 1656151"/>
              <a:gd name="connsiteX5" fmla="*/ 613863 w 776920"/>
              <a:gd name="connsiteY5" fmla="*/ 1374797 h 1656151"/>
              <a:gd name="connsiteX6" fmla="*/ 482778 w 776920"/>
              <a:gd name="connsiteY6" fmla="*/ 1541052 h 1656151"/>
              <a:gd name="connsiteX7" fmla="*/ 348495 w 776920"/>
              <a:gd name="connsiteY7" fmla="*/ 1656151 h 1656151"/>
              <a:gd name="connsiteX8" fmla="*/ 134282 w 776920"/>
              <a:gd name="connsiteY8" fmla="*/ 1400375 h 1656151"/>
              <a:gd name="connsiteX9" fmla="*/ 9592 w 776920"/>
              <a:gd name="connsiteY9" fmla="*/ 1055077 h 1656151"/>
              <a:gd name="connsiteX10" fmla="*/ 0 w 776920"/>
              <a:gd name="connsiteY10" fmla="*/ 770526 h 1656151"/>
              <a:gd name="connsiteX11" fmla="*/ 44761 w 776920"/>
              <a:gd name="connsiteY11" fmla="*/ 556313 h 1656151"/>
              <a:gd name="connsiteX12" fmla="*/ 140677 w 776920"/>
              <a:gd name="connsiteY12" fmla="*/ 322918 h 1656151"/>
              <a:gd name="connsiteX13" fmla="*/ 338903 w 776920"/>
              <a:gd name="connsiteY13" fmla="*/ 76733 h 1656151"/>
              <a:gd name="connsiteX14" fmla="*/ 415636 w 776920"/>
              <a:gd name="connsiteY14" fmla="*/ 0 h 165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6920" h="1656151">
                <a:moveTo>
                  <a:pt x="415636" y="0"/>
                </a:moveTo>
                <a:lnTo>
                  <a:pt x="623455" y="252579"/>
                </a:lnTo>
                <a:lnTo>
                  <a:pt x="754540" y="569102"/>
                </a:lnTo>
                <a:lnTo>
                  <a:pt x="776920" y="815287"/>
                </a:lnTo>
                <a:lnTo>
                  <a:pt x="732159" y="1122218"/>
                </a:lnTo>
                <a:lnTo>
                  <a:pt x="613863" y="1374797"/>
                </a:lnTo>
                <a:lnTo>
                  <a:pt x="482778" y="1541052"/>
                </a:lnTo>
                <a:lnTo>
                  <a:pt x="348495" y="1656151"/>
                </a:lnTo>
                <a:lnTo>
                  <a:pt x="134282" y="1400375"/>
                </a:lnTo>
                <a:lnTo>
                  <a:pt x="9592" y="1055077"/>
                </a:lnTo>
                <a:lnTo>
                  <a:pt x="0" y="770526"/>
                </a:lnTo>
                <a:lnTo>
                  <a:pt x="44761" y="556313"/>
                </a:lnTo>
                <a:lnTo>
                  <a:pt x="140677" y="322918"/>
                </a:lnTo>
                <a:lnTo>
                  <a:pt x="338903" y="76733"/>
                </a:lnTo>
                <a:lnTo>
                  <a:pt x="415636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3172816" y="2798007"/>
            <a:ext cx="2376264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s-E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Elipse"/>
          <p:cNvSpPr/>
          <p:nvPr/>
        </p:nvSpPr>
        <p:spPr>
          <a:xfrm>
            <a:off x="4740625" y="2852936"/>
            <a:ext cx="2376264" cy="2232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6845224" y="2509975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prstClr val="black"/>
                </a:solidFill>
              </a:rPr>
              <a:t>B</a:t>
            </a:r>
            <a:endParaRPr lang="es-ES" sz="3200" dirty="0">
              <a:solidFill>
                <a:prstClr val="black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395536" y="260648"/>
            <a:ext cx="8424936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26" name="Picture 2" descr="http://www.eui.upm.es/sites/default/files/museo/1936%20-%20maquina%20de%20turing%2002.png"/>
          <p:cNvPicPr>
            <a:picLocks noChangeAspect="1" noChangeArrowheads="1"/>
          </p:cNvPicPr>
          <p:nvPr/>
        </p:nvPicPr>
        <p:blipFill>
          <a:blip r:embed="rId2" cstate="print">
            <a:lum bright="42000" contrast="-64000"/>
          </a:blip>
          <a:srcRect/>
          <a:stretch>
            <a:fillRect/>
          </a:stretch>
        </p:blipFill>
        <p:spPr bwMode="auto">
          <a:xfrm>
            <a:off x="2339752" y="3809999"/>
            <a:ext cx="7620000" cy="3048001"/>
          </a:xfrm>
          <a:prstGeom prst="rect">
            <a:avLst/>
          </a:prstGeom>
          <a:noFill/>
        </p:spPr>
      </p:pic>
      <p:sp>
        <p:nvSpPr>
          <p:cNvPr id="19" name="18 Rectángulo"/>
          <p:cNvSpPr/>
          <p:nvPr/>
        </p:nvSpPr>
        <p:spPr>
          <a:xfrm>
            <a:off x="2195736" y="2204864"/>
            <a:ext cx="5832648" cy="33843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8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0073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1445405" y="6525345"/>
            <a:ext cx="7735107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Ciencias de la Computación. PhD Rodrigo Torres Avilés. </a:t>
            </a:r>
            <a:r>
              <a:rPr lang="es-ES" sz="1200" b="1" dirty="0" err="1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 Título"/>
              <p:cNvSpPr txBox="1">
                <a:spLocks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b="1" dirty="0" smtClean="0">
                    <a:solidFill>
                      <a:prstClr val="white"/>
                    </a:solidFill>
                    <a:latin typeface="Arial Black" panose="020B0A04020102020204" pitchFamily="34" charset="0"/>
                  </a:rPr>
                  <a:t>Complemento: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1" i="1" dirty="0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s-ES" b="1" i="1" dirty="0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p>
                        <m:r>
                          <a:rPr lang="es-ES" b="1" i="1" dirty="0" smtClean="0">
                            <a:solidFill>
                              <a:prstClr val="white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sup>
                    </m:sSup>
                  </m:oMath>
                </a14:m>
                <a:endParaRPr lang="es-ES" b="1" dirty="0">
                  <a:solidFill>
                    <a:prstClr val="white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1 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9"/>
                <a:ext cx="8424936" cy="1152128"/>
              </a:xfrm>
              <a:prstGeom prst="rect">
                <a:avLst/>
              </a:prstGeom>
              <a:blipFill rotWithShape="1">
                <a:blip r:embed="rId4"/>
                <a:stretch>
                  <a:fillRect b="-84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987824" y="2560548"/>
            <a:ext cx="63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prstClr val="black"/>
                </a:solidFill>
              </a:rPr>
              <a:t>A</a:t>
            </a:r>
            <a:endParaRPr lang="es-ES" sz="3200" dirty="0">
              <a:solidFill>
                <a:prstClr val="black"/>
              </a:solidFill>
            </a:endParaRPr>
          </a:p>
        </p:txBody>
      </p:sp>
      <p:sp>
        <p:nvSpPr>
          <p:cNvPr id="15" name="14 Forma libre"/>
          <p:cNvSpPr/>
          <p:nvPr/>
        </p:nvSpPr>
        <p:spPr>
          <a:xfrm>
            <a:off x="4760635" y="3107681"/>
            <a:ext cx="776920" cy="1656151"/>
          </a:xfrm>
          <a:custGeom>
            <a:avLst/>
            <a:gdLst>
              <a:gd name="connsiteX0" fmla="*/ 415636 w 776920"/>
              <a:gd name="connsiteY0" fmla="*/ 0 h 1656151"/>
              <a:gd name="connsiteX1" fmla="*/ 623455 w 776920"/>
              <a:gd name="connsiteY1" fmla="*/ 252579 h 1656151"/>
              <a:gd name="connsiteX2" fmla="*/ 754540 w 776920"/>
              <a:gd name="connsiteY2" fmla="*/ 569102 h 1656151"/>
              <a:gd name="connsiteX3" fmla="*/ 776920 w 776920"/>
              <a:gd name="connsiteY3" fmla="*/ 815287 h 1656151"/>
              <a:gd name="connsiteX4" fmla="*/ 732159 w 776920"/>
              <a:gd name="connsiteY4" fmla="*/ 1122218 h 1656151"/>
              <a:gd name="connsiteX5" fmla="*/ 613863 w 776920"/>
              <a:gd name="connsiteY5" fmla="*/ 1374797 h 1656151"/>
              <a:gd name="connsiteX6" fmla="*/ 482778 w 776920"/>
              <a:gd name="connsiteY6" fmla="*/ 1541052 h 1656151"/>
              <a:gd name="connsiteX7" fmla="*/ 348495 w 776920"/>
              <a:gd name="connsiteY7" fmla="*/ 1656151 h 1656151"/>
              <a:gd name="connsiteX8" fmla="*/ 134282 w 776920"/>
              <a:gd name="connsiteY8" fmla="*/ 1400375 h 1656151"/>
              <a:gd name="connsiteX9" fmla="*/ 9592 w 776920"/>
              <a:gd name="connsiteY9" fmla="*/ 1055077 h 1656151"/>
              <a:gd name="connsiteX10" fmla="*/ 0 w 776920"/>
              <a:gd name="connsiteY10" fmla="*/ 770526 h 1656151"/>
              <a:gd name="connsiteX11" fmla="*/ 44761 w 776920"/>
              <a:gd name="connsiteY11" fmla="*/ 556313 h 1656151"/>
              <a:gd name="connsiteX12" fmla="*/ 140677 w 776920"/>
              <a:gd name="connsiteY12" fmla="*/ 322918 h 1656151"/>
              <a:gd name="connsiteX13" fmla="*/ 338903 w 776920"/>
              <a:gd name="connsiteY13" fmla="*/ 76733 h 1656151"/>
              <a:gd name="connsiteX14" fmla="*/ 415636 w 776920"/>
              <a:gd name="connsiteY14" fmla="*/ 0 h 165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6920" h="1656151">
                <a:moveTo>
                  <a:pt x="415636" y="0"/>
                </a:moveTo>
                <a:lnTo>
                  <a:pt x="623455" y="252579"/>
                </a:lnTo>
                <a:lnTo>
                  <a:pt x="754540" y="569102"/>
                </a:lnTo>
                <a:lnTo>
                  <a:pt x="776920" y="815287"/>
                </a:lnTo>
                <a:lnTo>
                  <a:pt x="732159" y="1122218"/>
                </a:lnTo>
                <a:lnTo>
                  <a:pt x="613863" y="1374797"/>
                </a:lnTo>
                <a:lnTo>
                  <a:pt x="482778" y="1541052"/>
                </a:lnTo>
                <a:lnTo>
                  <a:pt x="348495" y="1656151"/>
                </a:lnTo>
                <a:lnTo>
                  <a:pt x="134282" y="1400375"/>
                </a:lnTo>
                <a:lnTo>
                  <a:pt x="9592" y="1055077"/>
                </a:lnTo>
                <a:lnTo>
                  <a:pt x="0" y="770526"/>
                </a:lnTo>
                <a:lnTo>
                  <a:pt x="44761" y="556313"/>
                </a:lnTo>
                <a:lnTo>
                  <a:pt x="140677" y="322918"/>
                </a:lnTo>
                <a:lnTo>
                  <a:pt x="338903" y="76733"/>
                </a:lnTo>
                <a:lnTo>
                  <a:pt x="415636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740625" y="2852936"/>
            <a:ext cx="2376264" cy="223224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3172816" y="2798007"/>
            <a:ext cx="2376264" cy="2232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s-E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279" y="1700808"/>
                <a:ext cx="63812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2604</Words>
  <Application>Microsoft Office PowerPoint</Application>
  <PresentationFormat>Presentación en pantalla (4:3)</PresentationFormat>
  <Paragraphs>341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Tema de Office</vt:lpstr>
      <vt:lpstr>Fundamentos de Ciencias de la Computación</vt:lpstr>
      <vt:lpstr>Objetivos para Hoy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reconocemos lenguajes?</vt:lpstr>
      <vt:lpstr>Lenguajes Regulares</vt:lpstr>
      <vt:lpstr>Autómata Finito</vt:lpstr>
      <vt:lpstr>Autómata Finito</vt:lpstr>
      <vt:lpstr>Ejemplo de AF</vt:lpstr>
      <vt:lpstr>Representación: Gráfica</vt:lpstr>
      <vt:lpstr>Representación: Gráfica</vt:lpstr>
      <vt:lpstr>Representación: Gráfica</vt:lpstr>
      <vt:lpstr>Representación: Gráfica</vt:lpstr>
      <vt:lpstr>Representación: Tabla</vt:lpstr>
      <vt:lpstr>Funcionamiento</vt:lpstr>
      <vt:lpstr>Funcionamiento</vt:lpstr>
      <vt:lpstr>Aceptación y Rechazo</vt:lpstr>
      <vt:lpstr>Funcionamiento: Ejemplo</vt:lpstr>
      <vt:lpstr>Funcionamiento: Ejemplo</vt:lpstr>
      <vt:lpstr>Funcionamiento: Ejemplo</vt:lpstr>
      <vt:lpstr>Funcionamiento: Ejemplo</vt:lpstr>
      <vt:lpstr>Funcionamiento: Ejemplo</vt:lpstr>
      <vt:lpstr>Funcionamiento: Ejemplo</vt:lpstr>
      <vt:lpstr>Funcionamiento: Ejemplo</vt:lpstr>
      <vt:lpstr>Funcionamiento: Ejemplo</vt:lpstr>
      <vt:lpstr>¿Cuándo se usan los AF?</vt:lpstr>
      <vt:lpstr>Ejercicios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Ciencias de la Computación</dc:title>
  <dc:creator>ProBook 4420s</dc:creator>
  <cp:lastModifiedBy>Rodrigo Torres</cp:lastModifiedBy>
  <cp:revision>42</cp:revision>
  <dcterms:created xsi:type="dcterms:W3CDTF">2017-03-16T16:14:48Z</dcterms:created>
  <dcterms:modified xsi:type="dcterms:W3CDTF">2018-03-26T12:07:05Z</dcterms:modified>
</cp:coreProperties>
</file>