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7" r:id="rId15"/>
    <p:sldId id="289" r:id="rId16"/>
    <p:sldId id="290" r:id="rId17"/>
    <p:sldId id="291" r:id="rId18"/>
    <p:sldId id="288" r:id="rId19"/>
    <p:sldId id="284" r:id="rId20"/>
    <p:sldId id="285" r:id="rId21"/>
    <p:sldId id="286" r:id="rId22"/>
    <p:sldId id="292" r:id="rId23"/>
    <p:sldId id="293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28/03/2018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952328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Autómatas Finitos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Clausura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∗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p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∅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4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40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s-ES" sz="24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s-ES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𝛼𝛽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𝛽𝛼</m:t>
                        </m:r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𝛼𝛼</m:t>
                        </m:r>
                      </m:e>
                      <m:sup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dos ER son equivalentes, se pueden transformar según las reglas previas.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612" t="-1921" r="-1853" b="-18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e>
                        <m:sSup>
                          <m:sSupPr>
                            <m:ctrlP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s-ES" sz="2800" i="1" dirty="0" err="1">
                                <a:latin typeface="Cambria Math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s-ES" sz="2800" i="1" dirty="0" err="1">
                                <a:latin typeface="Cambria Math"/>
                                <a:cs typeface="Arial" panose="020B0604020202020204" pitchFamily="34" charset="0"/>
                              </a:rPr>
                              <m:t>𝑏𝑎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b="0" i="1" dirty="0" smtClean="0">
                                <a:latin typeface="Cambria Math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𝑏𝑎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)|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sSup>
                          <m:sSupPr>
                            <m:ctrlP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ES" sz="2800" i="1" dirty="0">
                                <a:latin typeface="Cambria Math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Demuestre igualdad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Efectivamente existen lenguajes que no son regulares.</a:t>
                </a: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ejemplo clásico es el lenguaje: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p>
                      <m:sSupPr>
                        <m:ctrlP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ℕ</m:t>
                        </m:r>
                      </m:e>
                      <m:sub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¿Cómo podemos demostrarlo?.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¿Todos los lenguajes son regulares?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lema del bombeo, enunciado por Bar-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Hillel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Perles y Shamir en 1961, dice que: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regular, entonces cualquier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tal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𝑤</m:t>
                        </m:r>
                      </m:e>
                    </m:d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puede ser descompuesto en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𝑥𝑦𝑧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tal que: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endParaRPr lang="es-ES" sz="24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𝑥𝑦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|≤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≥0: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𝑥</m:t>
                    </m:r>
                    <m:sSup>
                      <m:sSupPr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𝑧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dice que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bombeado.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Lema del Bombeo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Autómata Finito No </a:t>
            </a:r>
            <a:r>
              <a:rPr lang="es-CL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Det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Formalmente hablando, consta de: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Conjunto </a:t>
                </a:r>
                <a:r>
                  <a:rPr lang="es-E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finito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estados.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Alfabeto.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Estado de Inicio.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  <m: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}×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Relación de transición.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conjunto de estados finales o de aceptación.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También se puede ver como: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  <m: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∪{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}→℘(</m:t>
                    </m:r>
                    <m:r>
                      <a:rPr lang="es-CL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Función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de transición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677" t="-1706" r="-14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7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Trabajamos sobre una cinta, en la cual se encuentra una palabra.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cabezal se posiciona en el primer símbolo de la palabra.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cabezal tiene como estado el estado inicial.</a:t>
            </a:r>
          </a:p>
        </p:txBody>
      </p:sp>
    </p:spTree>
    <p:extLst>
      <p:ext uri="{BB962C8B-B14F-4D97-AF65-F5344CB8AC3E}">
        <p14:creationId xmlns:p14="http://schemas.microsoft.com/office/powerpoint/2010/main" val="8778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Posteriormente, dependiendo del(os) estado(s) del cabezal, y el símbolo que lee, aplica la instrucción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dejando en el cabezal los estados resultantes.</a:t>
                </a:r>
              </a:p>
              <a:p>
                <a:pPr marL="0" indent="0" algn="just">
                  <a:buNone/>
                </a:pP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Finalmente el cabezal se mueve al siguiente símbolo.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Aceptación y Rechazo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autómata acepta cuando: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Después de leer el último símbolo, el cabezal posee al menos uno de los estados finales.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autómata rechaza en cualquier otro caso.</a:t>
            </a:r>
          </a:p>
        </p:txBody>
      </p:sp>
    </p:spTree>
    <p:extLst>
      <p:ext uri="{BB962C8B-B14F-4D97-AF65-F5344CB8AC3E}">
        <p14:creationId xmlns:p14="http://schemas.microsoft.com/office/powerpoint/2010/main" val="40884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Ejemplos de AFND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 fontScale="92500"/>
          </a:bodyPr>
          <a:lstStyle/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¿Qué lenguajes reconoce estos AFND? </a:t>
            </a:r>
          </a:p>
        </p:txBody>
      </p:sp>
      <p:pic>
        <p:nvPicPr>
          <p:cNvPr id="3" name="Picture 2" descr="File:Buechie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1" y="2265475"/>
            <a:ext cx="2952328" cy="129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NFAexample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63721"/>
            <a:ext cx="3475802" cy="32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1008111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 transformación de ER a AFND, basta con ocupar las siguientes reglas: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Transformar un ER a un AFND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57816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6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Expresiones Regulares (ER)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Autómatas Finitos no Deterministas (AFND)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 a AFND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Transformar un ER a un AFND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0197"/>
            <a:ext cx="4560036" cy="504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7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𝑏𝑎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𝑏𝑏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Traspase a AFND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clase: Pregunta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47244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2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clase: Respuesta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71613"/>
            <a:ext cx="5832648" cy="513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Alfabeto, Palabra y Lenguaje.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Lenguaje Regular.</a:t>
            </a: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 Finito.</a:t>
            </a: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Representaciones.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Repaso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Expresiones Regulares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son expresiones matemáticas sobre símbolos, de manera de representar los Lenguajes Regulares.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expresión regular es una palabra que representa un lenguaje completo.</a:t>
            </a:r>
            <a:endParaRPr lang="es-E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Muy usado en búsqueda y reconocimiento de patrones.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Expresiones Regulares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https://www.google.es/images/branding/googleg/1x/googleg_standard_color_128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un alfabeto </a:t>
                </a:r>
                <a14:m>
                  <m:oMath xmlns:m="http://schemas.openxmlformats.org/officeDocument/2006/math">
                    <m:r>
                      <a:rPr lang="el-GR" sz="26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</m:oMath>
                </a14:m>
                <a:r>
                  <a:rPr lang="es-ES" sz="2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las expresiones regulares sobre este se construyen de manera </a:t>
                </a:r>
                <a:r>
                  <a:rPr lang="es-ES" sz="2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recursiva:</a:t>
                </a:r>
              </a:p>
              <a:p>
                <a:pPr lvl="1" algn="just"/>
                <a:r>
                  <a:rPr lang="es-E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Primitivas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Son expresiones regulares: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Derivadas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Son expresiones regulares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s-ES" sz="2000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(también expresado como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es-ES" sz="20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0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No existen más expresiones regulares.</a:t>
                </a:r>
                <a:endParaRPr lang="es-ES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209" t="-1080" r="-14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ER: Definición Formal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𝑏𝑎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𝑎𝑎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 de ER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Lenguajes y ER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2 Marcador de contenido"/>
              <p:cNvSpPr txBox="1">
                <a:spLocks/>
              </p:cNvSpPr>
              <p:nvPr/>
            </p:nvSpPr>
            <p:spPr>
              <a:xfrm>
                <a:off x="1331640" y="1556793"/>
                <a:ext cx="7560840" cy="50762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 igual manera, se definen los lenguajes asociados a ER de manera </a:t>
                </a:r>
                <a:r>
                  <a:rPr lang="es-ES" sz="2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recursiva</a:t>
                </a:r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(lenguajes regulares);</a:t>
                </a:r>
                <a:endParaRPr lang="es-ES" sz="26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Primitivos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2" algn="just"/>
                <a:r>
                  <a:rPr lang="es-ES" sz="2000" dirty="0" smtClean="0">
                    <a:ea typeface="Cambria Math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Si</m:t>
                    </m:r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entonces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r</m:t>
                        </m:r>
                      </m:e>
                    </m:d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Si</m:t>
                    </m:r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entonces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r</m:t>
                        </m:r>
                      </m:e>
                    </m:d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0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Derivados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Si</m:t>
                    </m:r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entonces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r</m:t>
                        </m:r>
                      </m:e>
                    </m:d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Si</m:t>
                    </m:r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entonces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r</m:t>
                        </m:r>
                      </m:e>
                    </m:d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000" i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s-ES" sz="2000" i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0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Si</m:t>
                    </m:r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s-ES" sz="2000" i="1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entonces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0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r</m:t>
                        </m:r>
                      </m:e>
                    </m:d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000" i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L</m:t>
                        </m:r>
                        <m:d>
                          <m:dPr>
                            <m:ctrlPr>
                              <a:rPr lang="es-ES" sz="2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s-ES" sz="2000" i="1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Si</m:t>
                    </m:r>
                    <m:r>
                      <m:rPr>
                        <m:nor/>
                      </m:rPr>
                      <a:rPr lang="es-ES" sz="2000" dirty="0"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r</m:t>
                    </m:r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000" i="1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entonces</m:t>
                    </m:r>
                    <m:r>
                      <m:rPr>
                        <m:nor/>
                      </m:rPr>
                      <a:rPr lang="es-ES" sz="2000" dirty="0"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00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r</m:t>
                        </m:r>
                      </m:e>
                    </m:d>
                    <m:r>
                      <a:rPr lang="es-ES" sz="20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000" i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L</m:t>
                    </m:r>
                    <m:d>
                      <m:dPr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endParaRPr lang="es-ES" sz="2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556793"/>
                <a:ext cx="7560840" cy="5076296"/>
              </a:xfrm>
              <a:prstGeom prst="rect">
                <a:avLst/>
              </a:prstGeom>
              <a:blipFill rotWithShape="1">
                <a:blip r:embed="rId4"/>
                <a:stretch>
                  <a:fillRect l="-1209" t="-1080" r="-14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𝑏𝑎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𝑎𝑎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 err="1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800" i="1" dirty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s-E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s-ES" sz="28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sz="28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28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s-ES" sz="28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s-ES" sz="28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s-ES" sz="28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s-ES" sz="2800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s-ES" sz="28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tiene al menos un par de </a:t>
                </a:r>
                <a14:m>
                  <m:oMath xmlns:m="http://schemas.openxmlformats.org/officeDocument/2006/math">
                    <m:r>
                      <a:rPr lang="es-ES" sz="28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seguidos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}.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la ER.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r="-1612" b="-26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Calcule los lenguajes: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Suma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y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Son asociativas.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conmutativa e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idempotente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Son distributivas entre si.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Tienen elemento neutro (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respectivamente).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tiene elemento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absorvente</a:t>
                </a: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𝐿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α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4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1444</Words>
  <Application>Microsoft Office PowerPoint</Application>
  <PresentationFormat>Presentación en pantalla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Fundamentos de Ciencias de la Computación</vt:lpstr>
      <vt:lpstr>Objetivos para Hoy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Autómata Finito No Det.</vt:lpstr>
      <vt:lpstr>Funcionamiento</vt:lpstr>
      <vt:lpstr>Funcionamiento</vt:lpstr>
      <vt:lpstr>Aceptación y Rechazo</vt:lpstr>
      <vt:lpstr>Ejemplos de AFND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39</cp:revision>
  <dcterms:created xsi:type="dcterms:W3CDTF">2017-03-16T16:14:48Z</dcterms:created>
  <dcterms:modified xsi:type="dcterms:W3CDTF">2018-03-28T11:56:58Z</dcterms:modified>
</cp:coreProperties>
</file>